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drawings/drawing2.xml" ContentType="application/vnd.openxmlformats-officedocument.drawingml.chartshapes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0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1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2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3.xml" ContentType="application/vnd.openxmlformats-officedocument.drawingml.chart+xml"/>
  <Override PartName="/ppt/notesSlides/notesSlide10.xml" ContentType="application/vnd.openxmlformats-officedocument.presentationml.notesSlide+xml"/>
  <Override PartName="/ppt/charts/chart54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5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notesSlides/notesSlide11.xml" ContentType="application/vnd.openxmlformats-officedocument.presentationml.notesSlide+xml"/>
  <Override PartName="/ppt/charts/chart56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53"/>
  </p:notesMasterIdLst>
  <p:handoutMasterIdLst>
    <p:handoutMasterId r:id="rId54"/>
  </p:handoutMasterIdLst>
  <p:sldIdLst>
    <p:sldId id="4054" r:id="rId3"/>
    <p:sldId id="4042" r:id="rId4"/>
    <p:sldId id="4079" r:id="rId5"/>
    <p:sldId id="4107" r:id="rId6"/>
    <p:sldId id="4109" r:id="rId7"/>
    <p:sldId id="4090" r:id="rId8"/>
    <p:sldId id="4076" r:id="rId9"/>
    <p:sldId id="4024" r:id="rId10"/>
    <p:sldId id="4103" r:id="rId11"/>
    <p:sldId id="4055" r:id="rId12"/>
    <p:sldId id="4115" r:id="rId13"/>
    <p:sldId id="4124" r:id="rId14"/>
    <p:sldId id="4113" r:id="rId15"/>
    <p:sldId id="4118" r:id="rId16"/>
    <p:sldId id="4122" r:id="rId17"/>
    <p:sldId id="4123" r:id="rId18"/>
    <p:sldId id="4032" r:id="rId19"/>
    <p:sldId id="4110" r:id="rId20"/>
    <p:sldId id="4009" r:id="rId21"/>
    <p:sldId id="4074" r:id="rId22"/>
    <p:sldId id="4071" r:id="rId23"/>
    <p:sldId id="4096" r:id="rId24"/>
    <p:sldId id="3995" r:id="rId25"/>
    <p:sldId id="4056" r:id="rId26"/>
    <p:sldId id="4057" r:id="rId27"/>
    <p:sldId id="4100" r:id="rId28"/>
    <p:sldId id="4059" r:id="rId29"/>
    <p:sldId id="4060" r:id="rId30"/>
    <p:sldId id="4061" r:id="rId31"/>
    <p:sldId id="4097" r:id="rId32"/>
    <p:sldId id="4063" r:id="rId33"/>
    <p:sldId id="4064" r:id="rId34"/>
    <p:sldId id="4089" r:id="rId35"/>
    <p:sldId id="4119" r:id="rId36"/>
    <p:sldId id="4091" r:id="rId37"/>
    <p:sldId id="4010" r:id="rId38"/>
    <p:sldId id="4046" r:id="rId39"/>
    <p:sldId id="4035" r:id="rId40"/>
    <p:sldId id="4066" r:id="rId41"/>
    <p:sldId id="4067" r:id="rId42"/>
    <p:sldId id="4101" r:id="rId43"/>
    <p:sldId id="4084" r:id="rId44"/>
    <p:sldId id="4078" r:id="rId45"/>
    <p:sldId id="4114" r:id="rId46"/>
    <p:sldId id="4125" r:id="rId47"/>
    <p:sldId id="4099" r:id="rId48"/>
    <p:sldId id="4069" r:id="rId49"/>
    <p:sldId id="4019" r:id="rId50"/>
    <p:sldId id="4085" r:id="rId51"/>
    <p:sldId id="4026" r:id="rId52"/>
  </p:sldIdLst>
  <p:sldSz cx="9144000" cy="5149850"/>
  <p:notesSz cx="9144000" cy="514985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Theofilos Kyratsoulis" initials="TK" lastIdx="383" clrIdx="6"/>
  <p:cmAuthor id="1" name="Andriana Biliri" initials="AB" lastIdx="6" clrIdx="0"/>
  <p:cmAuthor id="8" name="Lyublena Dimova" initials="LD [2]" lastIdx="78" clrIdx="7"/>
  <p:cmAuthor id="2" name="Eran Ketter" initials="EK" lastIdx="199" clrIdx="1"/>
  <p:cmAuthor id="9" name="Chris" initials="C" lastIdx="89" clrIdx="8"/>
  <p:cmAuthor id="3" name="Biliri Andriana" initials="BA" lastIdx="704" clrIdx="2"/>
  <p:cmAuthor id="4" name="Lyublena Dimova" initials="LD" lastIdx="335" clrIdx="3"/>
  <p:cmAuthor id="5" name="Jennifer Iduh" initials="JI" lastIdx="129" clrIdx="4"/>
  <p:cmAuthor id="6" name="James  Arnold" initials="JA" lastIdx="10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7CC"/>
    <a:srgbClr val="2A7ACA"/>
    <a:srgbClr val="2D8BB4"/>
    <a:srgbClr val="2C4D75"/>
    <a:srgbClr val="EFF3F4"/>
    <a:srgbClr val="185073"/>
    <a:srgbClr val="E4E9ED"/>
    <a:srgbClr val="E9EDF0"/>
    <a:srgbClr val="E5E8ED"/>
    <a:srgbClr val="2D8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5" autoAdjust="0"/>
    <p:restoredTop sz="96400" autoAdjust="0"/>
  </p:normalViewPr>
  <p:slideViewPr>
    <p:cSldViewPr>
      <p:cViewPr varScale="1">
        <p:scale>
          <a:sx n="151" d="100"/>
          <a:sy n="151" d="100"/>
        </p:scale>
        <p:origin x="852" y="13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234"/>
    </p:cViewPr>
  </p:sorterViewPr>
  <p:notesViewPr>
    <p:cSldViewPr>
      <p:cViewPr varScale="1">
        <p:scale>
          <a:sx n="146" d="100"/>
          <a:sy n="146" d="100"/>
        </p:scale>
        <p:origin x="142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1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chartUserShapes" Target="../drawings/drawing2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197041261744222E-2"/>
          <c:y val="3.4551312480711027E-2"/>
          <c:w val="0.91780295873825579"/>
          <c:h val="0.762185238309171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Likely/Very Likely</c:v>
                </c:pt>
              </c:strCache>
            </c:strRef>
          </c:tx>
          <c:spPr>
            <a:solidFill>
              <a:srgbClr val="2D8BB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
survey</c:v>
                </c:pt>
                <c:pt idx="5">
                  <c:v>Feb '21 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0.53500000000000003</c:v>
                </c:pt>
                <c:pt idx="1">
                  <c:v>0.53600000000000003</c:v>
                </c:pt>
                <c:pt idx="2">
                  <c:v>0.49399999999999999</c:v>
                </c:pt>
                <c:pt idx="3">
                  <c:v>0.52100000000000002</c:v>
                </c:pt>
                <c:pt idx="4">
                  <c:v>0.54400000000000004</c:v>
                </c:pt>
                <c:pt idx="5">
                  <c:v>0.55600000000000005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E7-40F2-80EC-DBFFA5FDC8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A1EA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
survey</c:v>
                </c:pt>
                <c:pt idx="5">
                  <c:v>Feb '21 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0.183</c:v>
                </c:pt>
                <c:pt idx="1">
                  <c:v>0.185</c:v>
                </c:pt>
                <c:pt idx="2">
                  <c:v>0.192</c:v>
                </c:pt>
                <c:pt idx="3">
                  <c:v>0.19600000000000001</c:v>
                </c:pt>
                <c:pt idx="4">
                  <c:v>0.188</c:v>
                </c:pt>
                <c:pt idx="5">
                  <c:v>0.17799999999999999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E7-40F2-80EC-DBFFA5FDC8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Unlikely/Very Unlikely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7D6-47FF-87DD-C80722FF63E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7D6-47FF-87DD-C80722FF63E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7D6-47FF-87DD-C80722FF63E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7D6-47FF-87DD-C80722FF63E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7D6-47FF-87DD-C80722FF63E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7D6-47FF-87DD-C80722FF63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
survey</c:v>
                </c:pt>
                <c:pt idx="5">
                  <c:v>Feb '21 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0.28100000000000003</c:v>
                </c:pt>
                <c:pt idx="1">
                  <c:v>0.27900000000000003</c:v>
                </c:pt>
                <c:pt idx="2">
                  <c:v>0.314</c:v>
                </c:pt>
                <c:pt idx="3">
                  <c:v>0.28299999999999997</c:v>
                </c:pt>
                <c:pt idx="4">
                  <c:v>0.26700000000000002</c:v>
                </c:pt>
                <c:pt idx="5">
                  <c:v>0.26600000000000001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E7-40F2-80EC-DBFFA5FDC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5001472"/>
        <c:axId val="145027840"/>
      </c:barChart>
      <c:catAx>
        <c:axId val="14500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145027840"/>
        <c:crossesAt val="0"/>
        <c:auto val="1"/>
        <c:lblAlgn val="ctr"/>
        <c:lblOffset val="100"/>
        <c:noMultiLvlLbl val="0"/>
      </c:catAx>
      <c:valAx>
        <c:axId val="14502784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1450014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9.6997620650158822E-2"/>
          <c:y val="0.88798623787821962"/>
          <c:w val="0.86125864938936036"/>
          <c:h val="9.4092681841994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/>
              </a:solidFill>
              <a:latin typeface="DINPro-Light" panose="02000504040000020003" pitchFamily="50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618046096274039"/>
          <c:y val="5.4034552266698392E-2"/>
          <c:w val="0.38432780774696723"/>
          <c:h val="0.841551020050506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Coast &amp; sea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1EA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2A-437A-A5D0-FBE09908F16F}"/>
              </c:ext>
            </c:extLst>
          </c:dPt>
          <c:dPt>
            <c:idx val="1"/>
            <c:invertIfNegative val="0"/>
            <c:bubble3D val="0"/>
            <c:spPr>
              <a:solidFill>
                <a:srgbClr val="40AE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2A-437A-A5D0-FBE09908F16F}"/>
              </c:ext>
            </c:extLst>
          </c:dPt>
          <c:dPt>
            <c:idx val="2"/>
            <c:invertIfNegative val="0"/>
            <c:bubble3D val="0"/>
            <c:spPr>
              <a:solidFill>
                <a:srgbClr val="2D8BB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C2A-437A-A5D0-FBE09908F16F}"/>
              </c:ext>
            </c:extLst>
          </c:dPt>
          <c:dPt>
            <c:idx val="3"/>
            <c:invertIfNegative val="0"/>
            <c:bubble3D val="0"/>
            <c:spPr>
              <a:solidFill>
                <a:srgbClr val="18507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C2A-437A-A5D0-FBE09908F16F}"/>
              </c:ext>
            </c:extLst>
          </c:dPt>
          <c:dPt>
            <c:idx val="4"/>
            <c:invertIfNegative val="0"/>
            <c:bubble3D val="0"/>
            <c:spPr>
              <a:solidFill>
                <a:srgbClr val="0A093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C2A-437A-A5D0-FBE09908F1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Austria</c:v>
                </c:pt>
                <c:pt idx="1">
                  <c:v>Belgium</c:v>
                </c:pt>
                <c:pt idx="2">
                  <c:v>Poland</c:v>
                </c:pt>
                <c:pt idx="3">
                  <c:v>France</c:v>
                </c:pt>
                <c:pt idx="4">
                  <c:v>Germany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0.13400000000000001</c:v>
                </c:pt>
                <c:pt idx="1">
                  <c:v>0.13600000000000001</c:v>
                </c:pt>
                <c:pt idx="2">
                  <c:v>0.14799999999999999</c:v>
                </c:pt>
                <c:pt idx="3">
                  <c:v>0.158</c:v>
                </c:pt>
                <c:pt idx="4">
                  <c:v>0.17199999999999999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2A-437A-A5D0-FBE09908F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4153856"/>
        <c:axId val="194210048"/>
      </c:barChart>
      <c:catAx>
        <c:axId val="194153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194210048"/>
        <c:crosses val="autoZero"/>
        <c:auto val="1"/>
        <c:lblAlgn val="ctr"/>
        <c:lblOffset val="100"/>
        <c:noMultiLvlLbl val="0"/>
      </c:catAx>
      <c:valAx>
        <c:axId val="194210048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9415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780347197039436"/>
          <c:y val="8.142666832108016E-3"/>
          <c:w val="0.32924147891929417"/>
          <c:h val="0.928901113030780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Nature outdoors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1EA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77-4918-A414-AEE2FD8478F9}"/>
              </c:ext>
            </c:extLst>
          </c:dPt>
          <c:dPt>
            <c:idx val="1"/>
            <c:invertIfNegative val="0"/>
            <c:bubble3D val="0"/>
            <c:spPr>
              <a:solidFill>
                <a:srgbClr val="40AE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77-4918-A414-AEE2FD8478F9}"/>
              </c:ext>
            </c:extLst>
          </c:dPt>
          <c:dPt>
            <c:idx val="2"/>
            <c:invertIfNegative val="0"/>
            <c:bubble3D val="0"/>
            <c:spPr>
              <a:solidFill>
                <a:srgbClr val="2D8BB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77-4918-A414-AEE2FD8478F9}"/>
              </c:ext>
            </c:extLst>
          </c:dPt>
          <c:dPt>
            <c:idx val="3"/>
            <c:invertIfNegative val="0"/>
            <c:bubble3D val="0"/>
            <c:spPr>
              <a:solidFill>
                <a:srgbClr val="18507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E77-4918-A414-AEE2FD8478F9}"/>
              </c:ext>
            </c:extLst>
          </c:dPt>
          <c:dPt>
            <c:idx val="4"/>
            <c:invertIfNegative val="0"/>
            <c:bubble3D val="0"/>
            <c:spPr>
              <a:solidFill>
                <a:srgbClr val="0A093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E77-4918-A414-AEE2FD8478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Germany</c:v>
                </c:pt>
                <c:pt idx="1">
                  <c:v>Switzerland</c:v>
                </c:pt>
                <c:pt idx="2">
                  <c:v>France</c:v>
                </c:pt>
                <c:pt idx="3">
                  <c:v>UK</c:v>
                </c:pt>
                <c:pt idx="4">
                  <c:v>Italy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2.7E-2</c:v>
                </c:pt>
                <c:pt idx="1">
                  <c:v>0.03</c:v>
                </c:pt>
                <c:pt idx="2">
                  <c:v>3.2000000000000001E-2</c:v>
                </c:pt>
                <c:pt idx="3">
                  <c:v>3.3000000000000002E-2</c:v>
                </c:pt>
                <c:pt idx="4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E77-4918-A414-AEE2FD847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3870464"/>
        <c:axId val="193876352"/>
      </c:barChart>
      <c:catAx>
        <c:axId val="193870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193876352"/>
        <c:crosses val="autoZero"/>
        <c:auto val="1"/>
        <c:lblAlgn val="ctr"/>
        <c:lblOffset val="100"/>
        <c:noMultiLvlLbl val="0"/>
      </c:catAx>
      <c:valAx>
        <c:axId val="19387635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9387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34696765356822"/>
          <c:y val="5.2096599102685492E-2"/>
          <c:w val="0.61840673707251759"/>
          <c:h val="0.89580680179462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City Break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1EA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00-4A42-8551-74D7248B8405}"/>
              </c:ext>
            </c:extLst>
          </c:dPt>
          <c:dPt>
            <c:idx val="1"/>
            <c:invertIfNegative val="0"/>
            <c:bubble3D val="0"/>
            <c:spPr>
              <a:solidFill>
                <a:srgbClr val="40AE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00-4A42-8551-74D7248B8405}"/>
              </c:ext>
            </c:extLst>
          </c:dPt>
          <c:dPt>
            <c:idx val="2"/>
            <c:invertIfNegative val="0"/>
            <c:bubble3D val="0"/>
            <c:spPr>
              <a:solidFill>
                <a:srgbClr val="2D8BB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700-4A42-8551-74D7248B8405}"/>
              </c:ext>
            </c:extLst>
          </c:dPt>
          <c:dPt>
            <c:idx val="3"/>
            <c:invertIfNegative val="0"/>
            <c:bubble3D val="0"/>
            <c:spPr>
              <a:solidFill>
                <a:srgbClr val="18507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700-4A42-8551-74D7248B8405}"/>
              </c:ext>
            </c:extLst>
          </c:dPt>
          <c:dPt>
            <c:idx val="4"/>
            <c:invertIfNegative val="0"/>
            <c:bubble3D val="0"/>
            <c:spPr>
              <a:solidFill>
                <a:srgbClr val="0A093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700-4A42-8551-74D7248B84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Netherlands</c:v>
                </c:pt>
                <c:pt idx="1">
                  <c:v>Austria</c:v>
                </c:pt>
                <c:pt idx="2">
                  <c:v>Poland</c:v>
                </c:pt>
                <c:pt idx="3">
                  <c:v>UK</c:v>
                </c:pt>
                <c:pt idx="4">
                  <c:v>Spain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0.13800000000000001</c:v>
                </c:pt>
                <c:pt idx="1">
                  <c:v>0.152</c:v>
                </c:pt>
                <c:pt idx="2">
                  <c:v>0.184</c:v>
                </c:pt>
                <c:pt idx="3">
                  <c:v>0.185</c:v>
                </c:pt>
                <c:pt idx="4">
                  <c:v>0.30199999999999999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700-4A42-8551-74D7248B8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4378368"/>
        <c:axId val="194433408"/>
      </c:barChart>
      <c:catAx>
        <c:axId val="194378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194433408"/>
        <c:crosses val="autoZero"/>
        <c:auto val="1"/>
        <c:lblAlgn val="ctr"/>
        <c:lblOffset val="100"/>
        <c:noMultiLvlLbl val="0"/>
      </c:catAx>
      <c:valAx>
        <c:axId val="194433408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9437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743596240522391"/>
          <c:y val="0.10509409193664263"/>
          <c:w val="0.5590262198460122"/>
          <c:h val="0.853978421865878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City Break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1EA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48-47E5-8B32-25EE506AD93E}"/>
              </c:ext>
            </c:extLst>
          </c:dPt>
          <c:dPt>
            <c:idx val="1"/>
            <c:invertIfNegative val="0"/>
            <c:bubble3D val="0"/>
            <c:spPr>
              <a:solidFill>
                <a:srgbClr val="40AE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48-47E5-8B32-25EE506AD93E}"/>
              </c:ext>
            </c:extLst>
          </c:dPt>
          <c:dPt>
            <c:idx val="2"/>
            <c:invertIfNegative val="0"/>
            <c:bubble3D val="0"/>
            <c:spPr>
              <a:solidFill>
                <a:srgbClr val="2D8BB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48-47E5-8B32-25EE506AD93E}"/>
              </c:ext>
            </c:extLst>
          </c:dPt>
          <c:dPt>
            <c:idx val="3"/>
            <c:invertIfNegative val="0"/>
            <c:bubble3D val="0"/>
            <c:spPr>
              <a:solidFill>
                <a:srgbClr val="18507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B48-47E5-8B32-25EE506AD93E}"/>
              </c:ext>
            </c:extLst>
          </c:dPt>
          <c:dPt>
            <c:idx val="4"/>
            <c:invertIfNegative val="0"/>
            <c:bubble3D val="0"/>
            <c:spPr>
              <a:solidFill>
                <a:srgbClr val="0A093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B48-47E5-8B32-25EE506AD9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Belgium</c:v>
                </c:pt>
                <c:pt idx="1">
                  <c:v>France</c:v>
                </c:pt>
                <c:pt idx="2">
                  <c:v>Spain</c:v>
                </c:pt>
                <c:pt idx="3">
                  <c:v>Poland</c:v>
                </c:pt>
                <c:pt idx="4">
                  <c:v>Italy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0.11799999999999999</c:v>
                </c:pt>
                <c:pt idx="1">
                  <c:v>0.152</c:v>
                </c:pt>
                <c:pt idx="2">
                  <c:v>0.16400000000000001</c:v>
                </c:pt>
                <c:pt idx="3">
                  <c:v>0.16400000000000001</c:v>
                </c:pt>
                <c:pt idx="4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B48-47E5-8B32-25EE506AD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4532096"/>
        <c:axId val="194533632"/>
      </c:barChart>
      <c:catAx>
        <c:axId val="194532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194533632"/>
        <c:crosses val="autoZero"/>
        <c:auto val="1"/>
        <c:lblAlgn val="ctr"/>
        <c:lblOffset val="100"/>
        <c:noMultiLvlLbl val="0"/>
      </c:catAx>
      <c:valAx>
        <c:axId val="19453363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9453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31703356393599"/>
          <c:y val="2.4770078895630005E-2"/>
          <c:w val="0.67368296643606407"/>
          <c:h val="0.897712404747757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Nature outdoors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1EA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80-45EC-A0D8-A9FDEE57F220}"/>
              </c:ext>
            </c:extLst>
          </c:dPt>
          <c:dPt>
            <c:idx val="1"/>
            <c:invertIfNegative val="0"/>
            <c:bubble3D val="0"/>
            <c:spPr>
              <a:solidFill>
                <a:srgbClr val="40AE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80-45EC-A0D8-A9FDEE57F220}"/>
              </c:ext>
            </c:extLst>
          </c:dPt>
          <c:dPt>
            <c:idx val="2"/>
            <c:invertIfNegative val="0"/>
            <c:bubble3D val="0"/>
            <c:spPr>
              <a:solidFill>
                <a:srgbClr val="2D8BB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780-45EC-A0D8-A9FDEE57F220}"/>
              </c:ext>
            </c:extLst>
          </c:dPt>
          <c:dPt>
            <c:idx val="3"/>
            <c:invertIfNegative val="0"/>
            <c:bubble3D val="0"/>
            <c:spPr>
              <a:solidFill>
                <a:srgbClr val="18507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780-45EC-A0D8-A9FDEE57F220}"/>
              </c:ext>
            </c:extLst>
          </c:dPt>
          <c:dPt>
            <c:idx val="4"/>
            <c:invertIfNegative val="0"/>
            <c:bubble3D val="0"/>
            <c:spPr>
              <a:solidFill>
                <a:srgbClr val="0A093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780-45EC-A0D8-A9FDEE57F2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Switzerland</c:v>
                </c:pt>
                <c:pt idx="1">
                  <c:v>Belgium</c:v>
                </c:pt>
                <c:pt idx="2">
                  <c:v>Austria</c:v>
                </c:pt>
                <c:pt idx="3">
                  <c:v>Germany</c:v>
                </c:pt>
                <c:pt idx="4">
                  <c:v>Netherlands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0.13600000000000001</c:v>
                </c:pt>
                <c:pt idx="1">
                  <c:v>0.18</c:v>
                </c:pt>
                <c:pt idx="2">
                  <c:v>0.188</c:v>
                </c:pt>
                <c:pt idx="3">
                  <c:v>0.19700000000000001</c:v>
                </c:pt>
                <c:pt idx="4">
                  <c:v>0.20799999999999999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780-45EC-A0D8-A9FDEE57F2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4611840"/>
        <c:axId val="194638208"/>
      </c:barChart>
      <c:catAx>
        <c:axId val="194611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194638208"/>
        <c:crosses val="autoZero"/>
        <c:auto val="1"/>
        <c:lblAlgn val="ctr"/>
        <c:lblOffset val="100"/>
        <c:noMultiLvlLbl val="0"/>
      </c:catAx>
      <c:valAx>
        <c:axId val="194638208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9461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82879658452809"/>
          <c:y val="1.9551433328580007E-2"/>
          <c:w val="0.89517120341547185"/>
          <c:h val="0.731182955510878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Likely/Very Likely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 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0.52800000000000002</c:v>
                </c:pt>
                <c:pt idx="1">
                  <c:v>0.57469999999999999</c:v>
                </c:pt>
                <c:pt idx="2">
                  <c:v>0.46100000000000002</c:v>
                </c:pt>
                <c:pt idx="3">
                  <c:v>0.48699999999999999</c:v>
                </c:pt>
                <c:pt idx="4">
                  <c:v>0.51300000000000001</c:v>
                </c:pt>
                <c:pt idx="5">
                  <c:v>0.56299999999999994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B-4B1F-8418-7D2871FBFB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A1EA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 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0.20399999999999999</c:v>
                </c:pt>
                <c:pt idx="1">
                  <c:v>0.20130000000000001</c:v>
                </c:pt>
                <c:pt idx="2">
                  <c:v>0.24</c:v>
                </c:pt>
                <c:pt idx="3">
                  <c:v>0.20799999999999999</c:v>
                </c:pt>
                <c:pt idx="4">
                  <c:v>0.23400000000000001</c:v>
                </c:pt>
                <c:pt idx="5">
                  <c:v>0.183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8B-4B1F-8418-7D2871FBFB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Unlikely/Very Unlikely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 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0.26800000000000002</c:v>
                </c:pt>
                <c:pt idx="1">
                  <c:v>0.224</c:v>
                </c:pt>
                <c:pt idx="2">
                  <c:v>0.29899999999999999</c:v>
                </c:pt>
                <c:pt idx="3">
                  <c:v>0.30499999999999999</c:v>
                </c:pt>
                <c:pt idx="4">
                  <c:v>0.253</c:v>
                </c:pt>
                <c:pt idx="5">
                  <c:v>0.255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8B-4B1F-8418-7D2871FBF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5016960"/>
        <c:axId val="195031040"/>
      </c:barChart>
      <c:catAx>
        <c:axId val="19501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195031040"/>
        <c:crosses val="autoZero"/>
        <c:auto val="1"/>
        <c:lblAlgn val="ctr"/>
        <c:lblOffset val="100"/>
        <c:noMultiLvlLbl val="0"/>
      </c:catAx>
      <c:valAx>
        <c:axId val="19503104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19501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597754632554569E-2"/>
          <c:y val="0.92421524933871868"/>
          <c:w val="0.81480417325179522"/>
          <c:h val="7.57847506612813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Pro-Light" panose="02000504040000020003" pitchFamily="50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65111179932889"/>
          <c:y val="0"/>
          <c:w val="0.52962314095738128"/>
          <c:h val="0.97025062341419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Wave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4BB-4350-98D0-8EB04ABBC0D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4BB-4350-98D0-8EB04ABBC0D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4BB-4350-98D0-8EB04ABBC0D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4BB-4350-98D0-8EB04ABBC0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8.3500000000000005E-2</c:v>
                </c:pt>
                <c:pt idx="1">
                  <c:v>0.12039999999999999</c:v>
                </c:pt>
                <c:pt idx="2">
                  <c:v>0.39910000000000001</c:v>
                </c:pt>
                <c:pt idx="3">
                  <c:v>0.39700000000000002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BB-4350-98D0-8EB04ABBC0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Wave 2</c:v>
                </c:pt>
              </c:strCache>
            </c:strRef>
          </c:tx>
          <c:spPr>
            <a:solidFill>
              <a:srgbClr val="BFE2E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0.1042</c:v>
                </c:pt>
                <c:pt idx="1">
                  <c:v>0.1075</c:v>
                </c:pt>
                <c:pt idx="2">
                  <c:v>0.3891</c:v>
                </c:pt>
                <c:pt idx="3">
                  <c:v>0.39910000000000001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4BB-4350-98D0-8EB04ABBC0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Wave 3</c:v>
                </c:pt>
              </c:strCache>
            </c:strRef>
          </c:tx>
          <c:spPr>
            <a:solidFill>
              <a:srgbClr val="48A7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0.114</c:v>
                </c:pt>
                <c:pt idx="1">
                  <c:v>0.12</c:v>
                </c:pt>
                <c:pt idx="2">
                  <c:v>0.36899999999999999</c:v>
                </c:pt>
                <c:pt idx="3">
                  <c:v>0.39700000000000002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BB-4350-98D0-8EB04ABBC0D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Wave 4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3906033174466249E-2"/>
                  <c:y val="-5.89418225646932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BB-4350-98D0-8EB04ABBC0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0.11700000000000001</c:v>
                </c:pt>
                <c:pt idx="1">
                  <c:v>0.14699999999999999</c:v>
                </c:pt>
                <c:pt idx="2">
                  <c:v>0.41299999999999998</c:v>
                </c:pt>
                <c:pt idx="3">
                  <c:v>0.32300000000000001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4BB-4350-98D0-8EB04ABBC0D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Wave 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8.06699373964676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C72-454D-B347-B0C2757CD8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Sheet1!$F$2:$F$5</c:f>
              <c:numCache>
                <c:formatCode>0.0%</c:formatCode>
                <c:ptCount val="4"/>
                <c:pt idx="0">
                  <c:v>0.104</c:v>
                </c:pt>
                <c:pt idx="1">
                  <c:v>0.151</c:v>
                </c:pt>
                <c:pt idx="2">
                  <c:v>0.40200000000000002</c:v>
                </c:pt>
                <c:pt idx="3">
                  <c:v>0.34200000000000003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C72-454D-B347-B0C2757CD8F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Wave 6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2.0948946016463067E-2"/>
                  <c:y val="-8.5326410067077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FD-4B34-8DCB-D0529ED05A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Sheet1!$G$2:$G$5</c:f>
              <c:numCache>
                <c:formatCode>0.0%</c:formatCode>
                <c:ptCount val="4"/>
                <c:pt idx="0">
                  <c:v>7.8E-2</c:v>
                </c:pt>
                <c:pt idx="1">
                  <c:v>0.17499999999999999</c:v>
                </c:pt>
                <c:pt idx="2">
                  <c:v>0.42099999999999999</c:v>
                </c:pt>
                <c:pt idx="3">
                  <c:v>0.32600000000000001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FD-4B34-8DCB-D0529ED05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8320512"/>
        <c:axId val="198322048"/>
      </c:barChart>
      <c:dateAx>
        <c:axId val="198320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198322048"/>
        <c:crosses val="autoZero"/>
        <c:auto val="0"/>
        <c:lblOffset val="100"/>
        <c:baseTimeUnit val="days"/>
      </c:dateAx>
      <c:valAx>
        <c:axId val="198322048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983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15625461220095"/>
          <c:y val="1.3183013422360619E-2"/>
          <c:w val="0.79041205505441803"/>
          <c:h val="0.85728937376661885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This month</c:v>
                </c:pt>
              </c:strCache>
            </c:strRef>
          </c:tx>
          <c:spPr>
            <a:solidFill>
              <a:srgbClr val="04033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3.3842454807570053E-2"/>
                  <c:y val="5.954161396218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F2-49FB-A843-9419C210E7FC}"/>
                </c:ext>
              </c:extLst>
            </c:dLbl>
            <c:dLbl>
              <c:idx val="2"/>
              <c:layout>
                <c:manualLayout>
                  <c:x val="0"/>
                  <c:y val="-1.2053048598777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F2-49FB-A843-9419C210E7FC}"/>
                </c:ext>
              </c:extLst>
            </c:dLbl>
            <c:dLbl>
              <c:idx val="3"/>
              <c:layout>
                <c:manualLayout>
                  <c:x val="6.118977463313263E-3"/>
                  <c:y val="-1.2053048598777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F2-49FB-A843-9419C210E7FC}"/>
                </c:ext>
              </c:extLst>
            </c:dLbl>
            <c:dLbl>
              <c:idx val="4"/>
              <c:layout>
                <c:manualLayout>
                  <c:x val="-3.8030338963098227E-3"/>
                  <c:y val="-8.0353657325186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F2-49FB-A843-9419C210E7FC}"/>
                </c:ext>
              </c:extLst>
            </c:dLbl>
            <c:dLbl>
              <c:idx val="5"/>
              <c:layout>
                <c:manualLayout>
                  <c:x val="3.9002850995801135E-2"/>
                  <c:y val="-4.01768286625924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F2-49FB-A843-9419C210E7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7.5999999999999998E-2</c:v>
                </c:pt>
                <c:pt idx="1">
                  <c:v>6.3E-2</c:v>
                </c:pt>
                <c:pt idx="2">
                  <c:v>3.1E-2</c:v>
                </c:pt>
                <c:pt idx="3">
                  <c:v>1.4999999999999999E-2</c:v>
                </c:pt>
                <c:pt idx="4">
                  <c:v>1.9E-2</c:v>
                </c:pt>
                <c:pt idx="5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F2-49FB-A843-9419C210E7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1-2 months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5.3181000411895794E-2"/>
                  <c:y val="5.954161396218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F2-49FB-A843-9419C210E7FC}"/>
                </c:ext>
              </c:extLst>
            </c:dLbl>
            <c:dLbl>
              <c:idx val="3"/>
              <c:layout>
                <c:manualLayout>
                  <c:x val="-2.9007818406488792E-2"/>
                  <c:y val="-5.5070831062204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F2-49FB-A843-9419C210E7FC}"/>
                </c:ext>
              </c:extLst>
            </c:dLbl>
            <c:dLbl>
              <c:idx val="4"/>
              <c:layout>
                <c:manualLayout>
                  <c:x val="-2.6399978381120067E-2"/>
                  <c:y val="-1.6502958187741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F2-49FB-A843-9419C210E7FC}"/>
                </c:ext>
              </c:extLst>
            </c:dLbl>
            <c:dLbl>
              <c:idx val="5"/>
              <c:layout>
                <c:manualLayout>
                  <c:x val="3.4669200885156563E-2"/>
                  <c:y val="-8.03536573251849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F2-49FB-A843-9419C210E7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0.27300000000000002</c:v>
                </c:pt>
                <c:pt idx="1">
                  <c:v>0.23200000000000001</c:v>
                </c:pt>
                <c:pt idx="2">
                  <c:v>0.17599999999999999</c:v>
                </c:pt>
                <c:pt idx="3">
                  <c:v>0.157</c:v>
                </c:pt>
                <c:pt idx="4">
                  <c:v>0.109</c:v>
                </c:pt>
                <c:pt idx="5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0F2-49FB-A843-9419C210E7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 3-4 months</c:v>
                </c:pt>
              </c:strCache>
            </c:strRef>
          </c:tx>
          <c:spPr>
            <a:solidFill>
              <a:srgbClr val="48A7C0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4.35117276097329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F2-49FB-A843-9419C210E7FC}"/>
                </c:ext>
              </c:extLst>
            </c:dLbl>
            <c:dLbl>
              <c:idx val="3"/>
              <c:layout>
                <c:manualLayout>
                  <c:x val="-2.9007853045069303E-2"/>
                  <c:y val="-2.6114342161214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0F2-49FB-A843-9419C210E7FC}"/>
                </c:ext>
              </c:extLst>
            </c:dLbl>
            <c:dLbl>
              <c:idx val="4"/>
              <c:layout>
                <c:manualLayout>
                  <c:x val="-1.7599985587413377E-2"/>
                  <c:y val="-1.6502958187741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0F2-49FB-A843-9419C210E7F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FD9-4022-9DF5-17CD366280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0.20799999999999999</c:v>
                </c:pt>
                <c:pt idx="1">
                  <c:v>0.21299999999999999</c:v>
                </c:pt>
                <c:pt idx="2">
                  <c:v>0.161</c:v>
                </c:pt>
                <c:pt idx="3">
                  <c:v>0.19900000000000001</c:v>
                </c:pt>
                <c:pt idx="4">
                  <c:v>0.224</c:v>
                </c:pt>
                <c:pt idx="5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0F2-49FB-A843-9419C210E7F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 5-6 months</c:v>
                </c:pt>
              </c:strCache>
            </c:strRef>
          </c:tx>
          <c:spPr>
            <a:solidFill>
              <a:srgbClr val="BFE2EB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5.3181000411895794E-2"/>
                  <c:y val="-5.9541613962180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0F2-49FB-A843-9419C210E7FC}"/>
                </c:ext>
              </c:extLst>
            </c:dLbl>
            <c:dLbl>
              <c:idx val="3"/>
              <c:layout>
                <c:manualLayout>
                  <c:x val="-4.35117276097329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0F2-49FB-A843-9419C210E7FC}"/>
                </c:ext>
              </c:extLst>
            </c:dLbl>
            <c:dLbl>
              <c:idx val="4"/>
              <c:layout>
                <c:manualLayout>
                  <c:x val="-3.5199817099491555E-2"/>
                  <c:y val="-3.6159145796333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0F2-49FB-A843-9419C210E7F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FD9-4022-9DF5-17CD366280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0.20100000000000001</c:v>
                </c:pt>
                <c:pt idx="1">
                  <c:v>0.22700000000000001</c:v>
                </c:pt>
                <c:pt idx="2">
                  <c:v>0.28799999999999998</c:v>
                </c:pt>
                <c:pt idx="3">
                  <c:v>0.30299999999999999</c:v>
                </c:pt>
                <c:pt idx="4">
                  <c:v>0.35</c:v>
                </c:pt>
                <c:pt idx="5">
                  <c:v>0.35599999999999998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0F2-49FB-A843-9419C210E7F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 don't know yet</c:v>
                </c:pt>
              </c:strCache>
            </c:strRef>
          </c:tx>
          <c:spPr>
            <a:solidFill>
              <a:srgbClr val="F2F2F2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4.3511727609732924E-2"/>
                  <c:y val="1.7862484188654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0F2-49FB-A843-9419C210E7FC}"/>
                </c:ext>
              </c:extLst>
            </c:dLbl>
            <c:dLbl>
              <c:idx val="3"/>
              <c:layout>
                <c:manualLayout>
                  <c:x val="-5.3180947899398326E-2"/>
                  <c:y val="1.566860529672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0F2-49FB-A843-9419C210E7FC}"/>
                </c:ext>
              </c:extLst>
            </c:dLbl>
            <c:dLbl>
              <c:idx val="4"/>
              <c:layout>
                <c:manualLayout>
                  <c:x val="-2.6399978381120067E-2"/>
                  <c:y val="-7.56376845874941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0F2-49FB-A843-9419C210E7F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FD9-4022-9DF5-17CD366280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Sheet1!$F$2:$F$7</c:f>
              <c:numCache>
                <c:formatCode>0.0%</c:formatCode>
                <c:ptCount val="6"/>
                <c:pt idx="0">
                  <c:v>0.24099999999999999</c:v>
                </c:pt>
                <c:pt idx="1">
                  <c:v>0.26500000000000001</c:v>
                </c:pt>
                <c:pt idx="2">
                  <c:v>0.34399999999999997</c:v>
                </c:pt>
                <c:pt idx="3">
                  <c:v>0.32700000000000001</c:v>
                </c:pt>
                <c:pt idx="4">
                  <c:v>0.29799999999999999</c:v>
                </c:pt>
                <c:pt idx="5">
                  <c:v>0.22900000000000001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F0F2-49FB-A843-9419C210E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133632"/>
        <c:axId val="219832320"/>
      </c:areaChart>
      <c:catAx>
        <c:axId val="22013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pl-PL"/>
          </a:p>
        </c:txPr>
        <c:crossAx val="219832320"/>
        <c:crosses val="autoZero"/>
        <c:auto val="1"/>
        <c:lblAlgn val="ctr"/>
        <c:lblOffset val="100"/>
        <c:noMultiLvlLbl val="0"/>
      </c:catAx>
      <c:valAx>
        <c:axId val="219832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20133632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1523327947295"/>
          <c:y val="1.7911771470628824E-2"/>
          <c:w val="0.89984776142755962"/>
          <c:h val="0.746426238557431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Likely/Very Likely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0.44800000000000001</c:v>
                </c:pt>
                <c:pt idx="1">
                  <c:v>0.43330000000000002</c:v>
                </c:pt>
                <c:pt idx="2">
                  <c:v>0.42</c:v>
                </c:pt>
                <c:pt idx="3">
                  <c:v>0.49299999999999999</c:v>
                </c:pt>
                <c:pt idx="4">
                  <c:v>0.46100000000000002</c:v>
                </c:pt>
                <c:pt idx="5">
                  <c:v>0.41499999999999998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B-4B1F-8418-7D2871FBFB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A1EA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0.20899999999999999</c:v>
                </c:pt>
                <c:pt idx="1">
                  <c:v>0.20530000000000001</c:v>
                </c:pt>
                <c:pt idx="2">
                  <c:v>0.187</c:v>
                </c:pt>
                <c:pt idx="3">
                  <c:v>0.22800000000000001</c:v>
                </c:pt>
                <c:pt idx="4">
                  <c:v>0.216</c:v>
                </c:pt>
                <c:pt idx="5">
                  <c:v>0.20699999999999999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8B-4B1F-8418-7D2871FBFB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Unlikely/Very Unlikely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0.34300000000000003</c:v>
                </c:pt>
                <c:pt idx="1">
                  <c:v>0.3614</c:v>
                </c:pt>
                <c:pt idx="2">
                  <c:v>0.39300000000000002</c:v>
                </c:pt>
                <c:pt idx="3">
                  <c:v>0.27900000000000003</c:v>
                </c:pt>
                <c:pt idx="4">
                  <c:v>0.32300000000000001</c:v>
                </c:pt>
                <c:pt idx="5">
                  <c:v>0.379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8B-4B1F-8418-7D2871FBF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354432"/>
        <c:axId val="154355968"/>
      </c:barChart>
      <c:catAx>
        <c:axId val="15435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154355968"/>
        <c:crosses val="autoZero"/>
        <c:auto val="1"/>
        <c:lblAlgn val="ctr"/>
        <c:lblOffset val="100"/>
        <c:noMultiLvlLbl val="0"/>
      </c:catAx>
      <c:valAx>
        <c:axId val="154355968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15435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460794611223323E-2"/>
          <c:y val="0.91335014531706649"/>
          <c:w val="0.84107841077755341"/>
          <c:h val="7.63683686438962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Pro-Light" panose="02000504040000020003" pitchFamily="50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651111798504827"/>
          <c:y val="0"/>
          <c:w val="0.52267012310126493"/>
          <c:h val="0.990865499880124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Wave 1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484-4D06-B968-42A704CB2FC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484-4D06-B968-42A704CB2FC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484-4D06-B968-42A704CB2FC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484-4D06-B968-42A704CB2F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0.15809999999999999</c:v>
                </c:pt>
                <c:pt idx="1">
                  <c:v>9.0700000000000003E-2</c:v>
                </c:pt>
                <c:pt idx="2">
                  <c:v>0.33839999999999998</c:v>
                </c:pt>
                <c:pt idx="3">
                  <c:v>0.4128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84-4D06-B968-42A704CB2F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Wave 2</c:v>
                </c:pt>
              </c:strCache>
            </c:strRef>
          </c:tx>
          <c:spPr>
            <a:solidFill>
              <a:srgbClr val="BFE2E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0.15</c:v>
                </c:pt>
                <c:pt idx="1">
                  <c:v>9.8900000000000002E-2</c:v>
                </c:pt>
                <c:pt idx="2">
                  <c:v>0.35799999999999998</c:v>
                </c:pt>
                <c:pt idx="3">
                  <c:v>0.39319999999999999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484-4D06-B968-42A704CB2FC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Wave 3</c:v>
                </c:pt>
              </c:strCache>
            </c:strRef>
          </c:tx>
          <c:spPr>
            <a:solidFill>
              <a:srgbClr val="48A7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0.17299999999999999</c:v>
                </c:pt>
                <c:pt idx="1">
                  <c:v>9.9000000000000005E-2</c:v>
                </c:pt>
                <c:pt idx="2">
                  <c:v>0.36399999999999999</c:v>
                </c:pt>
                <c:pt idx="3">
                  <c:v>0.36299999999999999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484-4D06-B968-42A704CB2FC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Wave 4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2.31765785332488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484-4D06-B968-42A704CB2F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0.16</c:v>
                </c:pt>
                <c:pt idx="1">
                  <c:v>0.13100000000000001</c:v>
                </c:pt>
                <c:pt idx="2">
                  <c:v>0.38900000000000001</c:v>
                </c:pt>
                <c:pt idx="3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484-4D06-B968-42A704CB2FC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Wave 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81079990565259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C9-4F2B-9166-03A5AD99B5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Sheet1!$F$2:$F$5</c:f>
              <c:numCache>
                <c:formatCode>0.0%</c:formatCode>
                <c:ptCount val="4"/>
                <c:pt idx="0">
                  <c:v>0.16</c:v>
                </c:pt>
                <c:pt idx="1">
                  <c:v>0.129</c:v>
                </c:pt>
                <c:pt idx="2">
                  <c:v>0.38700000000000001</c:v>
                </c:pt>
                <c:pt idx="3">
                  <c:v>0.32400000000000001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0C9-4F2B-9166-03A5AD99B5F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Wave 6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0274317906892096E-2"/>
                  <c:y val="-6.0896667465835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7C-49CF-9C9F-F195957E0CFA}"/>
                </c:ext>
              </c:extLst>
            </c:dLbl>
            <c:dLbl>
              <c:idx val="3"/>
              <c:layout>
                <c:manualLayout>
                  <c:x val="-1.0137158953446003E-2"/>
                  <c:y val="-6.0896667465835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7C-49CF-9C9F-F195957E0C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Sheet1!$G$2:$G$5</c:f>
              <c:numCache>
                <c:formatCode>0.0%</c:formatCode>
                <c:ptCount val="4"/>
                <c:pt idx="0">
                  <c:v>0.17599999999999999</c:v>
                </c:pt>
                <c:pt idx="1">
                  <c:v>0.13300000000000001</c:v>
                </c:pt>
                <c:pt idx="2">
                  <c:v>0.34300000000000003</c:v>
                </c:pt>
                <c:pt idx="3">
                  <c:v>0.34799999999999998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7C-49CF-9C9F-F195957E0C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4323200"/>
        <c:axId val="219889664"/>
      </c:barChart>
      <c:catAx>
        <c:axId val="154323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219889664"/>
        <c:crosses val="autoZero"/>
        <c:auto val="1"/>
        <c:lblAlgn val="ctr"/>
        <c:lblOffset val="100"/>
        <c:noMultiLvlLbl val="0"/>
      </c:catAx>
      <c:valAx>
        <c:axId val="21988966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5432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840910937985907"/>
          <c:w val="1"/>
          <c:h val="0.67434994650193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Unlikely</c:v>
                </c:pt>
                <c:pt idx="1">
                  <c:v>Unlikely</c:v>
                </c:pt>
                <c:pt idx="2">
                  <c:v>Neutral</c:v>
                </c:pt>
                <c:pt idx="3">
                  <c:v>Likely</c:v>
                </c:pt>
                <c:pt idx="4">
                  <c:v>Very Likely</c:v>
                </c:pt>
              </c:strCache>
            </c:strRef>
          </c:cat>
          <c:val>
            <c:numRef>
              <c:f>Sheet1!$B$2:$B$6</c:f>
              <c:numCache>
                <c:formatCode>###0.0%</c:formatCode>
                <c:ptCount val="5"/>
                <c:pt idx="0">
                  <c:v>0.11899999999999999</c:v>
                </c:pt>
                <c:pt idx="1">
                  <c:v>0.218</c:v>
                </c:pt>
                <c:pt idx="2">
                  <c:v>0.20200000000000001</c:v>
                </c:pt>
                <c:pt idx="3">
                  <c:v>0.32700000000000001</c:v>
                </c:pt>
                <c:pt idx="4">
                  <c:v>0.13400000000000001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D3-4823-B4B7-A3A2A48967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383634239700034E-3"/>
                  <c:y val="1.1394927552486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53-48F0-9596-C89599A46671}"/>
                </c:ext>
              </c:extLst>
            </c:dLbl>
            <c:dLbl>
              <c:idx val="1"/>
              <c:layout>
                <c:manualLayout>
                  <c:x val="1.4246991316546759E-3"/>
                  <c:y val="1.1334214421432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766853138392886E-2"/>
                      <c:h val="4.05091169888201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0C0-424D-9607-C0E88E04C06F}"/>
                </c:ext>
              </c:extLst>
            </c:dLbl>
            <c:dLbl>
              <c:idx val="2"/>
              <c:layout>
                <c:manualLayout>
                  <c:x val="-3.7383634239700034E-3"/>
                  <c:y val="1.5193236736648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53-48F0-9596-C89599A46671}"/>
                </c:ext>
              </c:extLst>
            </c:dLbl>
            <c:dLbl>
              <c:idx val="3"/>
              <c:layout>
                <c:manualLayout>
                  <c:x val="-6.3677011479076583E-3"/>
                  <c:y val="1.5193236736648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51-44C6-8EE4-17963229088D}"/>
                </c:ext>
              </c:extLst>
            </c:dLbl>
            <c:dLbl>
              <c:idx val="4"/>
              <c:layout>
                <c:manualLayout>
                  <c:x val="-3.7383634239701409E-3"/>
                  <c:y val="3.7983091841619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53-48F0-9596-C89599A466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Very Unlikely</c:v>
                </c:pt>
                <c:pt idx="1">
                  <c:v>Unlikely</c:v>
                </c:pt>
                <c:pt idx="2">
                  <c:v>Neutral</c:v>
                </c:pt>
                <c:pt idx="3">
                  <c:v>Likely</c:v>
                </c:pt>
                <c:pt idx="4">
                  <c:v>Very Likely</c:v>
                </c:pt>
              </c:strCache>
            </c:strRef>
          </c:cat>
          <c:val>
            <c:numRef>
              <c:f>Sheet1!$C$2:$C$6</c:f>
              <c:numCache>
                <c:formatCode>###0.0%</c:formatCode>
                <c:ptCount val="5"/>
                <c:pt idx="0">
                  <c:v>9.9001663893510811E-2</c:v>
                </c:pt>
                <c:pt idx="1">
                  <c:v>0.17899999999999999</c:v>
                </c:pt>
                <c:pt idx="2">
                  <c:v>0.17699999999999999</c:v>
                </c:pt>
                <c:pt idx="3">
                  <c:v>0.372</c:v>
                </c:pt>
                <c:pt idx="4">
                  <c:v>0.17199999999999999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D3-4823-B4B7-A3A2A48967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rgbClr val="2D8BB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1334225792057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C0-424D-9607-C0E88E04C06F}"/>
                </c:ext>
              </c:extLst>
            </c:dLbl>
            <c:dLbl>
              <c:idx val="1"/>
              <c:layout>
                <c:manualLayout>
                  <c:x val="0"/>
                  <c:y val="1.8870119658702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C0-424D-9607-C0E88E04C06F}"/>
                </c:ext>
              </c:extLst>
            </c:dLbl>
            <c:dLbl>
              <c:idx val="2"/>
              <c:layout>
                <c:manualLayout>
                  <c:x val="-5.60754513595500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53-48F0-9596-C89599A46671}"/>
                </c:ext>
              </c:extLst>
            </c:dLbl>
            <c:dLbl>
              <c:idx val="3"/>
              <c:layout>
                <c:manualLayout>
                  <c:x val="2.5815094994902552E-3"/>
                  <c:y val="1.6940758040826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C0-424D-9607-C0E88E04C06F}"/>
                </c:ext>
              </c:extLst>
            </c:dLbl>
            <c:dLbl>
              <c:idx val="4"/>
              <c:layout>
                <c:manualLayout>
                  <c:x val="-1.869181711985139E-3"/>
                  <c:y val="7.59661836832413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53-48F0-9596-C89599A466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Unlikely</c:v>
                </c:pt>
                <c:pt idx="1">
                  <c:v>Unlikely</c:v>
                </c:pt>
                <c:pt idx="2">
                  <c:v>Neutral</c:v>
                </c:pt>
                <c:pt idx="3">
                  <c:v>Likely</c:v>
                </c:pt>
                <c:pt idx="4">
                  <c:v>Very Likely</c:v>
                </c:pt>
              </c:strCache>
            </c:strRef>
          </c:cat>
          <c:val>
            <c:numRef>
              <c:f>Sheet1!$D$2:$D$6</c:f>
              <c:numCache>
                <c:formatCode>###0.0%</c:formatCode>
                <c:ptCount val="5"/>
                <c:pt idx="0">
                  <c:v>9.0999999999999998E-2</c:v>
                </c:pt>
                <c:pt idx="1">
                  <c:v>0.13700000000000001</c:v>
                </c:pt>
                <c:pt idx="2">
                  <c:v>0.19</c:v>
                </c:pt>
                <c:pt idx="3">
                  <c:v>0.375</c:v>
                </c:pt>
                <c:pt idx="4">
                  <c:v>0.20599999999999999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D3-4823-B4B7-A3A2A48967F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45-54</c:v>
                </c:pt>
              </c:strCache>
            </c:strRef>
          </c:tx>
          <c:spPr>
            <a:solidFill>
              <a:srgbClr val="40AEDD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06F-4969-A84C-E5BD417653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Unlikely</c:v>
                </c:pt>
                <c:pt idx="1">
                  <c:v>Unlikely</c:v>
                </c:pt>
                <c:pt idx="2">
                  <c:v>Neutral</c:v>
                </c:pt>
                <c:pt idx="3">
                  <c:v>Likely</c:v>
                </c:pt>
                <c:pt idx="4">
                  <c:v>Very Likely</c:v>
                </c:pt>
              </c:strCache>
            </c:strRef>
          </c:cat>
          <c:val>
            <c:numRef>
              <c:f>Sheet1!$E$2:$E$6</c:f>
              <c:numCache>
                <c:formatCode>###0.0%</c:formatCode>
                <c:ptCount val="5"/>
                <c:pt idx="0">
                  <c:v>0.10100000000000001</c:v>
                </c:pt>
                <c:pt idx="1">
                  <c:v>0.11600000000000001</c:v>
                </c:pt>
                <c:pt idx="2">
                  <c:v>0.16500000000000001</c:v>
                </c:pt>
                <c:pt idx="3">
                  <c:v>0.40400000000000003</c:v>
                </c:pt>
                <c:pt idx="4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D3-4823-B4B7-A3A2A48967F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&gt;54</c:v>
                </c:pt>
              </c:strCache>
            </c:strRef>
          </c:tx>
          <c:spPr>
            <a:solidFill>
              <a:srgbClr val="A1EAF7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9.1788490037556067E-4"/>
                  <c:y val="1.5071810474540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C0-424D-9607-C0E88E04C0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Unlikely</c:v>
                </c:pt>
                <c:pt idx="1">
                  <c:v>Unlikely</c:v>
                </c:pt>
                <c:pt idx="2">
                  <c:v>Neutral</c:v>
                </c:pt>
                <c:pt idx="3">
                  <c:v>Likely</c:v>
                </c:pt>
                <c:pt idx="4">
                  <c:v>Very Likely</c:v>
                </c:pt>
              </c:strCache>
            </c:strRef>
          </c:cat>
          <c:val>
            <c:numRef>
              <c:f>Sheet1!$F$2:$F$6</c:f>
              <c:numCache>
                <c:formatCode>###0.0%</c:formatCode>
                <c:ptCount val="5"/>
                <c:pt idx="0">
                  <c:v>0.13700000000000001</c:v>
                </c:pt>
                <c:pt idx="1">
                  <c:v>0.14599999999999999</c:v>
                </c:pt>
                <c:pt idx="2">
                  <c:v>0.161</c:v>
                </c:pt>
                <c:pt idx="3">
                  <c:v>0.377</c:v>
                </c:pt>
                <c:pt idx="4">
                  <c:v>0.17799999999999999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D3-4823-B4B7-A3A2A4896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040512"/>
        <c:axId val="145042048"/>
      </c:barChart>
      <c:catAx>
        <c:axId val="14504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145042048"/>
        <c:crosses val="autoZero"/>
        <c:auto val="1"/>
        <c:lblAlgn val="ctr"/>
        <c:lblOffset val="100"/>
        <c:noMultiLvlLbl val="0"/>
      </c:catAx>
      <c:valAx>
        <c:axId val="145042048"/>
        <c:scaling>
          <c:orientation val="minMax"/>
        </c:scaling>
        <c:delete val="1"/>
        <c:axPos val="l"/>
        <c:numFmt formatCode="###0.0%" sourceLinked="1"/>
        <c:majorTickMark val="none"/>
        <c:minorTickMark val="none"/>
        <c:tickLblPos val="nextTo"/>
        <c:crossAx val="14504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658791799364423E-2"/>
          <c:y val="3.1341643483244155E-2"/>
          <c:w val="0.83745952419564218"/>
          <c:h val="0.86846836250686887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This month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3.3842472016006715E-2"/>
                  <c:y val="2.195081017610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9A-4E99-A97D-DB2B830B9BC6}"/>
                </c:ext>
              </c:extLst>
            </c:dLbl>
            <c:dLbl>
              <c:idx val="2"/>
              <c:layout>
                <c:manualLayout>
                  <c:x val="0"/>
                  <c:y val="-3.75910584191700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9A-4E99-A97D-DB2B830B9BC6}"/>
                </c:ext>
              </c:extLst>
            </c:dLbl>
            <c:dLbl>
              <c:idx val="3"/>
              <c:layout>
                <c:manualLayout>
                  <c:x val="-2.5610352517033214E-2"/>
                  <c:y val="-7.51821168383374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9A-4E99-A97D-DB2B830B9BC6}"/>
                </c:ext>
              </c:extLst>
            </c:dLbl>
            <c:dLbl>
              <c:idx val="4"/>
              <c:layout>
                <c:manualLayout>
                  <c:x val="2.1778093912628346E-2"/>
                  <c:y val="-7.51821168383374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9A-4E99-A97D-DB2B830B9BC6}"/>
                </c:ext>
              </c:extLst>
            </c:dLbl>
            <c:dLbl>
              <c:idx val="5"/>
              <c:layout>
                <c:manualLayout>
                  <c:x val="3.5873836586786216E-2"/>
                  <c:y val="-1.4487527224558207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9A-4E99-A97D-DB2B830B9B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 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4.3999999999999997E-2</c:v>
                </c:pt>
                <c:pt idx="1">
                  <c:v>3.9E-2</c:v>
                </c:pt>
                <c:pt idx="2">
                  <c:v>2.4E-2</c:v>
                </c:pt>
                <c:pt idx="3">
                  <c:v>8.9999999999999993E-3</c:v>
                </c:pt>
                <c:pt idx="4">
                  <c:v>5.0000000000000001E-3</c:v>
                </c:pt>
                <c:pt idx="5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9A-4E99-A97D-DB2B830B9B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1-2 months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5.3181000411895794E-2"/>
                  <c:y val="5.954161396218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9A-4E99-A97D-DB2B830B9BC6}"/>
                </c:ext>
              </c:extLst>
            </c:dLbl>
            <c:dLbl>
              <c:idx val="3"/>
              <c:layout>
                <c:manualLayout>
                  <c:x val="-2.9007735167403233E-2"/>
                  <c:y val="-1.30251537459491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/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9A-4E99-A97D-DB2B830B9BC6}"/>
                </c:ext>
              </c:extLst>
            </c:dLbl>
            <c:dLbl>
              <c:idx val="4"/>
              <c:layout>
                <c:manualLayout>
                  <c:x val="-2.6133712695154014E-2"/>
                  <c:y val="-1.1277317525750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C9A-4E99-A97D-DB2B830B9BC6}"/>
                </c:ext>
              </c:extLst>
            </c:dLbl>
            <c:dLbl>
              <c:idx val="5"/>
              <c:layout>
                <c:manualLayout>
                  <c:x val="-3.048933147767968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/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C9A-4E99-A97D-DB2B830B9B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 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0.18099999999999999</c:v>
                </c:pt>
                <c:pt idx="1">
                  <c:v>0.125</c:v>
                </c:pt>
                <c:pt idx="2">
                  <c:v>9.0999999999999998E-2</c:v>
                </c:pt>
                <c:pt idx="3">
                  <c:v>6.8000000000000005E-2</c:v>
                </c:pt>
                <c:pt idx="4">
                  <c:v>7.4999999999999997E-2</c:v>
                </c:pt>
                <c:pt idx="5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9A-4E99-A97D-DB2B830B9B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 3-4 months</c:v>
                </c:pt>
              </c:strCache>
            </c:strRef>
          </c:tx>
          <c:spPr>
            <a:solidFill>
              <a:srgbClr val="48A7C0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4.35117276097329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C9A-4E99-A97D-DB2B830B9BC6}"/>
                </c:ext>
              </c:extLst>
            </c:dLbl>
            <c:dLbl>
              <c:idx val="3"/>
              <c:layout>
                <c:manualLayout>
                  <c:x val="-2.9007853045069303E-2"/>
                  <c:y val="-1.566860529672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C9A-4E99-A97D-DB2B830B9BC6}"/>
                </c:ext>
              </c:extLst>
            </c:dLbl>
            <c:dLbl>
              <c:idx val="4"/>
              <c:layout>
                <c:manualLayout>
                  <c:x val="-2.6133712695154014E-2"/>
                  <c:y val="-1.437745825135378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C9A-4E99-A97D-DB2B830B9BC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15F-4F96-93BE-637FB5BDF0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 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0.16800000000000001</c:v>
                </c:pt>
                <c:pt idx="1">
                  <c:v>0.153</c:v>
                </c:pt>
                <c:pt idx="2">
                  <c:v>0.16</c:v>
                </c:pt>
                <c:pt idx="3">
                  <c:v>0.17100000000000001</c:v>
                </c:pt>
                <c:pt idx="4">
                  <c:v>0.188</c:v>
                </c:pt>
                <c:pt idx="5">
                  <c:v>0.188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C9A-4E99-A97D-DB2B830B9B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 5-6 months</c:v>
                </c:pt>
              </c:strCache>
            </c:strRef>
          </c:tx>
          <c:spPr>
            <a:solidFill>
              <a:srgbClr val="BFE2EB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5.3180947899398319E-2"/>
                  <c:y val="2.0160272148457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C9A-4E99-A97D-DB2B830B9BC6}"/>
                </c:ext>
              </c:extLst>
            </c:dLbl>
            <c:dLbl>
              <c:idx val="2"/>
              <c:layout>
                <c:manualLayout>
                  <c:x val="0"/>
                  <c:y val="-4.2369149387615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C9A-4E99-A97D-DB2B830B9BC6}"/>
                </c:ext>
              </c:extLst>
            </c:dLbl>
            <c:dLbl>
              <c:idx val="3"/>
              <c:layout>
                <c:manualLayout>
                  <c:x val="-4.351177956760395E-2"/>
                  <c:y val="-1.0445736864485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C9A-4E99-A97D-DB2B830B9BC6}"/>
                </c:ext>
              </c:extLst>
            </c:dLbl>
            <c:dLbl>
              <c:idx val="4"/>
              <c:layout>
                <c:manualLayout>
                  <c:x val="-2.6133712695154014E-2"/>
                  <c:y val="-3.9211702748124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C9A-4E99-A97D-DB2B830B9BC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15F-4F96-93BE-637FB5BDF0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 
survey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0.19500000000000001</c:v>
                </c:pt>
                <c:pt idx="1">
                  <c:v>0.221</c:v>
                </c:pt>
                <c:pt idx="2">
                  <c:v>0.25600000000000001</c:v>
                </c:pt>
                <c:pt idx="3">
                  <c:v>0.32900000000000001</c:v>
                </c:pt>
                <c:pt idx="4">
                  <c:v>0.316</c:v>
                </c:pt>
                <c:pt idx="5">
                  <c:v>0.29099999999999998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FC9A-4E99-A97D-DB2B830B9BC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 don't know yet</c:v>
                </c:pt>
              </c:strCache>
            </c:strRef>
          </c:tx>
          <c:spPr>
            <a:solidFill>
              <a:srgbClr val="F2F2F2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4.3511727609732924E-2"/>
                  <c:y val="1.7862484188654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C9A-4E99-A97D-DB2B830B9BC6}"/>
                </c:ext>
              </c:extLst>
            </c:dLbl>
            <c:dLbl>
              <c:idx val="3"/>
              <c:layout>
                <c:manualLayout>
                  <c:x val="-5.760117891389703E-2"/>
                  <c:y val="2.0891473728971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C9A-4E99-A97D-DB2B830B9BC6}"/>
                </c:ext>
              </c:extLst>
            </c:dLbl>
            <c:dLbl>
              <c:idx val="4"/>
              <c:layout>
                <c:manualLayout>
                  <c:x val="-4.791180660778236E-2"/>
                  <c:y val="-3.92117027481235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C9A-4E99-A97D-DB2B830B9BC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15F-4F96-93BE-637FB5BDF0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 
survey</c:v>
                </c:pt>
              </c:strCache>
            </c:strRef>
          </c:cat>
          <c:val>
            <c:numRef>
              <c:f>Sheet1!$F$2:$F$7</c:f>
              <c:numCache>
                <c:formatCode>0.0%</c:formatCode>
                <c:ptCount val="6"/>
                <c:pt idx="0">
                  <c:v>0.41199999999999998</c:v>
                </c:pt>
                <c:pt idx="1">
                  <c:v>0.46100000000000002</c:v>
                </c:pt>
                <c:pt idx="2">
                  <c:v>0.46899999999999997</c:v>
                </c:pt>
                <c:pt idx="3">
                  <c:v>0.42299999999999999</c:v>
                </c:pt>
                <c:pt idx="4">
                  <c:v>0.41599999999999998</c:v>
                </c:pt>
                <c:pt idx="5">
                  <c:v>0.44400000000000001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FC9A-4E99-A97D-DB2B830B9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050560"/>
        <c:axId val="220052096"/>
      </c:areaChart>
      <c:catAx>
        <c:axId val="22005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pl-PL"/>
          </a:p>
        </c:txPr>
        <c:crossAx val="220052096"/>
        <c:crosses val="autoZero"/>
        <c:auto val="1"/>
        <c:lblAlgn val="ctr"/>
        <c:lblOffset val="100"/>
        <c:noMultiLvlLbl val="0"/>
      </c:catAx>
      <c:valAx>
        <c:axId val="2200520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2005056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pl-P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34210216951905"/>
          <c:y val="3.3219319478963429E-2"/>
          <c:w val="0.8565523805365205"/>
          <c:h val="0.714381226526708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Likely/Very Likely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0.50700000000000001</c:v>
                </c:pt>
                <c:pt idx="1">
                  <c:v>0.51600000000000001</c:v>
                </c:pt>
                <c:pt idx="2">
                  <c:v>0.51700000000000002</c:v>
                </c:pt>
                <c:pt idx="3">
                  <c:v>0.52800000000000002</c:v>
                </c:pt>
                <c:pt idx="4">
                  <c:v>0.48899999999999999</c:v>
                </c:pt>
                <c:pt idx="5">
                  <c:v>0.51200000000000001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B-4B1F-8418-7D2871FBFB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A1EA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0.16300000000000001</c:v>
                </c:pt>
                <c:pt idx="1">
                  <c:v>0.14699999999999999</c:v>
                </c:pt>
                <c:pt idx="2">
                  <c:v>0.152</c:v>
                </c:pt>
                <c:pt idx="3">
                  <c:v>0.13900000000000001</c:v>
                </c:pt>
                <c:pt idx="4">
                  <c:v>0.17499999999999999</c:v>
                </c:pt>
                <c:pt idx="5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8B-4B1F-8418-7D2871FBFB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Unlikely/Very Unlikely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0.33</c:v>
                </c:pt>
                <c:pt idx="1">
                  <c:v>0.33700000000000002</c:v>
                </c:pt>
                <c:pt idx="2">
                  <c:v>0.33</c:v>
                </c:pt>
                <c:pt idx="3">
                  <c:v>0.33300000000000002</c:v>
                </c:pt>
                <c:pt idx="4">
                  <c:v>0.33600000000000002</c:v>
                </c:pt>
                <c:pt idx="5">
                  <c:v>0.33900000000000002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8B-4B1F-8418-7D2871FBF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0181248"/>
        <c:axId val="220182784"/>
      </c:barChart>
      <c:catAx>
        <c:axId val="22018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220182784"/>
        <c:crosses val="autoZero"/>
        <c:auto val="1"/>
        <c:lblAlgn val="ctr"/>
        <c:lblOffset val="100"/>
        <c:noMultiLvlLbl val="0"/>
      </c:catAx>
      <c:valAx>
        <c:axId val="22018278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22018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967822437722295E-2"/>
          <c:y val="0.90306865927802915"/>
          <c:w val="0.81206435512455544"/>
          <c:h val="9.6931340721970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Pro-Light" panose="02000504040000020003" pitchFamily="50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651111798504827"/>
          <c:y val="1.5224166866458883E-3"/>
          <c:w val="0.55048219452573022"/>
          <c:h val="0.990865499880124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Wave 1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AE3-4F31-8533-10262E42DAC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AE3-4F31-8533-10262E42DAC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AE3-4F31-8533-10262E42DAC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AE3-4F31-8533-10262E42DA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7.9699999999999993E-2</c:v>
                </c:pt>
                <c:pt idx="1">
                  <c:v>0.13239999999999999</c:v>
                </c:pt>
                <c:pt idx="2">
                  <c:v>0.35630000000000001</c:v>
                </c:pt>
                <c:pt idx="3">
                  <c:v>0.43159999999999998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E3-4F31-8533-10262E42DA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Wave 2</c:v>
                </c:pt>
              </c:strCache>
            </c:strRef>
          </c:tx>
          <c:spPr>
            <a:solidFill>
              <a:srgbClr val="BFE2E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8.5999999999999993E-2</c:v>
                </c:pt>
                <c:pt idx="1">
                  <c:v>0.155</c:v>
                </c:pt>
                <c:pt idx="2">
                  <c:v>0.35499999999999998</c:v>
                </c:pt>
                <c:pt idx="3">
                  <c:v>0.40400000000000003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AE3-4F31-8533-10262E42DA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Wave 3</c:v>
                </c:pt>
              </c:strCache>
            </c:strRef>
          </c:tx>
          <c:spPr>
            <a:solidFill>
              <a:srgbClr val="48A7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8.1000000000000003E-2</c:v>
                </c:pt>
                <c:pt idx="1">
                  <c:v>0.16200000000000001</c:v>
                </c:pt>
                <c:pt idx="2">
                  <c:v>0.35699999999999998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E3-4F31-8533-10262E42DAC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Wave 4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7.0999999999999994E-2</c:v>
                </c:pt>
                <c:pt idx="1">
                  <c:v>0.157</c:v>
                </c:pt>
                <c:pt idx="2">
                  <c:v>0.36799999999999999</c:v>
                </c:pt>
                <c:pt idx="3">
                  <c:v>0.40300000000000002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AE3-4F31-8533-10262E42DAC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Wave 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3.6488827691693697E-2"/>
                  <c:y val="3.044833373291776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3141042950033"/>
                      <c:h val="9.5394869335890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3E4A-4F22-A826-0EA78CB6C4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Sheet1!$F$2:$F$5</c:f>
              <c:numCache>
                <c:formatCode>0.0%</c:formatCode>
                <c:ptCount val="4"/>
                <c:pt idx="0">
                  <c:v>7.8E-2</c:v>
                </c:pt>
                <c:pt idx="1">
                  <c:v>0.16800000000000001</c:v>
                </c:pt>
                <c:pt idx="2">
                  <c:v>0.373</c:v>
                </c:pt>
                <c:pt idx="3">
                  <c:v>0.38100000000000001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E4A-4F22-A826-0EA78CB6C48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Wave 6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502844754953471E-2"/>
                  <c:y val="-6.0896667465835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C0-47D6-B6DE-678A8B6D49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Sheet1!$G$2:$G$5</c:f>
              <c:numCache>
                <c:formatCode>0.0%</c:formatCode>
                <c:ptCount val="4"/>
                <c:pt idx="0">
                  <c:v>7.8E-2</c:v>
                </c:pt>
                <c:pt idx="1">
                  <c:v>0.159</c:v>
                </c:pt>
                <c:pt idx="2">
                  <c:v>0.37</c:v>
                </c:pt>
                <c:pt idx="3">
                  <c:v>0.39400000000000002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C0-47D6-B6DE-678A8B6D4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0309376"/>
        <c:axId val="220310912"/>
      </c:barChart>
      <c:catAx>
        <c:axId val="220309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220310912"/>
        <c:crosses val="autoZero"/>
        <c:auto val="1"/>
        <c:lblAlgn val="ctr"/>
        <c:lblOffset val="100"/>
        <c:noMultiLvlLbl val="0"/>
      </c:catAx>
      <c:valAx>
        <c:axId val="22031091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22030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70237902178938E-2"/>
          <c:y val="1.3183013422360619E-2"/>
          <c:w val="0.83745952419564218"/>
          <c:h val="0.83318322727209182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This month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3.3842454807570053E-2"/>
                  <c:y val="5.954161396218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C4-44F0-8D1A-690C9B2FF1FF}"/>
                </c:ext>
              </c:extLst>
            </c:dLbl>
            <c:dLbl>
              <c:idx val="3"/>
              <c:layout>
                <c:manualLayout>
                  <c:x val="3.3089661008448748E-2"/>
                  <c:y val="-7.860494177509145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/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C4-44F0-8D1A-690C9B2FF1FF}"/>
                </c:ext>
              </c:extLst>
            </c:dLbl>
            <c:dLbl>
              <c:idx val="4"/>
              <c:layout>
                <c:manualLayout>
                  <c:x val="1.3456250233983271E-2"/>
                  <c:y val="-7.8604941775091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C4-44F0-8D1A-690C9B2FF1FF}"/>
                </c:ext>
              </c:extLst>
            </c:dLbl>
            <c:dLbl>
              <c:idx val="5"/>
              <c:layout>
                <c:manualLayout>
                  <c:x val="3.5569902720359987E-2"/>
                  <c:y val="3.930247088754572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C4-44F0-8D1A-690C9B2FF1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6.4000000000000001E-2</c:v>
                </c:pt>
                <c:pt idx="1">
                  <c:v>5.2999999999999999E-2</c:v>
                </c:pt>
                <c:pt idx="2">
                  <c:v>5.2999999999999999E-2</c:v>
                </c:pt>
                <c:pt idx="3">
                  <c:v>1.2E-2</c:v>
                </c:pt>
                <c:pt idx="4">
                  <c:v>0.03</c:v>
                </c:pt>
                <c:pt idx="5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C4-44F0-8D1A-690C9B2FF1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1-2 months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5.3181000411895794E-2"/>
                  <c:y val="5.954161396218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C4-44F0-8D1A-690C9B2FF1FF}"/>
                </c:ext>
              </c:extLst>
            </c:dLbl>
            <c:dLbl>
              <c:idx val="3"/>
              <c:layout>
                <c:manualLayout>
                  <c:x val="-2.9007818406488792E-2"/>
                  <c:y val="-5.5070831062204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C4-44F0-8D1A-690C9B2FF1FF}"/>
                </c:ext>
              </c:extLst>
            </c:dLbl>
            <c:dLbl>
              <c:idx val="4"/>
              <c:layout>
                <c:manualLayout>
                  <c:x val="-3.5883333957288946E-2"/>
                  <c:y val="-4.12039736203725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C4-44F0-8D1A-690C9B2FF1FF}"/>
                </c:ext>
              </c:extLst>
            </c:dLbl>
            <c:dLbl>
              <c:idx val="5"/>
              <c:layout>
                <c:manualLayout>
                  <c:x val="-3.2238856435074931E-2"/>
                  <c:y val="-7.860494177509289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/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2C4-44F0-8D1A-690C9B2FF1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0.18</c:v>
                </c:pt>
                <c:pt idx="1">
                  <c:v>0.16200000000000001</c:v>
                </c:pt>
                <c:pt idx="2">
                  <c:v>0.11700000000000001</c:v>
                </c:pt>
                <c:pt idx="3">
                  <c:v>0.124</c:v>
                </c:pt>
                <c:pt idx="4">
                  <c:v>0.106</c:v>
                </c:pt>
                <c:pt idx="5">
                  <c:v>0.109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2C4-44F0-8D1A-690C9B2FF1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 3-4 months</c:v>
                </c:pt>
              </c:strCache>
            </c:strRef>
          </c:tx>
          <c:spPr>
            <a:solidFill>
              <a:srgbClr val="48A7C0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4.35117276097329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2C4-44F0-8D1A-690C9B2FF1FF}"/>
                </c:ext>
              </c:extLst>
            </c:dLbl>
            <c:dLbl>
              <c:idx val="3"/>
              <c:layout>
                <c:manualLayout>
                  <c:x val="-2.90078184064887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2C4-44F0-8D1A-690C9B2FF1FF}"/>
                </c:ext>
              </c:extLst>
            </c:dLbl>
            <c:dLbl>
              <c:idx val="4"/>
              <c:layout>
                <c:manualLayout>
                  <c:x val="-4.0368750701950062E-2"/>
                  <c:y val="8.24079472407450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2C4-44F0-8D1A-690C9B2FF1FF}"/>
                </c:ext>
              </c:extLst>
            </c:dLbl>
            <c:dLbl>
              <c:idx val="5"/>
              <c:layout>
                <c:manualLayout>
                  <c:x val="-1.345625023398335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2C4-44F0-8D1A-690C9B2FF1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0.17699999999999999</c:v>
                </c:pt>
                <c:pt idx="1">
                  <c:v>0.21</c:v>
                </c:pt>
                <c:pt idx="2">
                  <c:v>0.19600000000000001</c:v>
                </c:pt>
                <c:pt idx="3">
                  <c:v>0.16500000000000001</c:v>
                </c:pt>
                <c:pt idx="4">
                  <c:v>0.23100000000000001</c:v>
                </c:pt>
                <c:pt idx="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2C4-44F0-8D1A-690C9B2FF1F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 5-6 months</c:v>
                </c:pt>
              </c:strCache>
            </c:strRef>
          </c:tx>
          <c:spPr>
            <a:solidFill>
              <a:srgbClr val="BFE2EB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5.3180947899398319E-2"/>
                  <c:y val="3.060600901294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2C4-44F0-8D1A-690C9B2FF1FF}"/>
                </c:ext>
              </c:extLst>
            </c:dLbl>
            <c:dLbl>
              <c:idx val="1"/>
              <c:layout>
                <c:manualLayout>
                  <c:x val="-4.4202310144987053E-3"/>
                  <c:y val="3.6560079025700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2C4-44F0-8D1A-690C9B2FF1FF}"/>
                </c:ext>
              </c:extLst>
            </c:dLbl>
            <c:dLbl>
              <c:idx val="3"/>
              <c:layout>
                <c:manualLayout>
                  <c:x val="-4.7932010582102662E-2"/>
                  <c:y val="-3.6560079025700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2C4-44F0-8D1A-690C9B2FF1FF}"/>
                </c:ext>
              </c:extLst>
            </c:dLbl>
            <c:dLbl>
              <c:idx val="4"/>
              <c:layout>
                <c:manualLayout>
                  <c:x val="-3.5883333957288946E-2"/>
                  <c:y val="-7.55397456624283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2C4-44F0-8D1A-690C9B2FF1F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A77-4253-8BBB-5F1E978E1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0.28399999999999997</c:v>
                </c:pt>
                <c:pt idx="1">
                  <c:v>0.28199999999999997</c:v>
                </c:pt>
                <c:pt idx="2">
                  <c:v>0.32700000000000001</c:v>
                </c:pt>
                <c:pt idx="3">
                  <c:v>0.379</c:v>
                </c:pt>
                <c:pt idx="4">
                  <c:v>0.34799999999999998</c:v>
                </c:pt>
                <c:pt idx="5">
                  <c:v>0.38600000000000001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2C4-44F0-8D1A-690C9B2FF1F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 don't know yet</c:v>
                </c:pt>
              </c:strCache>
            </c:strRef>
          </c:tx>
          <c:spPr>
            <a:solidFill>
              <a:srgbClr val="F2F2F2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4.3511727609732924E-2"/>
                  <c:y val="1.7862484188654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2C4-44F0-8D1A-690C9B2FF1FF}"/>
                </c:ext>
              </c:extLst>
            </c:dLbl>
            <c:dLbl>
              <c:idx val="3"/>
              <c:layout>
                <c:manualLayout>
                  <c:x val="-5.31810004118957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2C4-44F0-8D1A-690C9B2FF1FF}"/>
                </c:ext>
              </c:extLst>
            </c:dLbl>
            <c:dLbl>
              <c:idx val="4"/>
              <c:layout>
                <c:manualLayout>
                  <c:x val="-2.69125004679667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2C4-44F0-8D1A-690C9B2FF1F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A77-4253-8BBB-5F1E978E1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Sheet1!$F$2:$F$7</c:f>
              <c:numCache>
                <c:formatCode>0.0%</c:formatCode>
                <c:ptCount val="6"/>
                <c:pt idx="0">
                  <c:v>0.29499999999999998</c:v>
                </c:pt>
                <c:pt idx="1">
                  <c:v>0.29299999999999998</c:v>
                </c:pt>
                <c:pt idx="2">
                  <c:v>0.30599999999999999</c:v>
                </c:pt>
                <c:pt idx="3">
                  <c:v>0.32</c:v>
                </c:pt>
                <c:pt idx="4">
                  <c:v>0.28499999999999998</c:v>
                </c:pt>
                <c:pt idx="5">
                  <c:v>0.28199999999999997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F2C4-44F0-8D1A-690C9B2FF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620160"/>
        <c:axId val="226621696"/>
      </c:areaChart>
      <c:catAx>
        <c:axId val="22662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pl-PL"/>
          </a:p>
        </c:txPr>
        <c:crossAx val="226621696"/>
        <c:crosses val="autoZero"/>
        <c:auto val="1"/>
        <c:lblAlgn val="ctr"/>
        <c:lblOffset val="100"/>
        <c:noMultiLvlLbl val="0"/>
      </c:catAx>
      <c:valAx>
        <c:axId val="226621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2662016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pl-PL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3923099469215"/>
          <c:y val="1.8628709868167996E-2"/>
          <c:w val="0.86860769005307847"/>
          <c:h val="0.718281380667063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Likely/Very Likely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0.51</c:v>
                </c:pt>
                <c:pt idx="1">
                  <c:v>0.44400000000000001</c:v>
                </c:pt>
                <c:pt idx="2">
                  <c:v>0.48399999999999999</c:v>
                </c:pt>
                <c:pt idx="3">
                  <c:v>0.46100000000000002</c:v>
                </c:pt>
                <c:pt idx="4">
                  <c:v>0.48599999999999999</c:v>
                </c:pt>
                <c:pt idx="5">
                  <c:v>0.55800000000000005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B-4B1F-8418-7D2871FBFB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A1EA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0.22</c:v>
                </c:pt>
                <c:pt idx="1">
                  <c:v>0.26200000000000001</c:v>
                </c:pt>
                <c:pt idx="2">
                  <c:v>0.23200000000000001</c:v>
                </c:pt>
                <c:pt idx="3">
                  <c:v>0.248</c:v>
                </c:pt>
                <c:pt idx="4">
                  <c:v>0.22500000000000001</c:v>
                </c:pt>
                <c:pt idx="5">
                  <c:v>0.24199999999999999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8B-4B1F-8418-7D2871FBFB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Unlikely/Very Unlikely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0.27</c:v>
                </c:pt>
                <c:pt idx="1">
                  <c:v>0.29399999999999998</c:v>
                </c:pt>
                <c:pt idx="2">
                  <c:v>0.28399999999999997</c:v>
                </c:pt>
                <c:pt idx="3">
                  <c:v>0.28999999999999998</c:v>
                </c:pt>
                <c:pt idx="4">
                  <c:v>0.28899999999999998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8B-4B1F-8418-7D2871FBF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0219648"/>
        <c:axId val="220704768"/>
      </c:barChart>
      <c:catAx>
        <c:axId val="22021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220704768"/>
        <c:crosses val="autoZero"/>
        <c:auto val="1"/>
        <c:lblAlgn val="ctr"/>
        <c:lblOffset val="100"/>
        <c:noMultiLvlLbl val="0"/>
      </c:catAx>
      <c:valAx>
        <c:axId val="220704768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22021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Pro-Light" panose="02000504040000020003" pitchFamily="50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84877652296315"/>
          <c:y val="0"/>
          <c:w val="0.47768750497096951"/>
          <c:h val="0.93466064291670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Wave 1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AFA-48B0-82EA-4A4A0BFD4D9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AFA-48B0-82EA-4A4A0BFD4D9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AFA-48B0-82EA-4A4A0BFD4D9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AFA-48B0-82EA-4A4A0BFD4D99}"/>
              </c:ext>
            </c:extLst>
          </c:dPt>
          <c:dLbls>
            <c:dLbl>
              <c:idx val="3"/>
              <c:layout>
                <c:manualLayout>
                  <c:x val="-1.8319749572860567E-16"/>
                  <c:y val="-2.78762309368520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FA-48B0-82EA-4A4A0BFD4D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0.13800000000000001</c:v>
                </c:pt>
                <c:pt idx="1">
                  <c:v>0.126</c:v>
                </c:pt>
                <c:pt idx="2">
                  <c:v>0.435</c:v>
                </c:pt>
                <c:pt idx="3">
                  <c:v>0.30099999999999999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FA-48B0-82EA-4A4A0BFD4D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Wave 2</c:v>
                </c:pt>
              </c:strCache>
            </c:strRef>
          </c:tx>
          <c:spPr>
            <a:solidFill>
              <a:srgbClr val="BFE2E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0.14799999999999999</c:v>
                </c:pt>
                <c:pt idx="1">
                  <c:v>0.14499999999999999</c:v>
                </c:pt>
                <c:pt idx="2">
                  <c:v>0.433</c:v>
                </c:pt>
                <c:pt idx="3">
                  <c:v>0.27400000000000002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AFA-48B0-82EA-4A4A0BFD4D9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Wave 3</c:v>
                </c:pt>
              </c:strCache>
            </c:strRef>
          </c:tx>
          <c:spPr>
            <a:solidFill>
              <a:srgbClr val="48A7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0.14799999999999999</c:v>
                </c:pt>
                <c:pt idx="1">
                  <c:v>0.12</c:v>
                </c:pt>
                <c:pt idx="2">
                  <c:v>0.434</c:v>
                </c:pt>
                <c:pt idx="3">
                  <c:v>0.29799999999999999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FA-48B0-82EA-4A4A0BFD4D9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Wave 4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0226956002389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AFA-48B0-82EA-4A4A0BFD4D99}"/>
                </c:ext>
              </c:extLst>
            </c:dLbl>
            <c:dLbl>
              <c:idx val="3"/>
              <c:layout>
                <c:manualLayout>
                  <c:x val="-2.022695600238901E-2"/>
                  <c:y val="5.70567008827165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AFA-48B0-82EA-4A4A0BFD4D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0.14799999999999999</c:v>
                </c:pt>
                <c:pt idx="1">
                  <c:v>0.185</c:v>
                </c:pt>
                <c:pt idx="2">
                  <c:v>0.40500000000000003</c:v>
                </c:pt>
                <c:pt idx="3">
                  <c:v>0.26200000000000001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AFA-48B0-82EA-4A4A0BFD4D9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Wave 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5170217001791757E-2"/>
                  <c:y val="5.7056700882716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498-46FB-8F04-041699D775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Sheet1!$F$2:$F$5</c:f>
              <c:numCache>
                <c:formatCode>0.0%</c:formatCode>
                <c:ptCount val="4"/>
                <c:pt idx="0">
                  <c:v>0.17399999999999999</c:v>
                </c:pt>
                <c:pt idx="1">
                  <c:v>0.151</c:v>
                </c:pt>
                <c:pt idx="2">
                  <c:v>0.42499999999999999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498-46FB-8F04-041699D775B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Wave 6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340434003583609E-2"/>
                  <c:y val="-1.1411340176543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D0-4D9E-8C01-E778A6C17EFD}"/>
                </c:ext>
              </c:extLst>
            </c:dLbl>
            <c:dLbl>
              <c:idx val="1"/>
              <c:layout>
                <c:manualLayout>
                  <c:x val="-2.5283695002986262E-2"/>
                  <c:y val="-1.1411340176543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D0-4D9E-8C01-E778A6C17EFD}"/>
                </c:ext>
              </c:extLst>
            </c:dLbl>
            <c:dLbl>
              <c:idx val="2"/>
              <c:layout>
                <c:manualLayout>
                  <c:x val="-1.5170217001791757E-2"/>
                  <c:y val="-2.2822680353086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7D0-4D9E-8C01-E778A6C17EFD}"/>
                </c:ext>
              </c:extLst>
            </c:dLbl>
            <c:dLbl>
              <c:idx val="3"/>
              <c:layout>
                <c:manualLayout>
                  <c:x val="-2.022695600238901E-2"/>
                  <c:y val="-5.70567008827165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7D0-4D9E-8C01-E778A6C17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Sheet1!$G$2:$G$5</c:f>
              <c:numCache>
                <c:formatCode>0.0%</c:formatCode>
                <c:ptCount val="4"/>
                <c:pt idx="0">
                  <c:v>0.1</c:v>
                </c:pt>
                <c:pt idx="1">
                  <c:v>0.156</c:v>
                </c:pt>
                <c:pt idx="2">
                  <c:v>0.46300000000000002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D0-4D9E-8C01-E778A6C17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0558848"/>
        <c:axId val="220560384"/>
      </c:barChart>
      <c:catAx>
        <c:axId val="220558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220560384"/>
        <c:crosses val="autoZero"/>
        <c:auto val="1"/>
        <c:lblAlgn val="ctr"/>
        <c:lblOffset val="100"/>
        <c:noMultiLvlLbl val="0"/>
      </c:catAx>
      <c:valAx>
        <c:axId val="22056038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22055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70237902178938E-2"/>
          <c:y val="1.3183013422360619E-2"/>
          <c:w val="0.83745952419564218"/>
          <c:h val="0.83318322727209182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This month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3.3842454807570053E-2"/>
                  <c:y val="5.954161396218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1E-4A10-B180-4A266E50D65D}"/>
                </c:ext>
              </c:extLst>
            </c:dLbl>
            <c:dLbl>
              <c:idx val="3"/>
              <c:layout>
                <c:manualLayout>
                  <c:x val="-3.8677091208651662E-2"/>
                  <c:y val="1.009620239587903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1E-4A10-B180-4A266E50D65D}"/>
                </c:ext>
              </c:extLst>
            </c:dLbl>
            <c:dLbl>
              <c:idx val="4"/>
              <c:layout>
                <c:manualLayout>
                  <c:x val="2.2082133015814284E-2"/>
                  <c:y val="-4.1533477057138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1E-4A10-B180-4A266E50D65D}"/>
                </c:ext>
              </c:extLst>
            </c:dLbl>
            <c:dLbl>
              <c:idx val="5"/>
              <c:layout>
                <c:manualLayout>
                  <c:x val="2.6498559618977142E-2"/>
                  <c:y val="3.99058222594676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1E-4A10-B180-4A266E50D6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6.0999999999999999E-2</c:v>
                </c:pt>
                <c:pt idx="1">
                  <c:v>5.6000000000000001E-2</c:v>
                </c:pt>
                <c:pt idx="2">
                  <c:v>3.7999999999999999E-2</c:v>
                </c:pt>
                <c:pt idx="3">
                  <c:v>3.7999999999999999E-2</c:v>
                </c:pt>
                <c:pt idx="4">
                  <c:v>0.03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1E-4A10-B180-4A266E50D6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1-2 months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5.3181000411895794E-2"/>
                  <c:y val="5.954161396218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1E-4A10-B180-4A266E50D65D}"/>
                </c:ext>
              </c:extLst>
            </c:dLbl>
            <c:dLbl>
              <c:idx val="3"/>
              <c:layout>
                <c:manualLayout>
                  <c:x val="-2.9007818406488792E-2"/>
                  <c:y val="-5.5070831062204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1E-4A10-B180-4A266E50D65D}"/>
                </c:ext>
              </c:extLst>
            </c:dLbl>
            <c:dLbl>
              <c:idx val="4"/>
              <c:layout>
                <c:manualLayout>
                  <c:x val="-4.8580692634791589E-2"/>
                  <c:y val="-4.1533141975651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1E-4A10-B180-4A266E50D65D}"/>
                </c:ext>
              </c:extLst>
            </c:dLbl>
            <c:dLbl>
              <c:idx val="5"/>
              <c:layout>
                <c:manualLayout>
                  <c:x val="3.5239954542103498E-2"/>
                  <c:y val="-3.99058222594676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61E-4A10-B180-4A266E50D6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0.17</c:v>
                </c:pt>
                <c:pt idx="1">
                  <c:v>0.13600000000000001</c:v>
                </c:pt>
                <c:pt idx="2">
                  <c:v>0.11799999999999999</c:v>
                </c:pt>
                <c:pt idx="3">
                  <c:v>0.13700000000000001</c:v>
                </c:pt>
                <c:pt idx="4">
                  <c:v>7.8E-2</c:v>
                </c:pt>
                <c:pt idx="5">
                  <c:v>8.7999999999999995E-2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61E-4A10-B180-4A266E50D6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 3-4 months</c:v>
                </c:pt>
              </c:strCache>
            </c:strRef>
          </c:tx>
          <c:spPr>
            <a:solidFill>
              <a:srgbClr val="48A7C0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4.35117276097329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61E-4A10-B180-4A266E50D65D}"/>
                </c:ext>
              </c:extLst>
            </c:dLbl>
            <c:dLbl>
              <c:idx val="3"/>
              <c:layout>
                <c:manualLayout>
                  <c:x val="-2.90078184064887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61E-4A10-B180-4A266E50D65D}"/>
                </c:ext>
              </c:extLst>
            </c:dLbl>
            <c:dLbl>
              <c:idx val="4"/>
              <c:layout>
                <c:manualLayout>
                  <c:x val="-3.5331412825302853E-2"/>
                  <c:y val="-8.30662839512996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61E-4A10-B180-4A266E50D65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4D6-4365-B38E-31FBD7E9A9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0.22900000000000001</c:v>
                </c:pt>
                <c:pt idx="1">
                  <c:v>0.188</c:v>
                </c:pt>
                <c:pt idx="2">
                  <c:v>0.192</c:v>
                </c:pt>
                <c:pt idx="3">
                  <c:v>0.182</c:v>
                </c:pt>
                <c:pt idx="4">
                  <c:v>0.152</c:v>
                </c:pt>
                <c:pt idx="5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61E-4A10-B180-4A266E50D65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 5-6 months</c:v>
                </c:pt>
              </c:strCache>
            </c:strRef>
          </c:tx>
          <c:spPr>
            <a:solidFill>
              <a:srgbClr val="BFE2EB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5.3181000411895794E-2"/>
                  <c:y val="-5.9541613962180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61E-4A10-B180-4A266E50D65D}"/>
                </c:ext>
              </c:extLst>
            </c:dLbl>
            <c:dLbl>
              <c:idx val="3"/>
              <c:layout>
                <c:manualLayout>
                  <c:x val="-4.35117276097329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61E-4A10-B180-4A266E50D65D}"/>
                </c:ext>
              </c:extLst>
            </c:dLbl>
            <c:dLbl>
              <c:idx val="4"/>
              <c:layout>
                <c:manualLayout>
                  <c:x val="-3.533141282530285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61E-4A10-B180-4A266E50D65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4D6-4365-B38E-31FBD7E9A9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0.191</c:v>
                </c:pt>
                <c:pt idx="1">
                  <c:v>0.23799999999999999</c:v>
                </c:pt>
                <c:pt idx="2">
                  <c:v>0.254</c:v>
                </c:pt>
                <c:pt idx="3">
                  <c:v>0.248</c:v>
                </c:pt>
                <c:pt idx="4">
                  <c:v>0.29299999999999998</c:v>
                </c:pt>
                <c:pt idx="5">
                  <c:v>0.32800000000000001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61E-4A10-B180-4A266E50D65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 don't know yet</c:v>
                </c:pt>
              </c:strCache>
            </c:strRef>
          </c:tx>
          <c:spPr>
            <a:solidFill>
              <a:srgbClr val="F2F2F2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4.3511727609732924E-2"/>
                  <c:y val="1.7862484188654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61E-4A10-B180-4A266E50D65D}"/>
                </c:ext>
              </c:extLst>
            </c:dLbl>
            <c:dLbl>
              <c:idx val="3"/>
              <c:layout>
                <c:manualLayout>
                  <c:x val="-5.31810004118957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61E-4A10-B180-4A266E50D65D}"/>
                </c:ext>
              </c:extLst>
            </c:dLbl>
            <c:dLbl>
              <c:idx val="4"/>
              <c:layout>
                <c:manualLayout>
                  <c:x val="-3.0914986222139999E-2"/>
                  <c:y val="-2.3943493355680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61E-4A10-B180-4A266E50D65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4D6-4365-B38E-31FBD7E9A9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Sheet1!$F$2:$F$7</c:f>
              <c:numCache>
                <c:formatCode>0.0%</c:formatCode>
                <c:ptCount val="6"/>
                <c:pt idx="0">
                  <c:v>0.35</c:v>
                </c:pt>
                <c:pt idx="1">
                  <c:v>0.38200000000000001</c:v>
                </c:pt>
                <c:pt idx="2">
                  <c:v>0.39800000000000002</c:v>
                </c:pt>
                <c:pt idx="3">
                  <c:v>0.39500000000000002</c:v>
                </c:pt>
                <c:pt idx="4">
                  <c:v>0.44700000000000001</c:v>
                </c:pt>
                <c:pt idx="5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61E-4A10-B180-4A266E50D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508160"/>
        <c:axId val="226514048"/>
      </c:areaChart>
      <c:catAx>
        <c:axId val="22650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pl-PL"/>
          </a:p>
        </c:txPr>
        <c:crossAx val="226514048"/>
        <c:crosses val="autoZero"/>
        <c:auto val="1"/>
        <c:lblAlgn val="ctr"/>
        <c:lblOffset val="100"/>
        <c:noMultiLvlLbl val="0"/>
      </c:catAx>
      <c:valAx>
        <c:axId val="226514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2650816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pl-PL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39239277966538"/>
          <c:y val="1.8255432784991487E-2"/>
          <c:w val="0.86860769005307847"/>
          <c:h val="0.736935436685644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Likely/Very Likely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 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0.57799999999999996</c:v>
                </c:pt>
                <c:pt idx="1">
                  <c:v>0.59699999999999998</c:v>
                </c:pt>
                <c:pt idx="2">
                  <c:v>0.47499999999999998</c:v>
                </c:pt>
                <c:pt idx="3">
                  <c:v>0.53600000000000003</c:v>
                </c:pt>
                <c:pt idx="4">
                  <c:v>0.60699999999999998</c:v>
                </c:pt>
                <c:pt idx="5">
                  <c:v>0.63700000000000001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B-4B1F-8418-7D2871FBFB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A1EA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 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0.219</c:v>
                </c:pt>
                <c:pt idx="1">
                  <c:v>0.20100000000000001</c:v>
                </c:pt>
                <c:pt idx="2">
                  <c:v>0.23599999999999999</c:v>
                </c:pt>
                <c:pt idx="3">
                  <c:v>0.22500000000000001</c:v>
                </c:pt>
                <c:pt idx="4">
                  <c:v>0.2</c:v>
                </c:pt>
                <c:pt idx="5">
                  <c:v>0.183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8B-4B1F-8418-7D2871FBFB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Unlikely/Very Unlikely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 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0.20399999999999999</c:v>
                </c:pt>
                <c:pt idx="1">
                  <c:v>0.20100000000000001</c:v>
                </c:pt>
                <c:pt idx="2">
                  <c:v>0.28899999999999998</c:v>
                </c:pt>
                <c:pt idx="3">
                  <c:v>0.23899999999999999</c:v>
                </c:pt>
                <c:pt idx="4">
                  <c:v>0.193</c:v>
                </c:pt>
                <c:pt idx="5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8B-4B1F-8418-7D2871FBF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8854400"/>
        <c:axId val="228868480"/>
      </c:barChart>
      <c:catAx>
        <c:axId val="22885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228868480"/>
        <c:crosses val="autoZero"/>
        <c:auto val="1"/>
        <c:lblAlgn val="ctr"/>
        <c:lblOffset val="100"/>
        <c:noMultiLvlLbl val="0"/>
      </c:catAx>
      <c:valAx>
        <c:axId val="22886848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22885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2703552325975E-2"/>
          <c:y val="0.88764643021947331"/>
          <c:w val="0.81924296806469032"/>
          <c:h val="7.63683686438962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Pro-Light" panose="02000504040000020003" pitchFamily="50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861601450330574"/>
          <c:y val="1.0596423463230411E-2"/>
          <c:w val="0.61138398549669426"/>
          <c:h val="0.928130533749386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Wave 1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64A-4E9F-8B9A-12654FA2204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64A-4E9F-8B9A-12654FA2204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64A-4E9F-8B9A-12654FA2204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64A-4E9F-8B9A-12654FA2204A}"/>
              </c:ext>
            </c:extLst>
          </c:dPt>
          <c:dLbls>
            <c:dLbl>
              <c:idx val="3"/>
              <c:layout>
                <c:manualLayout>
                  <c:x val="-1.8319749572860567E-16"/>
                  <c:y val="-2.78762309368520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4A-4E9F-8B9A-12654FA220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7.9500000000000001E-2</c:v>
                </c:pt>
                <c:pt idx="1">
                  <c:v>7.1400000000000005E-2</c:v>
                </c:pt>
                <c:pt idx="2">
                  <c:v>0.30530000000000002</c:v>
                </c:pt>
                <c:pt idx="3">
                  <c:v>0.54379999999999995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4A-4E9F-8B9A-12654FA220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Wave 2</c:v>
                </c:pt>
              </c:strCache>
            </c:strRef>
          </c:tx>
          <c:spPr>
            <a:solidFill>
              <a:srgbClr val="BFE2E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9.8000000000000004E-2</c:v>
                </c:pt>
                <c:pt idx="1">
                  <c:v>6.2E-2</c:v>
                </c:pt>
                <c:pt idx="2">
                  <c:v>0.33100000000000002</c:v>
                </c:pt>
                <c:pt idx="3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64A-4E9F-8B9A-12654FA220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Wave 3</c:v>
                </c:pt>
              </c:strCache>
            </c:strRef>
          </c:tx>
          <c:spPr>
            <a:solidFill>
              <a:srgbClr val="48A7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0.13600000000000001</c:v>
                </c:pt>
                <c:pt idx="1">
                  <c:v>7.0000000000000007E-2</c:v>
                </c:pt>
                <c:pt idx="2">
                  <c:v>0.28699999999999998</c:v>
                </c:pt>
                <c:pt idx="3">
                  <c:v>0.50800000000000001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64A-4E9F-8B9A-12654FA2204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Wave 4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9.7000000000000003E-2</c:v>
                </c:pt>
                <c:pt idx="1">
                  <c:v>0.09</c:v>
                </c:pt>
                <c:pt idx="2">
                  <c:v>0.34599999999999997</c:v>
                </c:pt>
                <c:pt idx="3">
                  <c:v>0.46800000000000003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64A-4E9F-8B9A-12654FA2204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Wave 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4730017339665991E-2"/>
                  <c:y val="-1.1261470960922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DB1-434D-A6EC-CEAD855714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Sheet1!$F$2:$F$5</c:f>
              <c:numCache>
                <c:formatCode>0.0%</c:formatCode>
                <c:ptCount val="4"/>
                <c:pt idx="0">
                  <c:v>7.8E-2</c:v>
                </c:pt>
                <c:pt idx="1">
                  <c:v>8.6999999999999994E-2</c:v>
                </c:pt>
                <c:pt idx="2">
                  <c:v>0.33700000000000002</c:v>
                </c:pt>
                <c:pt idx="3">
                  <c:v>0.498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DB1-434D-A6EC-CEAD8557148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Wave 6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2.9460034679332163E-2"/>
                  <c:y val="-1.1261470960922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02F-40E6-AD84-8D40DEF128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Sheet1!$G$2:$G$5</c:f>
              <c:numCache>
                <c:formatCode>0.0%</c:formatCode>
                <c:ptCount val="4"/>
                <c:pt idx="0">
                  <c:v>6.9000000000000006E-2</c:v>
                </c:pt>
                <c:pt idx="1">
                  <c:v>6.5000000000000002E-2</c:v>
                </c:pt>
                <c:pt idx="2">
                  <c:v>0.33800000000000002</c:v>
                </c:pt>
                <c:pt idx="3">
                  <c:v>0.52700000000000002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02F-40E6-AD84-8D40DEF12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8921344"/>
        <c:axId val="228922880"/>
      </c:barChart>
      <c:catAx>
        <c:axId val="228921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228922880"/>
        <c:crosses val="autoZero"/>
        <c:auto val="1"/>
        <c:lblAlgn val="ctr"/>
        <c:lblOffset val="100"/>
        <c:noMultiLvlLbl val="0"/>
      </c:catAx>
      <c:valAx>
        <c:axId val="22892288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22892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589093423598752E-2"/>
          <c:y val="4.4509385740507036E-2"/>
          <c:w val="0.83745952419564218"/>
          <c:h val="0.83318322727209182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This month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3.3842353732754973E-2"/>
                  <c:y val="-1.8774255990325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85-4746-AD38-FA9BE2424FF4}"/>
                </c:ext>
              </c:extLst>
            </c:dLbl>
            <c:dLbl>
              <c:idx val="1"/>
              <c:layout>
                <c:manualLayout>
                  <c:x val="8.7552152128413507E-3"/>
                  <c:y val="-3.91579982061334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85-4746-AD38-FA9BE2424FF4}"/>
                </c:ext>
              </c:extLst>
            </c:dLbl>
            <c:dLbl>
              <c:idx val="2"/>
              <c:layout>
                <c:manualLayout>
                  <c:x val="1.3132822819262025E-2"/>
                  <c:y val="-3.91579982061334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85-4746-AD38-FA9BE2424FF4}"/>
                </c:ext>
              </c:extLst>
            </c:dLbl>
            <c:dLbl>
              <c:idx val="3"/>
              <c:layout>
                <c:manualLayout>
                  <c:x val="9.4766587341198888E-3"/>
                  <c:y val="7.831599641226403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85-4746-AD38-FA9BE2424FF4}"/>
                </c:ext>
              </c:extLst>
            </c:dLbl>
            <c:dLbl>
              <c:idx val="4"/>
              <c:layout>
                <c:manualLayout>
                  <c:x val="4.8153683670627424E-2"/>
                  <c:y val="7.831599641226403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85-4746-AD38-FA9BE2424FF4}"/>
                </c:ext>
              </c:extLst>
            </c:dLbl>
            <c:dLbl>
              <c:idx val="5"/>
              <c:layout>
                <c:manualLayout>
                  <c:x val="2.325621444355E-2"/>
                  <c:y val="-3.91579982061334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85-4746-AD38-FA9BE2424F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5.7000000000000002E-2</c:v>
                </c:pt>
                <c:pt idx="1">
                  <c:v>3.5999999999999997E-2</c:v>
                </c:pt>
                <c:pt idx="2">
                  <c:v>3.1E-2</c:v>
                </c:pt>
                <c:pt idx="3">
                  <c:v>1.0999999999999999E-2</c:v>
                </c:pt>
                <c:pt idx="4">
                  <c:v>7.0000000000000001E-3</c:v>
                </c:pt>
                <c:pt idx="5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85-4746-AD38-FA9BE2424F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1-2 months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5.3181000411895794E-2"/>
                  <c:y val="5.954161396218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85-4746-AD38-FA9BE2424FF4}"/>
                </c:ext>
              </c:extLst>
            </c:dLbl>
            <c:dLbl>
              <c:idx val="3"/>
              <c:layout>
                <c:manualLayout>
                  <c:x val="-2.9007818406488792E-2"/>
                  <c:y val="-5.5070831062204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E85-4746-AD38-FA9BE2424FF4}"/>
                </c:ext>
              </c:extLst>
            </c:dLbl>
            <c:dLbl>
              <c:idx val="4"/>
              <c:layout>
                <c:manualLayout>
                  <c:x val="-3.5020860851365403E-2"/>
                  <c:y val="-1.435776681343431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E85-4746-AD38-FA9BE2424FF4}"/>
                </c:ext>
              </c:extLst>
            </c:dLbl>
            <c:dLbl>
              <c:idx val="5"/>
              <c:layout>
                <c:manualLayout>
                  <c:x val="1.8967829685617343E-2"/>
                  <c:y val="-1.9578999103066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E85-4746-AD38-FA9BE2424F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0.14699999999999999</c:v>
                </c:pt>
                <c:pt idx="1">
                  <c:v>0.13700000000000001</c:v>
                </c:pt>
                <c:pt idx="2">
                  <c:v>8.7999999999999995E-2</c:v>
                </c:pt>
                <c:pt idx="3">
                  <c:v>7.2999999999999995E-2</c:v>
                </c:pt>
                <c:pt idx="4">
                  <c:v>6.7000000000000004E-2</c:v>
                </c:pt>
                <c:pt idx="5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E85-4746-AD38-FA9BE2424F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 3-4 months</c:v>
                </c:pt>
              </c:strCache>
            </c:strRef>
          </c:tx>
          <c:spPr>
            <a:solidFill>
              <a:srgbClr val="48A7C0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4.35117276097329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E85-4746-AD38-FA9BE2424FF4}"/>
                </c:ext>
              </c:extLst>
            </c:dLbl>
            <c:dLbl>
              <c:idx val="3"/>
              <c:layout>
                <c:manualLayout>
                  <c:x val="-2.90078184064887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E85-4746-AD38-FA9BE2424FF4}"/>
                </c:ext>
              </c:extLst>
            </c:dLbl>
            <c:dLbl>
              <c:idx val="4"/>
              <c:layout>
                <c:manualLayout>
                  <c:x val="-1.7510430425682701E-2"/>
                  <c:y val="3.91579982061305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E85-4746-AD38-FA9BE2424FF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2A0-47FE-BD07-6887A69303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0.193</c:v>
                </c:pt>
                <c:pt idx="1">
                  <c:v>0.221</c:v>
                </c:pt>
                <c:pt idx="2">
                  <c:v>0.14000000000000001</c:v>
                </c:pt>
                <c:pt idx="3">
                  <c:v>0.156</c:v>
                </c:pt>
                <c:pt idx="4">
                  <c:v>0.18099999999999999</c:v>
                </c:pt>
                <c:pt idx="5">
                  <c:v>0.19600000000000001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E85-4746-AD38-FA9BE2424F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 5-6 months</c:v>
                </c:pt>
              </c:strCache>
            </c:strRef>
          </c:tx>
          <c:spPr>
            <a:solidFill>
              <a:srgbClr val="BFE2EB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5.3180947899398319E-2"/>
                  <c:y val="3.0606009012943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E85-4746-AD38-FA9BE2424FF4}"/>
                </c:ext>
              </c:extLst>
            </c:dLbl>
            <c:dLbl>
              <c:idx val="1"/>
              <c:layout>
                <c:manualLayout>
                  <c:x val="4.4202310144987053E-3"/>
                  <c:y val="2.0891473728971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E85-4746-AD38-FA9BE2424FF4}"/>
                </c:ext>
              </c:extLst>
            </c:dLbl>
            <c:dLbl>
              <c:idx val="2"/>
              <c:layout>
                <c:manualLayout>
                  <c:x val="0"/>
                  <c:y val="-2.6114342161214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405238426216774E-2"/>
                      <c:h val="5.57020974546124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BE85-4746-AD38-FA9BE2424FF4}"/>
                </c:ext>
              </c:extLst>
            </c:dLbl>
            <c:dLbl>
              <c:idx val="3"/>
              <c:layout>
                <c:manualLayout>
                  <c:x val="-4.351177956760395E-2"/>
                  <c:y val="-2.6114342161214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E85-4746-AD38-FA9BE2424FF4}"/>
                </c:ext>
              </c:extLst>
            </c:dLbl>
            <c:dLbl>
              <c:idx val="4"/>
              <c:layout>
                <c:manualLayout>
                  <c:x val="-4.377590371745059E-2"/>
                  <c:y val="1.541653472682363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01079028570953"/>
                      <c:h val="3.50269835607323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BE85-4746-AD38-FA9BE2424FF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2A0-47FE-BD07-6887A69303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0.25900000000000001</c:v>
                </c:pt>
                <c:pt idx="1">
                  <c:v>0.27900000000000003</c:v>
                </c:pt>
                <c:pt idx="2">
                  <c:v>0.30099999999999999</c:v>
                </c:pt>
                <c:pt idx="3">
                  <c:v>0.38500000000000001</c:v>
                </c:pt>
                <c:pt idx="4">
                  <c:v>0.40400000000000003</c:v>
                </c:pt>
                <c:pt idx="5">
                  <c:v>0.432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BE85-4746-AD38-FA9BE2424FF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 don't know yet</c:v>
                </c:pt>
              </c:strCache>
            </c:strRef>
          </c:tx>
          <c:spPr>
            <a:solidFill>
              <a:srgbClr val="F2F2F2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4.3511727609732924E-2"/>
                  <c:y val="1.7862484188654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E85-4746-AD38-FA9BE2424FF4}"/>
                </c:ext>
              </c:extLst>
            </c:dLbl>
            <c:dLbl>
              <c:idx val="1"/>
              <c:layout>
                <c:manualLayout>
                  <c:x val="4.4202310144987053E-3"/>
                  <c:y val="4.1782947457943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E85-4746-AD38-FA9BE2424FF4}"/>
                </c:ext>
              </c:extLst>
            </c:dLbl>
            <c:dLbl>
              <c:idx val="2"/>
              <c:layout>
                <c:manualLayout>
                  <c:x val="0"/>
                  <c:y val="-5.7451552754672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E85-4746-AD38-FA9BE2424FF4}"/>
                </c:ext>
              </c:extLst>
            </c:dLbl>
            <c:dLbl>
              <c:idx val="3"/>
              <c:layout>
                <c:manualLayout>
                  <c:x val="-5.31810004118957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E85-4746-AD38-FA9BE2424FF4}"/>
                </c:ext>
              </c:extLst>
            </c:dLbl>
            <c:dLbl>
              <c:idx val="4"/>
              <c:layout>
                <c:manualLayout>
                  <c:x val="-3.50208608513654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E85-4746-AD38-FA9BE2424FF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2A0-47FE-BD07-6887A69303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Sheet1!$F$2:$F$7</c:f>
              <c:numCache>
                <c:formatCode>0.0%</c:formatCode>
                <c:ptCount val="6"/>
                <c:pt idx="0">
                  <c:v>0.34399999999999997</c:v>
                </c:pt>
                <c:pt idx="1">
                  <c:v>0.32700000000000001</c:v>
                </c:pt>
                <c:pt idx="2">
                  <c:v>0.44</c:v>
                </c:pt>
                <c:pt idx="3">
                  <c:v>0.375</c:v>
                </c:pt>
                <c:pt idx="4">
                  <c:v>0.34100000000000003</c:v>
                </c:pt>
                <c:pt idx="5">
                  <c:v>0.27300000000000002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BE85-4746-AD38-FA9BE2424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8397312"/>
        <c:axId val="258398848"/>
      </c:areaChart>
      <c:catAx>
        <c:axId val="25839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pl-PL"/>
          </a:p>
        </c:txPr>
        <c:crossAx val="258398848"/>
        <c:crosses val="autoZero"/>
        <c:auto val="1"/>
        <c:lblAlgn val="ctr"/>
        <c:lblOffset val="100"/>
        <c:noMultiLvlLbl val="0"/>
      </c:catAx>
      <c:valAx>
        <c:axId val="258398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58397312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060324144001391"/>
          <c:w val="1"/>
          <c:h val="0.69564401214120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Sun &amp; Beach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098-4168-AA1E-8A4F89503CB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72A-4C8C-A10E-831A2C9D347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DAF-4FC8-B558-883D9F1DF2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0.13300000000000001</c:v>
                </c:pt>
                <c:pt idx="1">
                  <c:v>0.13300000000000001</c:v>
                </c:pt>
                <c:pt idx="2">
                  <c:v>0.128</c:v>
                </c:pt>
                <c:pt idx="3">
                  <c:v>0.16600000000000001</c:v>
                </c:pt>
                <c:pt idx="4">
                  <c:v>0.17</c:v>
                </c:pt>
                <c:pt idx="5">
                  <c:v>0.18099999999999999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98-4168-AA1E-8A4F89503C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Bleisure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4.4999999999999998E-2</c:v>
                </c:pt>
                <c:pt idx="1">
                  <c:v>4.2999999999999997E-2</c:v>
                </c:pt>
                <c:pt idx="2">
                  <c:v>5.5E-2</c:v>
                </c:pt>
                <c:pt idx="3">
                  <c:v>6.8000000000000005E-2</c:v>
                </c:pt>
                <c:pt idx="4">
                  <c:v>7.2999999999999995E-2</c:v>
                </c:pt>
                <c:pt idx="5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98-4168-AA1E-8A4F89503C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Business</c:v>
                </c:pt>
              </c:strCache>
            </c:strRef>
          </c:tx>
          <c:spPr>
            <a:solidFill>
              <a:srgbClr val="A1EA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0.02</c:v>
                </c:pt>
                <c:pt idx="1">
                  <c:v>0.02</c:v>
                </c:pt>
                <c:pt idx="2">
                  <c:v>2.1000000000000001E-2</c:v>
                </c:pt>
                <c:pt idx="3">
                  <c:v>2.4E-2</c:v>
                </c:pt>
                <c:pt idx="4">
                  <c:v>2.9000000000000001E-2</c:v>
                </c:pt>
                <c:pt idx="5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98-4168-AA1E-8A4F89503CB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Culture</c:v>
                </c:pt>
              </c:strCache>
            </c:strRef>
          </c:tx>
          <c:spPr>
            <a:solidFill>
              <a:srgbClr val="40AE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3.9E-2</c:v>
                </c:pt>
                <c:pt idx="1">
                  <c:v>4.2000000000000003E-2</c:v>
                </c:pt>
                <c:pt idx="2">
                  <c:v>4.7E-2</c:v>
                </c:pt>
                <c:pt idx="3">
                  <c:v>5.8000000000000003E-2</c:v>
                </c:pt>
                <c:pt idx="4">
                  <c:v>5.7000000000000002E-2</c:v>
                </c:pt>
                <c:pt idx="5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98-4168-AA1E-8A4F89503CB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Explorers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Sheet1!$F$2:$F$7</c:f>
              <c:numCache>
                <c:formatCode>0.0%</c:formatCode>
                <c:ptCount val="6"/>
                <c:pt idx="0">
                  <c:v>0.21199999999999999</c:v>
                </c:pt>
                <c:pt idx="1">
                  <c:v>0.22700000000000001</c:v>
                </c:pt>
                <c:pt idx="2">
                  <c:v>0.20599999999999999</c:v>
                </c:pt>
                <c:pt idx="3">
                  <c:v>0.22600000000000001</c:v>
                </c:pt>
                <c:pt idx="4">
                  <c:v>0.22600000000000001</c:v>
                </c:pt>
                <c:pt idx="5">
                  <c:v>0.22900000000000001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98-4168-AA1E-8A4F89503CB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City enthusiasts</c:v>
                </c:pt>
              </c:strCache>
            </c:strRef>
          </c:tx>
          <c:spPr>
            <a:solidFill>
              <a:srgbClr val="0A09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Sheet1!$G$2:$G$7</c:f>
              <c:numCache>
                <c:formatCode>0.0%</c:formatCode>
                <c:ptCount val="6"/>
                <c:pt idx="0">
                  <c:v>0.39200000000000002</c:v>
                </c:pt>
                <c:pt idx="1">
                  <c:v>0.38</c:v>
                </c:pt>
                <c:pt idx="2">
                  <c:v>0.38800000000000001</c:v>
                </c:pt>
                <c:pt idx="3">
                  <c:v>0.34699999999999998</c:v>
                </c:pt>
                <c:pt idx="4">
                  <c:v>0.33400000000000002</c:v>
                </c:pt>
                <c:pt idx="5">
                  <c:v>0.33900000000000002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098-4168-AA1E-8A4F89503CB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Gastronomy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Sheet1!$H$2:$H$7</c:f>
              <c:numCache>
                <c:formatCode>0.0%</c:formatCode>
                <c:ptCount val="6"/>
                <c:pt idx="0">
                  <c:v>0.16</c:v>
                </c:pt>
                <c:pt idx="1">
                  <c:v>0.155</c:v>
                </c:pt>
                <c:pt idx="2">
                  <c:v>0.154</c:v>
                </c:pt>
                <c:pt idx="3">
                  <c:v>0.112</c:v>
                </c:pt>
                <c:pt idx="4">
                  <c:v>0.111</c:v>
                </c:pt>
                <c:pt idx="5">
                  <c:v>0.108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98-4168-AA1E-8A4F89503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686656"/>
        <c:axId val="143708928"/>
      </c:barChart>
      <c:catAx>
        <c:axId val="14368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DINPro Light" panose="02000504040000020003"/>
                <a:ea typeface="+mn-ea"/>
                <a:cs typeface="+mn-cs"/>
              </a:defRPr>
            </a:pPr>
            <a:endParaRPr lang="pl-PL"/>
          </a:p>
        </c:txPr>
        <c:crossAx val="143708928"/>
        <c:crosses val="autoZero"/>
        <c:auto val="1"/>
        <c:lblAlgn val="ctr"/>
        <c:lblOffset val="100"/>
        <c:noMultiLvlLbl val="0"/>
      </c:catAx>
      <c:valAx>
        <c:axId val="1437089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4368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14682343728451"/>
          <c:y val="1.8745351982274852E-2"/>
          <c:w val="0.88185317656271545"/>
          <c:h val="0.761794266748365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Likely/Very Likely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 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0.49</c:v>
                </c:pt>
                <c:pt idx="1">
                  <c:v>0.53600000000000003</c:v>
                </c:pt>
                <c:pt idx="2">
                  <c:v>0.47199999999999998</c:v>
                </c:pt>
                <c:pt idx="3">
                  <c:v>0.47799999999999998</c:v>
                </c:pt>
                <c:pt idx="4">
                  <c:v>0.55300000000000005</c:v>
                </c:pt>
                <c:pt idx="5">
                  <c:v>0.53100000000000003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8B-4169-AEBB-7A59EC308D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A1EA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 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0.188</c:v>
                </c:pt>
                <c:pt idx="1">
                  <c:v>0.16600000000000001</c:v>
                </c:pt>
                <c:pt idx="2">
                  <c:v>0.21</c:v>
                </c:pt>
                <c:pt idx="3">
                  <c:v>0.224</c:v>
                </c:pt>
                <c:pt idx="4">
                  <c:v>0.16400000000000001</c:v>
                </c:pt>
                <c:pt idx="5">
                  <c:v>0.184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8B-4169-AEBB-7A59EC308D6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Unlikely/Very Unlikely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 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0.32200000000000001</c:v>
                </c:pt>
                <c:pt idx="1">
                  <c:v>0.29799999999999999</c:v>
                </c:pt>
                <c:pt idx="2">
                  <c:v>0.318</c:v>
                </c:pt>
                <c:pt idx="3">
                  <c:v>0.29799999999999999</c:v>
                </c:pt>
                <c:pt idx="4">
                  <c:v>0.28299999999999997</c:v>
                </c:pt>
                <c:pt idx="5">
                  <c:v>0.28499999999999998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8B-4169-AEBB-7A59EC308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8952576"/>
        <c:axId val="258958464"/>
      </c:barChart>
      <c:catAx>
        <c:axId val="25895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258958464"/>
        <c:crosses val="autoZero"/>
        <c:auto val="1"/>
        <c:lblAlgn val="ctr"/>
        <c:lblOffset val="100"/>
        <c:noMultiLvlLbl val="0"/>
      </c:catAx>
      <c:valAx>
        <c:axId val="25895846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25895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865548719226988E-2"/>
          <c:y val="0.91246360573148411"/>
          <c:w val="0.81596629625013672"/>
          <c:h val="7.71497153886417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Pro-Light" panose="02000504040000020003" pitchFamily="50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84877652296315"/>
          <c:y val="1.4524592823352634E-2"/>
          <c:w val="0.56812624537908518"/>
          <c:h val="0.94767159710030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Wave1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B57-4C60-A736-BD41136CA41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B57-4C60-A736-BD41136CA41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B57-4C60-A736-BD41136CA41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B57-4C60-A736-BD41136CA410}"/>
              </c:ext>
            </c:extLst>
          </c:dPt>
          <c:dLbls>
            <c:dLbl>
              <c:idx val="3"/>
              <c:layout>
                <c:manualLayout>
                  <c:x val="-1.8319749572860567E-16"/>
                  <c:y val="-2.78762309368520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57-4C60-A736-BD41136CA4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0.12</c:v>
                </c:pt>
                <c:pt idx="1">
                  <c:v>0.125</c:v>
                </c:pt>
                <c:pt idx="2">
                  <c:v>0.48099999999999998</c:v>
                </c:pt>
                <c:pt idx="3">
                  <c:v>0.27400000000000002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57-4C60-A736-BD41136CA4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Wave 2</c:v>
                </c:pt>
              </c:strCache>
            </c:strRef>
          </c:tx>
          <c:spPr>
            <a:solidFill>
              <a:srgbClr val="BFE2E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0.13400000000000001</c:v>
                </c:pt>
                <c:pt idx="1">
                  <c:v>0.13800000000000001</c:v>
                </c:pt>
                <c:pt idx="2">
                  <c:v>0.503</c:v>
                </c:pt>
                <c:pt idx="3">
                  <c:v>0.22500000000000001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B57-4C60-A736-BD41136CA4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Wave 3</c:v>
                </c:pt>
              </c:strCache>
            </c:strRef>
          </c:tx>
          <c:spPr>
            <a:solidFill>
              <a:srgbClr val="48A7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0.11899999999999999</c:v>
                </c:pt>
                <c:pt idx="1">
                  <c:v>0.14499999999999999</c:v>
                </c:pt>
                <c:pt idx="2">
                  <c:v>0.44600000000000001</c:v>
                </c:pt>
                <c:pt idx="3">
                  <c:v>0.28899999999999998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B57-4C60-A736-BD41136CA41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Wave 4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0.106</c:v>
                </c:pt>
                <c:pt idx="1">
                  <c:v>0.159</c:v>
                </c:pt>
                <c:pt idx="2">
                  <c:v>0.497</c:v>
                </c:pt>
                <c:pt idx="3">
                  <c:v>0.23799999999999999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B57-4C60-A736-BD41136CA41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Wave 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2.9384068282096401E-2"/>
                  <c:y val="-1.1639837757159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AD4-462B-8C7B-5BBE93F1B6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Sheet1!$F$2:$F$5</c:f>
              <c:numCache>
                <c:formatCode>0.0%</c:formatCode>
                <c:ptCount val="4"/>
                <c:pt idx="0">
                  <c:v>8.4000000000000005E-2</c:v>
                </c:pt>
                <c:pt idx="1">
                  <c:v>0.16200000000000001</c:v>
                </c:pt>
                <c:pt idx="2">
                  <c:v>0.5</c:v>
                </c:pt>
                <c:pt idx="3">
                  <c:v>0.254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AD4-462B-8C7B-5BBE93F1B6C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Wave 6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6920341410482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912-4950-8CC1-F77E653EDB20}"/>
                </c:ext>
              </c:extLst>
            </c:dLbl>
            <c:dLbl>
              <c:idx val="1"/>
              <c:layout>
                <c:manualLayout>
                  <c:x val="-1.4692034141048155E-2"/>
                  <c:y val="-5.81991887857964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912-4950-8CC1-F77E653EDB20}"/>
                </c:ext>
              </c:extLst>
            </c:dLbl>
            <c:dLbl>
              <c:idx val="2"/>
              <c:layout>
                <c:manualLayout>
                  <c:x val="-1.4692034141048246E-2"/>
                  <c:y val="-1.74595275050741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71539871712705"/>
                      <c:h val="8.11589978924561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912-4950-8CC1-F77E653EDB20}"/>
                </c:ext>
              </c:extLst>
            </c:dLbl>
            <c:dLbl>
              <c:idx val="3"/>
              <c:layout>
                <c:manualLayout>
                  <c:x val="-2.9384068282096311E-2"/>
                  <c:y val="-1.7459756635738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12-4950-8CC1-F77E653EDB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Sheet1!$G$2:$G$5</c:f>
              <c:numCache>
                <c:formatCode>0.0%</c:formatCode>
                <c:ptCount val="4"/>
                <c:pt idx="0">
                  <c:v>8.7999999999999995E-2</c:v>
                </c:pt>
                <c:pt idx="1">
                  <c:v>0.153</c:v>
                </c:pt>
                <c:pt idx="2">
                  <c:v>0.52400000000000002</c:v>
                </c:pt>
                <c:pt idx="3">
                  <c:v>0.23599999999999999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12-4950-8CC1-F77E653ED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8918656"/>
        <c:axId val="259149824"/>
      </c:barChart>
      <c:catAx>
        <c:axId val="25891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259149824"/>
        <c:crosses val="autoZero"/>
        <c:auto val="1"/>
        <c:lblAlgn val="ctr"/>
        <c:lblOffset val="100"/>
        <c:noMultiLvlLbl val="0"/>
      </c:catAx>
      <c:valAx>
        <c:axId val="25914982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25891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70368762179829E-2"/>
          <c:y val="3.6620407108716113E-2"/>
          <c:w val="0.83751345261607213"/>
          <c:h val="0.82927700986091379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This month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3.3842454807570053E-2"/>
                  <c:y val="5.954161396218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9F-46B9-8ABC-914A83AF7057}"/>
                </c:ext>
              </c:extLst>
            </c:dLbl>
            <c:dLbl>
              <c:idx val="3"/>
              <c:layout>
                <c:manualLayout>
                  <c:x val="-1.6759595279037892E-2"/>
                  <c:y val="-1.432266310208903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081840228137026E-2"/>
                      <c:h val="4.1660053764433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09F-46B9-8ABC-914A83AF7057}"/>
                </c:ext>
              </c:extLst>
            </c:dLbl>
            <c:dLbl>
              <c:idx val="4"/>
              <c:layout>
                <c:manualLayout>
                  <c:x val="3.9451802874907758E-2"/>
                  <c:y val="-7.81245194111748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9F-46B9-8ABC-914A83AF7057}"/>
                </c:ext>
              </c:extLst>
            </c:dLbl>
            <c:dLbl>
              <c:idx val="5"/>
              <c:layout>
                <c:manualLayout>
                  <c:x val="3.114517918297836E-2"/>
                  <c:y val="7.812451941117488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3749315720042E-2"/>
                      <c:h val="6.22849268889832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9F-46B9-8ABC-914A83AF7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9.6000000000000002E-2</c:v>
                </c:pt>
                <c:pt idx="1">
                  <c:v>7.1999999999999995E-2</c:v>
                </c:pt>
                <c:pt idx="2">
                  <c:v>5.8000000000000003E-2</c:v>
                </c:pt>
                <c:pt idx="3">
                  <c:v>2.8000000000000001E-2</c:v>
                </c:pt>
                <c:pt idx="4">
                  <c:v>0.03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9F-46B9-8ABC-914A83AF70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1-2 months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5.3181000411895794E-2"/>
                  <c:y val="5.954161396218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9F-46B9-8ABC-914A83AF7057}"/>
                </c:ext>
              </c:extLst>
            </c:dLbl>
            <c:dLbl>
              <c:idx val="3"/>
              <c:layout>
                <c:manualLayout>
                  <c:x val="-2.9007818406488792E-2"/>
                  <c:y val="-5.5070831062204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9F-46B9-8ABC-914A83AF7057}"/>
                </c:ext>
              </c:extLst>
            </c:dLbl>
            <c:dLbl>
              <c:idx val="4"/>
              <c:layout>
                <c:manualLayout>
                  <c:x val="-3.50682692221402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9F-46B9-8ABC-914A83AF7057}"/>
                </c:ext>
              </c:extLst>
            </c:dLbl>
            <c:dLbl>
              <c:idx val="5"/>
              <c:layout>
                <c:manualLayout>
                  <c:x val="-2.0580517919678475E-2"/>
                  <c:y val="-7.81245194111763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/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9F-46B9-8ABC-914A83AF7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0.17799999999999999</c:v>
                </c:pt>
                <c:pt idx="1">
                  <c:v>0.19800000000000001</c:v>
                </c:pt>
                <c:pt idx="2">
                  <c:v>0.16600000000000001</c:v>
                </c:pt>
                <c:pt idx="3">
                  <c:v>0.114</c:v>
                </c:pt>
                <c:pt idx="4">
                  <c:v>0.15</c:v>
                </c:pt>
                <c:pt idx="5">
                  <c:v>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09F-46B9-8ABC-914A83AF70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 3-4 months</c:v>
                </c:pt>
              </c:strCache>
            </c:strRef>
          </c:tx>
          <c:spPr>
            <a:solidFill>
              <a:srgbClr val="48A7C0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4.35117276097329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09F-46B9-8ABC-914A83AF7057}"/>
                </c:ext>
              </c:extLst>
            </c:dLbl>
            <c:dLbl>
              <c:idx val="3"/>
              <c:layout>
                <c:manualLayout>
                  <c:x val="-2.9007853045069303E-2"/>
                  <c:y val="-3.6560079025700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09F-46B9-8ABC-914A83AF7057}"/>
                </c:ext>
              </c:extLst>
            </c:dLbl>
            <c:dLbl>
              <c:idx val="4"/>
              <c:layout>
                <c:manualLayout>
                  <c:x val="-4.8218870180442977E-2"/>
                  <c:y val="3.9062259705587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09F-46B9-8ABC-914A83AF705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06C-4CB4-8EB7-AECA80083B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0.17399999999999999</c:v>
                </c:pt>
                <c:pt idx="1">
                  <c:v>0.19400000000000001</c:v>
                </c:pt>
                <c:pt idx="2">
                  <c:v>0.16800000000000001</c:v>
                </c:pt>
                <c:pt idx="3">
                  <c:v>0.23599999999999999</c:v>
                </c:pt>
                <c:pt idx="4">
                  <c:v>0.21</c:v>
                </c:pt>
                <c:pt idx="5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09F-46B9-8ABC-914A83AF705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 5-6 months</c:v>
                </c:pt>
              </c:strCache>
            </c:strRef>
          </c:tx>
          <c:spPr>
            <a:solidFill>
              <a:srgbClr val="BDE1EB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5.3180947899398319E-2"/>
                  <c:y val="1.4937403716214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09F-46B9-8ABC-914A83AF7057}"/>
                </c:ext>
              </c:extLst>
            </c:dLbl>
            <c:dLbl>
              <c:idx val="1"/>
              <c:layout>
                <c:manualLayout>
                  <c:x val="4.4202310144987053E-3"/>
                  <c:y val="1.566860529672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09F-46B9-8ABC-914A83AF7057}"/>
                </c:ext>
              </c:extLst>
            </c:dLbl>
            <c:dLbl>
              <c:idx val="3"/>
              <c:layout>
                <c:manualLayout>
                  <c:x val="-4.351177956760395E-2"/>
                  <c:y val="-2.0891473728971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09F-46B9-8ABC-914A83AF7057}"/>
                </c:ext>
              </c:extLst>
            </c:dLbl>
            <c:dLbl>
              <c:idx val="4"/>
              <c:layout>
                <c:manualLayout>
                  <c:x val="-3.9451802874907758E-2"/>
                  <c:y val="-3.9062259705587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09F-46B9-8ABC-914A83AF705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06C-4CB4-8EB7-AECA80083B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0.22</c:v>
                </c:pt>
                <c:pt idx="1">
                  <c:v>0.17799999999999999</c:v>
                </c:pt>
                <c:pt idx="2">
                  <c:v>0.23799999999999999</c:v>
                </c:pt>
                <c:pt idx="3">
                  <c:v>0.26400000000000001</c:v>
                </c:pt>
                <c:pt idx="4">
                  <c:v>0.318</c:v>
                </c:pt>
                <c:pt idx="5">
                  <c:v>0.38100000000000001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09F-46B9-8ABC-914A83AF705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 don't know yet</c:v>
                </c:pt>
              </c:strCache>
            </c:strRef>
          </c:tx>
          <c:spPr>
            <a:solidFill>
              <a:srgbClr val="F2F2F2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4.3511727609732924E-2"/>
                  <c:y val="1.7862484188654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09F-46B9-8ABC-914A83AF7057}"/>
                </c:ext>
              </c:extLst>
            </c:dLbl>
            <c:dLbl>
              <c:idx val="3"/>
              <c:layout>
                <c:manualLayout>
                  <c:x val="-5.31810004118957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09F-46B9-8ABC-914A83AF7057}"/>
                </c:ext>
              </c:extLst>
            </c:dLbl>
            <c:dLbl>
              <c:idx val="4"/>
              <c:layout>
                <c:manualLayout>
                  <c:x val="-3.9451802874907758E-2"/>
                  <c:y val="3.5156033735028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09F-46B9-8ABC-914A83AF705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06C-4CB4-8EB7-AECA80083B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Sheet1!$F$2:$F$7</c:f>
              <c:numCache>
                <c:formatCode>0.0%</c:formatCode>
                <c:ptCount val="6"/>
                <c:pt idx="0">
                  <c:v>0.33200000000000002</c:v>
                </c:pt>
                <c:pt idx="1">
                  <c:v>0.35799999999999998</c:v>
                </c:pt>
                <c:pt idx="2">
                  <c:v>0.37</c:v>
                </c:pt>
                <c:pt idx="3">
                  <c:v>0.35799999999999998</c:v>
                </c:pt>
                <c:pt idx="4">
                  <c:v>0.29199999999999998</c:v>
                </c:pt>
                <c:pt idx="5">
                  <c:v>0.29299999999999998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B09F-46B9-8ABC-914A83AF70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580288"/>
        <c:axId val="259581824"/>
      </c:areaChart>
      <c:catAx>
        <c:axId val="25958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pl-PL"/>
          </a:p>
        </c:txPr>
        <c:crossAx val="259581824"/>
        <c:crosses val="autoZero"/>
        <c:auto val="1"/>
        <c:lblAlgn val="ctr"/>
        <c:lblOffset val="100"/>
        <c:noMultiLvlLbl val="0"/>
      </c:catAx>
      <c:valAx>
        <c:axId val="259581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59580288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pl-PL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0150086526176"/>
          <c:y val="1.9212543474236371E-2"/>
          <c:w val="0.8879849913473824"/>
          <c:h val="0.755693501968098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Likely/Very Likely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0.505</c:v>
                </c:pt>
                <c:pt idx="1">
                  <c:v>0.41599999999999998</c:v>
                </c:pt>
                <c:pt idx="2">
                  <c:v>0.48499999999999999</c:v>
                </c:pt>
                <c:pt idx="3">
                  <c:v>0.45300000000000001</c:v>
                </c:pt>
                <c:pt idx="4">
                  <c:v>0.50600000000000001</c:v>
                </c:pt>
                <c:pt idx="5">
                  <c:v>0.47599999999999998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8B-4169-AEBB-7A59EC308D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A1EA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0.218</c:v>
                </c:pt>
                <c:pt idx="1">
                  <c:v>0.27300000000000002</c:v>
                </c:pt>
                <c:pt idx="2">
                  <c:v>0.20399999999999999</c:v>
                </c:pt>
                <c:pt idx="3">
                  <c:v>0.28699999999999998</c:v>
                </c:pt>
                <c:pt idx="4">
                  <c:v>0.20100000000000001</c:v>
                </c:pt>
                <c:pt idx="5">
                  <c:v>0.23699999999999999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8B-4169-AEBB-7A59EC308D6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Unlikely/Very Unlikely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0.27700000000000002</c:v>
                </c:pt>
                <c:pt idx="1">
                  <c:v>0.311</c:v>
                </c:pt>
                <c:pt idx="2">
                  <c:v>0.312</c:v>
                </c:pt>
                <c:pt idx="3">
                  <c:v>0.26</c:v>
                </c:pt>
                <c:pt idx="4">
                  <c:v>0.29299999999999998</c:v>
                </c:pt>
                <c:pt idx="5">
                  <c:v>0.28699999999999998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8B-4169-AEBB-7A59EC308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8579456"/>
        <c:axId val="258589440"/>
      </c:barChart>
      <c:catAx>
        <c:axId val="25857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258589440"/>
        <c:crosses val="autoZero"/>
        <c:auto val="1"/>
        <c:lblAlgn val="ctr"/>
        <c:lblOffset val="100"/>
        <c:noMultiLvlLbl val="0"/>
      </c:catAx>
      <c:valAx>
        <c:axId val="25858944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2585794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8.6715573614210117E-2"/>
          <c:y val="0.91681469669679594"/>
          <c:w val="0.82656853070457958"/>
          <c:h val="7.79388436307153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Pro-Light" panose="02000504040000020003" pitchFamily="50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26807375253298"/>
          <c:y val="1.5434114007556071E-2"/>
          <c:w val="0.5829898252210487"/>
          <c:h val="0.917662210174131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Wave 1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00-4DAC-B120-A4ED01A4272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300-4DAC-B120-A4ED01A4272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300-4DAC-B120-A4ED01A4272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300-4DAC-B120-A4ED01A42725}"/>
              </c:ext>
            </c:extLst>
          </c:dPt>
          <c:dLbls>
            <c:dLbl>
              <c:idx val="3"/>
              <c:layout>
                <c:manualLayout>
                  <c:x val="-1.8319749572860567E-16"/>
                  <c:y val="-2.78762309368520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00-4DAC-B120-A4ED01A427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9.4E-2</c:v>
                </c:pt>
                <c:pt idx="1">
                  <c:v>0.154</c:v>
                </c:pt>
                <c:pt idx="2">
                  <c:v>0.45</c:v>
                </c:pt>
                <c:pt idx="3">
                  <c:v>0.30199999999999999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00-4DAC-B120-A4ED01A427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Wave 2</c:v>
                </c:pt>
              </c:strCache>
            </c:strRef>
          </c:tx>
          <c:spPr>
            <a:solidFill>
              <a:srgbClr val="BFE2E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0.08</c:v>
                </c:pt>
                <c:pt idx="1">
                  <c:v>0.159</c:v>
                </c:pt>
                <c:pt idx="2">
                  <c:v>0.42</c:v>
                </c:pt>
                <c:pt idx="3">
                  <c:v>0.34200000000000003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300-4DAC-B120-A4ED01A427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Wave 3</c:v>
                </c:pt>
              </c:strCache>
            </c:strRef>
          </c:tx>
          <c:spPr>
            <a:solidFill>
              <a:srgbClr val="48A7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0.13300000000000001</c:v>
                </c:pt>
                <c:pt idx="1">
                  <c:v>0.156</c:v>
                </c:pt>
                <c:pt idx="2">
                  <c:v>0.436</c:v>
                </c:pt>
                <c:pt idx="3">
                  <c:v>0.27500000000000002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00-4DAC-B120-A4ED01A4272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Wave 4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9.4E-2</c:v>
                </c:pt>
                <c:pt idx="1">
                  <c:v>0.19700000000000001</c:v>
                </c:pt>
                <c:pt idx="2">
                  <c:v>0.43</c:v>
                </c:pt>
                <c:pt idx="3">
                  <c:v>0.27900000000000003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300-4DAC-B120-A4ED01A4272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Wave 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Sheet1!$F$2:$F$5</c:f>
              <c:numCache>
                <c:formatCode>0.0%</c:formatCode>
                <c:ptCount val="4"/>
                <c:pt idx="0">
                  <c:v>8.5000000000000006E-2</c:v>
                </c:pt>
                <c:pt idx="1">
                  <c:v>0.16800000000000001</c:v>
                </c:pt>
                <c:pt idx="2">
                  <c:v>0.46200000000000002</c:v>
                </c:pt>
                <c:pt idx="3">
                  <c:v>0.28399999999999997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9AB-4946-9856-7A44B9599F5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Wave 6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Sheet1!$G$2:$G$5</c:f>
              <c:numCache>
                <c:formatCode>0.0%</c:formatCode>
                <c:ptCount val="4"/>
                <c:pt idx="0">
                  <c:v>8.8999999999999996E-2</c:v>
                </c:pt>
                <c:pt idx="1">
                  <c:v>0.13100000000000001</c:v>
                </c:pt>
                <c:pt idx="2">
                  <c:v>0.51400000000000001</c:v>
                </c:pt>
                <c:pt idx="3">
                  <c:v>0.26600000000000001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86-4453-B647-ABEE6F174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8706816"/>
        <c:axId val="258724992"/>
      </c:barChart>
      <c:catAx>
        <c:axId val="258706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258724992"/>
        <c:crosses val="autoZero"/>
        <c:auto val="1"/>
        <c:lblAlgn val="ctr"/>
        <c:lblOffset val="100"/>
        <c:noMultiLvlLbl val="0"/>
      </c:catAx>
      <c:valAx>
        <c:axId val="25872499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25870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70237902178938E-2"/>
          <c:y val="0.18381104385670546"/>
          <c:w val="0.83745952419564218"/>
          <c:h val="0.66255537088838612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This month</c:v>
                </c:pt>
              </c:strCache>
            </c:strRef>
          </c:tx>
          <c:spPr>
            <a:solidFill>
              <a:srgbClr val="1E1C46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3.3842454807570053E-2"/>
                  <c:y val="5.954161396218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B4-4911-B84A-C9647142D28D}"/>
                </c:ext>
              </c:extLst>
            </c:dLbl>
            <c:dLbl>
              <c:idx val="3"/>
              <c:layout>
                <c:manualLayout>
                  <c:x val="-3.8676970543698536E-2"/>
                  <c:y val="-1.199922146783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B4-4911-B84A-C9647142D28D}"/>
                </c:ext>
              </c:extLst>
            </c:dLbl>
            <c:dLbl>
              <c:idx val="4"/>
              <c:layout>
                <c:manualLayout>
                  <c:x val="-6.1623626595481873E-2"/>
                  <c:y val="-5.99961073391773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bg1"/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421427276668943E-2"/>
                      <c:h val="6.26560922346455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EB4-4911-B84A-C9647142D28D}"/>
                </c:ext>
              </c:extLst>
            </c:dLbl>
            <c:dLbl>
              <c:idx val="5"/>
              <c:layout>
                <c:manualLayout>
                  <c:x val="3.9615188525666867E-2"/>
                  <c:y val="-1.19992214678354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B4-4911-B84A-C9647142D2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9.0999999999999998E-2</c:v>
                </c:pt>
                <c:pt idx="1">
                  <c:v>7.3999999999999996E-2</c:v>
                </c:pt>
                <c:pt idx="2">
                  <c:v>6.2E-2</c:v>
                </c:pt>
                <c:pt idx="3">
                  <c:v>4.1000000000000002E-2</c:v>
                </c:pt>
                <c:pt idx="4">
                  <c:v>6.7000000000000004E-2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B4-4911-B84A-C9647142D2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1-2 months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5.3181000411895794E-2"/>
                  <c:y val="5.954161396218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B4-4911-B84A-C9647142D28D}"/>
                </c:ext>
              </c:extLst>
            </c:dLbl>
            <c:dLbl>
              <c:idx val="3"/>
              <c:layout>
                <c:manualLayout>
                  <c:x val="-2.9007818406488792E-2"/>
                  <c:y val="-5.5070831062204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B4-4911-B84A-C9647142D28D}"/>
                </c:ext>
              </c:extLst>
            </c:dLbl>
            <c:dLbl>
              <c:idx val="4"/>
              <c:layout>
                <c:manualLayout>
                  <c:x val="-4.84185637535928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B4-4911-B84A-C9647142D28D}"/>
                </c:ext>
              </c:extLst>
            </c:dLbl>
            <c:dLbl>
              <c:idx val="5"/>
              <c:layout>
                <c:manualLayout>
                  <c:x val="-5.2820251367555818E-2"/>
                  <c:y val="-7.99948097855698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/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EB4-4911-B84A-C9647142D2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0.26</c:v>
                </c:pt>
                <c:pt idx="1">
                  <c:v>0.247</c:v>
                </c:pt>
                <c:pt idx="2">
                  <c:v>0.19600000000000001</c:v>
                </c:pt>
                <c:pt idx="3">
                  <c:v>0.22</c:v>
                </c:pt>
                <c:pt idx="4">
                  <c:v>0.184</c:v>
                </c:pt>
                <c:pt idx="5">
                  <c:v>0.113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EB4-4911-B84A-C9647142D2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 3-4 months</c:v>
                </c:pt>
              </c:strCache>
            </c:strRef>
          </c:tx>
          <c:spPr>
            <a:solidFill>
              <a:srgbClr val="48A7C0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4.35117276097329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EB4-4911-B84A-C9647142D28D}"/>
                </c:ext>
              </c:extLst>
            </c:dLbl>
            <c:dLbl>
              <c:idx val="3"/>
              <c:layout>
                <c:manualLayout>
                  <c:x val="-2.90078184064887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EB4-4911-B84A-C9647142D28D}"/>
                </c:ext>
              </c:extLst>
            </c:dLbl>
            <c:dLbl>
              <c:idx val="4"/>
              <c:layout>
                <c:manualLayout>
                  <c:x val="-4.84185637535928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EB4-4911-B84A-C9647142D28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E82-4FC4-B7BD-33DDDF5FC7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0.22800000000000001</c:v>
                </c:pt>
                <c:pt idx="1">
                  <c:v>0.22700000000000001</c:v>
                </c:pt>
                <c:pt idx="2">
                  <c:v>0.24</c:v>
                </c:pt>
                <c:pt idx="3">
                  <c:v>0.20599999999999999</c:v>
                </c:pt>
                <c:pt idx="4">
                  <c:v>0.17</c:v>
                </c:pt>
                <c:pt idx="5">
                  <c:v>0.29199999999999998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EB4-4911-B84A-C9647142D28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 5-6 months</c:v>
                </c:pt>
              </c:strCache>
            </c:strRef>
          </c:tx>
          <c:spPr>
            <a:solidFill>
              <a:srgbClr val="BFE2EB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5.3180947899398319E-2"/>
                  <c:y val="3.0606009012943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EB4-4911-B84A-C9647142D28D}"/>
                </c:ext>
              </c:extLst>
            </c:dLbl>
            <c:dLbl>
              <c:idx val="1"/>
              <c:layout>
                <c:manualLayout>
                  <c:x val="4.4202310144987053E-3"/>
                  <c:y val="2.0891473728971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EB4-4911-B84A-C9647142D28D}"/>
                </c:ext>
              </c:extLst>
            </c:dLbl>
            <c:dLbl>
              <c:idx val="3"/>
              <c:layout>
                <c:manualLayout>
                  <c:x val="-4.351177956760395E-2"/>
                  <c:y val="-2.08914737289717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EB4-4911-B84A-C9647142D28D}"/>
                </c:ext>
              </c:extLst>
            </c:dLbl>
            <c:dLbl>
              <c:idx val="4"/>
              <c:layout>
                <c:manualLayout>
                  <c:x val="-5.7221938981518804E-2"/>
                  <c:y val="-3.9997404892785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EB4-4911-B84A-C9647142D28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E82-4FC4-B7BD-33DDDF5FC7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0.186</c:v>
                </c:pt>
                <c:pt idx="1">
                  <c:v>0.219</c:v>
                </c:pt>
                <c:pt idx="2">
                  <c:v>0.22700000000000001</c:v>
                </c:pt>
                <c:pt idx="3">
                  <c:v>0.307</c:v>
                </c:pt>
                <c:pt idx="4">
                  <c:v>0.27</c:v>
                </c:pt>
                <c:pt idx="5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EB4-4911-B84A-C9647142D28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 don't know yet</c:v>
                </c:pt>
              </c:strCache>
            </c:strRef>
          </c:tx>
          <c:spPr>
            <a:solidFill>
              <a:srgbClr val="F2F2F2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4.3511727609732924E-2"/>
                  <c:y val="1.7862484188654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EB4-4911-B84A-C9647142D28D}"/>
                </c:ext>
              </c:extLst>
            </c:dLbl>
            <c:dLbl>
              <c:idx val="2"/>
              <c:layout>
                <c:manualLayout>
                  <c:x val="8.0696674041123415E-17"/>
                  <c:y val="-3.322652444667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EB4-4911-B84A-C9647142D28D}"/>
                </c:ext>
              </c:extLst>
            </c:dLbl>
            <c:dLbl>
              <c:idx val="3"/>
              <c:layout>
                <c:manualLayout>
                  <c:x val="-5.31810004118957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EB4-4911-B84A-C9647142D28D}"/>
                </c:ext>
              </c:extLst>
            </c:dLbl>
            <c:dLbl>
              <c:idx val="4"/>
              <c:layout>
                <c:manualLayout>
                  <c:x val="-3.9615188525666867E-2"/>
                  <c:y val="-2.7998183424949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EB4-4911-B84A-C9647142D28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E82-4FC4-B7BD-33DDDF5FC7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Sheet1!$F$2:$F$7</c:f>
              <c:numCache>
                <c:formatCode>0.0%</c:formatCode>
                <c:ptCount val="6"/>
                <c:pt idx="0">
                  <c:v>0.23499999999999999</c:v>
                </c:pt>
                <c:pt idx="1">
                  <c:v>0.23200000000000001</c:v>
                </c:pt>
                <c:pt idx="2">
                  <c:v>0.27600000000000002</c:v>
                </c:pt>
                <c:pt idx="3">
                  <c:v>0.22600000000000001</c:v>
                </c:pt>
                <c:pt idx="4">
                  <c:v>0.309</c:v>
                </c:pt>
                <c:pt idx="5">
                  <c:v>0.24399999999999999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0EB4-4911-B84A-C9647142D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340928"/>
        <c:axId val="259359104"/>
      </c:areaChart>
      <c:catAx>
        <c:axId val="25934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pl-PL"/>
          </a:p>
        </c:txPr>
        <c:crossAx val="259359104"/>
        <c:crosses val="autoZero"/>
        <c:auto val="1"/>
        <c:lblAlgn val="ctr"/>
        <c:lblOffset val="100"/>
        <c:noMultiLvlLbl val="0"/>
      </c:catAx>
      <c:valAx>
        <c:axId val="2593591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59340928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pl-PL"/>
    </a:p>
  </c:txPr>
  <c:externalData r:id="rId3">
    <c:autoUpdate val="0"/>
  </c:externalData>
  <c:userShapes r:id="rId4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6675756113205"/>
          <c:y val="1.8856967078469903E-2"/>
          <c:w val="0.89263324243886799"/>
          <c:h val="0.745475580221733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Likely/Very Likely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 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0.54400000000000004</c:v>
                </c:pt>
                <c:pt idx="1">
                  <c:v>0.54200000000000004</c:v>
                </c:pt>
                <c:pt idx="2">
                  <c:v>0.50800000000000001</c:v>
                </c:pt>
                <c:pt idx="3">
                  <c:v>0.50600000000000001</c:v>
                </c:pt>
                <c:pt idx="4">
                  <c:v>0.51800000000000002</c:v>
                </c:pt>
                <c:pt idx="5">
                  <c:v>0.53800000000000003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B-4B1F-8418-7D2871FBFB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A1EA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 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0.17799999999999999</c:v>
                </c:pt>
                <c:pt idx="1">
                  <c:v>0.14599999999999999</c:v>
                </c:pt>
                <c:pt idx="2">
                  <c:v>0.16400000000000001</c:v>
                </c:pt>
                <c:pt idx="3">
                  <c:v>0.156</c:v>
                </c:pt>
                <c:pt idx="4">
                  <c:v>0.188</c:v>
                </c:pt>
                <c:pt idx="5">
                  <c:v>0.16200000000000001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8B-4B1F-8418-7D2871FBFB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Unlikely/Very Unlikely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80-4BFD-BF34-3CDBAAD7011A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23-4498-85F4-9D0E20A32E3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8B-4C5E-BEDD-947D338924F7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96-4A6B-8FC9-71BE87A51141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84-40FB-95E0-A31BA9B3179C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82-427F-A2C3-72DBAA8115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 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0.27800000000000002</c:v>
                </c:pt>
                <c:pt idx="1">
                  <c:v>0.312</c:v>
                </c:pt>
                <c:pt idx="2">
                  <c:v>0.32800000000000001</c:v>
                </c:pt>
                <c:pt idx="3">
                  <c:v>0.33800000000000002</c:v>
                </c:pt>
                <c:pt idx="4">
                  <c:v>0.29399999999999998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8B-4B1F-8418-7D2871FBF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0071424"/>
        <c:axId val="260072960"/>
      </c:barChart>
      <c:catAx>
        <c:axId val="26007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260072960"/>
        <c:crosses val="autoZero"/>
        <c:auto val="1"/>
        <c:lblAlgn val="ctr"/>
        <c:lblOffset val="100"/>
        <c:noMultiLvlLbl val="0"/>
      </c:catAx>
      <c:valAx>
        <c:axId val="26007296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26007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Pro-Light" panose="02000504040000020003" pitchFamily="50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84877652296315"/>
          <c:y val="2.1714068154241935E-2"/>
          <c:w val="0.57815141456674657"/>
          <c:h val="0.911381961222463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Wave 1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F0A-4F5D-8AA7-5EDD8161F66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F0A-4F5D-8AA7-5EDD8161F66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F0A-4F5D-8AA7-5EDD8161F66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F0A-4F5D-8AA7-5EDD8161F667}"/>
              </c:ext>
            </c:extLst>
          </c:dPt>
          <c:dLbls>
            <c:dLbl>
              <c:idx val="3"/>
              <c:layout>
                <c:manualLayout>
                  <c:x val="-1.8319749572860567E-16"/>
                  <c:y val="-2.78762309368520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0A-4F5D-8AA7-5EDD8161F6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0.124</c:v>
                </c:pt>
                <c:pt idx="1">
                  <c:v>6.2E-2</c:v>
                </c:pt>
                <c:pt idx="2">
                  <c:v>0.34339999999999998</c:v>
                </c:pt>
                <c:pt idx="3">
                  <c:v>0.47070000000000001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0A-4F5D-8AA7-5EDD8161F6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Wave 2</c:v>
                </c:pt>
              </c:strCache>
            </c:strRef>
          </c:tx>
          <c:spPr>
            <a:solidFill>
              <a:srgbClr val="BFE2E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0.15</c:v>
                </c:pt>
                <c:pt idx="1">
                  <c:v>5.6000000000000001E-2</c:v>
                </c:pt>
                <c:pt idx="2">
                  <c:v>0.315</c:v>
                </c:pt>
                <c:pt idx="3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F0A-4F5D-8AA7-5EDD8161F66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Wave 3</c:v>
                </c:pt>
              </c:strCache>
            </c:strRef>
          </c:tx>
          <c:spPr>
            <a:solidFill>
              <a:srgbClr val="48A7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0.14799999999999999</c:v>
                </c:pt>
                <c:pt idx="1">
                  <c:v>6.7000000000000004E-2</c:v>
                </c:pt>
                <c:pt idx="2">
                  <c:v>0.32600000000000001</c:v>
                </c:pt>
                <c:pt idx="3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F0A-4F5D-8AA7-5EDD8161F66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Wave 4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0.123</c:v>
                </c:pt>
                <c:pt idx="1">
                  <c:v>7.3999999999999996E-2</c:v>
                </c:pt>
                <c:pt idx="2">
                  <c:v>0.314</c:v>
                </c:pt>
                <c:pt idx="3">
                  <c:v>0.48899999999999999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F0A-4F5D-8AA7-5EDD8161F66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Wave 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Sheet1!$F$2:$F$5</c:f>
              <c:numCache>
                <c:formatCode>0.0%</c:formatCode>
                <c:ptCount val="4"/>
                <c:pt idx="0">
                  <c:v>0.126</c:v>
                </c:pt>
                <c:pt idx="1">
                  <c:v>5.8999999999999997E-2</c:v>
                </c:pt>
                <c:pt idx="2">
                  <c:v>0.32900000000000001</c:v>
                </c:pt>
                <c:pt idx="3">
                  <c:v>0.48699999999999999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C4A-4B9B-9571-72BD5C116BE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Wave 6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9964533049965841E-3"/>
                  <c:y val="-5.6486822113656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6A-4480-A651-3A005604A2DC}"/>
                </c:ext>
              </c:extLst>
            </c:dLbl>
            <c:dLbl>
              <c:idx val="1"/>
              <c:layout>
                <c:manualLayout>
                  <c:x val="-1.4989359914989477E-2"/>
                  <c:y val="2.223890634395938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15126585341193"/>
                      <c:h val="7.31224136151921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C6A-4480-A651-3A005604A2DC}"/>
                </c:ext>
              </c:extLst>
            </c:dLbl>
            <c:dLbl>
              <c:idx val="2"/>
              <c:layout>
                <c:manualLayout>
                  <c:x val="-1.9985813219985972E-2"/>
                  <c:y val="-5.6486822113657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6A-4480-A651-3A005604A2DC}"/>
                </c:ext>
              </c:extLst>
            </c:dLbl>
            <c:dLbl>
              <c:idx val="3"/>
              <c:layout>
                <c:manualLayout>
                  <c:x val="-1.9985813219986062E-2"/>
                  <c:y val="-5.64868221136568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6A-4480-A651-3A005604A2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Sheet1!$G$2:$G$5</c:f>
              <c:numCache>
                <c:formatCode>0.0%</c:formatCode>
                <c:ptCount val="4"/>
                <c:pt idx="0">
                  <c:v>0.151</c:v>
                </c:pt>
                <c:pt idx="1">
                  <c:v>6.3E-2</c:v>
                </c:pt>
                <c:pt idx="2">
                  <c:v>0.30199999999999999</c:v>
                </c:pt>
                <c:pt idx="3">
                  <c:v>0.48399999999999999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6A-4480-A651-3A005604A2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9983616"/>
        <c:axId val="259993600"/>
      </c:barChart>
      <c:catAx>
        <c:axId val="259983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259993600"/>
        <c:crosses val="autoZero"/>
        <c:auto val="1"/>
        <c:lblAlgn val="ctr"/>
        <c:lblOffset val="100"/>
        <c:noMultiLvlLbl val="0"/>
      </c:catAx>
      <c:valAx>
        <c:axId val="25999360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25998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70237902178938E-2"/>
          <c:y val="0"/>
          <c:w val="0.83745952419564218"/>
          <c:h val="0.8609934868726733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This month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4.2200621265169665E-2"/>
                  <c:y val="-6.85672629651373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71-44B9-B151-D7CFEE713B3F}"/>
                </c:ext>
              </c:extLst>
            </c:dLbl>
            <c:dLbl>
              <c:idx val="2"/>
              <c:layout>
                <c:manualLayout>
                  <c:x val="0"/>
                  <c:y val="-1.2810968610100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71-44B9-B151-D7CFEE713B3F}"/>
                </c:ext>
              </c:extLst>
            </c:dLbl>
            <c:dLbl>
              <c:idx val="3"/>
              <c:layout>
                <c:manualLayout>
                  <c:x val="-3.0318924895359017E-2"/>
                  <c:y val="-8.54064574006712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71-44B9-B151-D7CFEE713B3F}"/>
                </c:ext>
              </c:extLst>
            </c:dLbl>
            <c:dLbl>
              <c:idx val="4"/>
              <c:layout>
                <c:manualLayout>
                  <c:x val="2.7016479321873274E-2"/>
                  <c:y val="8.22659207387710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71-44B9-B151-D7CFEE713B3F}"/>
                </c:ext>
              </c:extLst>
            </c:dLbl>
            <c:dLbl>
              <c:idx val="5"/>
              <c:layout>
                <c:manualLayout>
                  <c:x val="3.3432490062389762E-2"/>
                  <c:y val="4.270322870033564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71-44B9-B151-D7CFEE713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4.5999999999999999E-2</c:v>
                </c:pt>
                <c:pt idx="1">
                  <c:v>3.7999999999999999E-2</c:v>
                </c:pt>
                <c:pt idx="2">
                  <c:v>2.5999999999999999E-2</c:v>
                </c:pt>
                <c:pt idx="3">
                  <c:v>1.4E-2</c:v>
                </c:pt>
                <c:pt idx="4">
                  <c:v>1.2E-2</c:v>
                </c:pt>
                <c:pt idx="5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71-44B9-B151-D7CFEE713B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1-2 months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5.3181000411895794E-2"/>
                  <c:y val="5.954161396218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71-44B9-B151-D7CFEE713B3F}"/>
                </c:ext>
              </c:extLst>
            </c:dLbl>
            <c:dLbl>
              <c:idx val="2"/>
              <c:layout>
                <c:manualLayout>
                  <c:x val="0"/>
                  <c:y val="-2.1351614350167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71-44B9-B151-D7CFEE713B3F}"/>
                </c:ext>
              </c:extLst>
            </c:dLbl>
            <c:dLbl>
              <c:idx val="3"/>
              <c:layout>
                <c:manualLayout>
                  <c:x val="-2.4828888830389344E-2"/>
                  <c:y val="-2.2588326753001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571-44B9-B151-D7CFEE713B3F}"/>
                </c:ext>
              </c:extLst>
            </c:dLbl>
            <c:dLbl>
              <c:idx val="4"/>
              <c:layout>
                <c:manualLayout>
                  <c:x val="-3.9200569042731177E-2"/>
                  <c:y val="-1.4506360722460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71-44B9-B151-D7CFEE713B3F}"/>
                </c:ext>
              </c:extLst>
            </c:dLbl>
            <c:dLbl>
              <c:idx val="5"/>
              <c:layout>
                <c:manualLayout>
                  <c:x val="-3.7611551320188487E-2"/>
                  <c:y val="-4.27032287003372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/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571-44B9-B151-D7CFEE713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0.13400000000000001</c:v>
                </c:pt>
                <c:pt idx="1">
                  <c:v>9.1999999999999998E-2</c:v>
                </c:pt>
                <c:pt idx="2">
                  <c:v>0.11</c:v>
                </c:pt>
                <c:pt idx="3">
                  <c:v>0.126</c:v>
                </c:pt>
                <c:pt idx="4">
                  <c:v>0.08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571-44B9-B151-D7CFEE713B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 3-4 months</c:v>
                </c:pt>
              </c:strCache>
            </c:strRef>
          </c:tx>
          <c:spPr>
            <a:solidFill>
              <a:srgbClr val="48A7C0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4.35117276097329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571-44B9-B151-D7CFEE713B3F}"/>
                </c:ext>
              </c:extLst>
            </c:dLbl>
            <c:dLbl>
              <c:idx val="3"/>
              <c:layout>
                <c:manualLayout>
                  <c:x val="-2.90078184064887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571-44B9-B151-D7CFEE713B3F}"/>
                </c:ext>
              </c:extLst>
            </c:dLbl>
            <c:dLbl>
              <c:idx val="4"/>
              <c:layout>
                <c:manualLayout>
                  <c:x val="-2.61337126951540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571-44B9-B151-D7CFEE713B3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B48-40B0-A8E1-B305608E7F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0.182</c:v>
                </c:pt>
                <c:pt idx="1">
                  <c:v>0.22</c:v>
                </c:pt>
                <c:pt idx="2">
                  <c:v>0.152</c:v>
                </c:pt>
                <c:pt idx="3">
                  <c:v>0.14599999999999999</c:v>
                </c:pt>
                <c:pt idx="4">
                  <c:v>0.156</c:v>
                </c:pt>
                <c:pt idx="5">
                  <c:v>0.17399999999999999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571-44B9-B151-D7CFEE713B3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 5-6 months</c:v>
                </c:pt>
              </c:strCache>
            </c:strRef>
          </c:tx>
          <c:spPr>
            <a:solidFill>
              <a:srgbClr val="BFE2EB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5.3181000411895794E-2"/>
                  <c:y val="-5.9541613962180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571-44B9-B151-D7CFEE713B3F}"/>
                </c:ext>
              </c:extLst>
            </c:dLbl>
            <c:dLbl>
              <c:idx val="3"/>
              <c:layout>
                <c:manualLayout>
                  <c:x val="-4.35117276097329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571-44B9-B151-D7CFEE713B3F}"/>
                </c:ext>
              </c:extLst>
            </c:dLbl>
            <c:dLbl>
              <c:idx val="4"/>
              <c:layout>
                <c:manualLayout>
                  <c:x val="-4.3556187825256693E-2"/>
                  <c:y val="-3.95632590032114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571-44B9-B151-D7CFEE713B3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B48-40B0-A8E1-B305608E7F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0.26600000000000001</c:v>
                </c:pt>
                <c:pt idx="1">
                  <c:v>0.23599999999999999</c:v>
                </c:pt>
                <c:pt idx="2">
                  <c:v>0.25600000000000001</c:v>
                </c:pt>
                <c:pt idx="3">
                  <c:v>0.26800000000000002</c:v>
                </c:pt>
                <c:pt idx="4">
                  <c:v>0.3</c:v>
                </c:pt>
                <c:pt idx="5">
                  <c:v>0.33200000000000002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571-44B9-B151-D7CFEE713B3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 don't know yet</c:v>
                </c:pt>
              </c:strCache>
            </c:strRef>
          </c:tx>
          <c:spPr>
            <a:solidFill>
              <a:srgbClr val="F2F2F2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4.3511727609732924E-2"/>
                  <c:y val="1.7862484188654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571-44B9-B151-D7CFEE713B3F}"/>
                </c:ext>
              </c:extLst>
            </c:dLbl>
            <c:dLbl>
              <c:idx val="3"/>
              <c:layout>
                <c:manualLayout>
                  <c:x val="-5.31810004118957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571-44B9-B151-D7CFEE713B3F}"/>
                </c:ext>
              </c:extLst>
            </c:dLbl>
            <c:dLbl>
              <c:idx val="4"/>
              <c:layout>
                <c:manualLayout>
                  <c:x val="-3.0489331477679682E-2"/>
                  <c:y val="3.95632590032114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571-44B9-B151-D7CFEE713B3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B48-40B0-A8E1-B305608E7F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Sheet1!$F$2:$F$7</c:f>
              <c:numCache>
                <c:formatCode>0.0%</c:formatCode>
                <c:ptCount val="6"/>
                <c:pt idx="0">
                  <c:v>0.372</c:v>
                </c:pt>
                <c:pt idx="1">
                  <c:v>0.41399999999999998</c:v>
                </c:pt>
                <c:pt idx="2">
                  <c:v>0.45600000000000002</c:v>
                </c:pt>
                <c:pt idx="3">
                  <c:v>0.44600000000000001</c:v>
                </c:pt>
                <c:pt idx="4">
                  <c:v>0.45200000000000001</c:v>
                </c:pt>
                <c:pt idx="5">
                  <c:v>0.39800000000000002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9571-44B9-B151-D7CFEE713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0502656"/>
        <c:axId val="260504192"/>
      </c:areaChart>
      <c:catAx>
        <c:axId val="26050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pl-PL"/>
          </a:p>
        </c:txPr>
        <c:crossAx val="260504192"/>
        <c:crosses val="autoZero"/>
        <c:auto val="1"/>
        <c:lblAlgn val="ctr"/>
        <c:lblOffset val="100"/>
        <c:noMultiLvlLbl val="0"/>
      </c:catAx>
      <c:valAx>
        <c:axId val="2605041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6050265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pl-PL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9032658160394"/>
          <c:y val="1.9138885797793048E-2"/>
          <c:w val="0.89260967341839603"/>
          <c:h val="0.751073119840914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Likely/Very Likely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0.74199999999999999</c:v>
                </c:pt>
                <c:pt idx="1">
                  <c:v>0.77</c:v>
                </c:pt>
                <c:pt idx="2">
                  <c:v>0.67800000000000005</c:v>
                </c:pt>
                <c:pt idx="3">
                  <c:v>0.74099999999999999</c:v>
                </c:pt>
                <c:pt idx="4">
                  <c:v>0.80200000000000005</c:v>
                </c:pt>
                <c:pt idx="5">
                  <c:v>0.79200000000000004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B-4B1F-8418-7D2871FBFB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A1EAF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3500355545669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89-4D89-972F-746EB3FCD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5.6000000000000001E-2</c:v>
                </c:pt>
                <c:pt idx="1">
                  <c:v>6.8000000000000005E-2</c:v>
                </c:pt>
                <c:pt idx="2">
                  <c:v>7.9000000000000001E-2</c:v>
                </c:pt>
                <c:pt idx="3">
                  <c:v>7.2999999999999995E-2</c:v>
                </c:pt>
                <c:pt idx="4">
                  <c:v>5.8000000000000003E-2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8B-4B1F-8418-7D2871FBFB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Unlikely/Very Unlikely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0.20200000000000001</c:v>
                </c:pt>
                <c:pt idx="1">
                  <c:v>0.16200000000000001</c:v>
                </c:pt>
                <c:pt idx="2">
                  <c:v>0.24199999999999999</c:v>
                </c:pt>
                <c:pt idx="3">
                  <c:v>0.186</c:v>
                </c:pt>
                <c:pt idx="4">
                  <c:v>0.14000000000000001</c:v>
                </c:pt>
                <c:pt idx="5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8B-4B1F-8418-7D2871FBF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0172416"/>
        <c:axId val="260256128"/>
      </c:barChart>
      <c:catAx>
        <c:axId val="26017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260256128"/>
        <c:crosses val="autoZero"/>
        <c:auto val="1"/>
        <c:lblAlgn val="ctr"/>
        <c:lblOffset val="100"/>
        <c:noMultiLvlLbl val="0"/>
      </c:catAx>
      <c:valAx>
        <c:axId val="260256128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2601724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8.756678368978621E-2"/>
          <c:y val="0.91062209427340912"/>
          <c:w val="0.82486643262042758"/>
          <c:h val="7.87727212945005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Pro-Light" panose="02000504040000020003" pitchFamily="50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819685901729992E-2"/>
          <c:y val="1.698279041415985E-2"/>
          <c:w val="0.89814853211692014"/>
          <c:h val="0.743494094879577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This month</c:v>
                </c:pt>
              </c:strCache>
            </c:strRef>
          </c:tx>
          <c:spPr>
            <a:solidFill>
              <a:srgbClr val="2D8CB5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5.7391517007453721E-2"/>
                  <c:y val="-8.416950545445060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D9-4196-96B2-5FBE443B3010}"/>
                </c:ext>
              </c:extLst>
            </c:dLbl>
            <c:dLbl>
              <c:idx val="4"/>
              <c:layout>
                <c:manualLayout>
                  <c:x val="-5.7391517007453846E-2"/>
                  <c:y val="-4.20847527272245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D9-4196-96B2-5FBE443B3010}"/>
                </c:ext>
              </c:extLst>
            </c:dLbl>
            <c:dLbl>
              <c:idx val="5"/>
              <c:layout>
                <c:manualLayout>
                  <c:x val="-5.739151700745372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A8-40D3-9E63-C302441D80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
survey</c:v>
                </c:pt>
                <c:pt idx="5">
                  <c:v>Feb '21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6.3E-2</c:v>
                </c:pt>
                <c:pt idx="1">
                  <c:v>4.9000000000000002E-2</c:v>
                </c:pt>
                <c:pt idx="2">
                  <c:v>3.9E-2</c:v>
                </c:pt>
                <c:pt idx="3">
                  <c:v>1.7999999999999999E-2</c:v>
                </c:pt>
                <c:pt idx="4">
                  <c:v>2.1000000000000001E-2</c:v>
                </c:pt>
                <c:pt idx="5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7C-45FC-BE90-FBC0C2BD34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1-2 months</c:v>
                </c:pt>
              </c:strCache>
            </c:strRef>
          </c:tx>
          <c:spPr>
            <a:solidFill>
              <a:srgbClr val="A1EA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
survey</c:v>
                </c:pt>
                <c:pt idx="5">
                  <c:v>Feb '21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0.20100000000000001</c:v>
                </c:pt>
                <c:pt idx="1">
                  <c:v>0.16800000000000001</c:v>
                </c:pt>
                <c:pt idx="2">
                  <c:v>0.13300000000000001</c:v>
                </c:pt>
                <c:pt idx="3">
                  <c:v>0.11799999999999999</c:v>
                </c:pt>
                <c:pt idx="4">
                  <c:v>0.1</c:v>
                </c:pt>
                <c:pt idx="5">
                  <c:v>8.8999999999999996E-2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7C-45FC-BE90-FBC0C2BD34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 3-4 months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
survey</c:v>
                </c:pt>
                <c:pt idx="5">
                  <c:v>Feb '21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0.188</c:v>
                </c:pt>
                <c:pt idx="1">
                  <c:v>0.19800000000000001</c:v>
                </c:pt>
                <c:pt idx="2">
                  <c:v>0.16900000000000001</c:v>
                </c:pt>
                <c:pt idx="3">
                  <c:v>0.17799999999999999</c:v>
                </c:pt>
                <c:pt idx="4">
                  <c:v>0.189</c:v>
                </c:pt>
                <c:pt idx="5">
                  <c:v>0.221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7C-45FC-BE90-FBC0C2BD345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 5-6 months</c:v>
                </c:pt>
              </c:strCache>
            </c:strRef>
          </c:tx>
          <c:spPr>
            <a:solidFill>
              <a:srgbClr val="B4C7E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
survey</c:v>
                </c:pt>
                <c:pt idx="5">
                  <c:v>Feb '21
survey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0.224</c:v>
                </c:pt>
                <c:pt idx="1">
                  <c:v>0.24199999999999999</c:v>
                </c:pt>
                <c:pt idx="2">
                  <c:v>0.27100000000000002</c:v>
                </c:pt>
                <c:pt idx="3">
                  <c:v>0.32400000000000001</c:v>
                </c:pt>
                <c:pt idx="4">
                  <c:v>0.34200000000000003</c:v>
                </c:pt>
                <c:pt idx="5">
                  <c:v>0.35899999999999999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74-4ED8-BE38-E3662FC3133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Do not know yet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
survey</c:v>
                </c:pt>
                <c:pt idx="5">
                  <c:v>Feb '21
survey</c:v>
                </c:pt>
              </c:strCache>
            </c:strRef>
          </c:cat>
          <c:val>
            <c:numRef>
              <c:f>Sheet1!$F$2:$F$7</c:f>
              <c:numCache>
                <c:formatCode>0.0%</c:formatCode>
                <c:ptCount val="6"/>
                <c:pt idx="0">
                  <c:v>0.32400000000000001</c:v>
                </c:pt>
                <c:pt idx="1">
                  <c:v>0.34300000000000003</c:v>
                </c:pt>
                <c:pt idx="2">
                  <c:v>0.38800000000000001</c:v>
                </c:pt>
                <c:pt idx="3">
                  <c:v>0.36299999999999999</c:v>
                </c:pt>
                <c:pt idx="4">
                  <c:v>0.34699999999999998</c:v>
                </c:pt>
                <c:pt idx="5">
                  <c:v>0.30599999999999999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74-4ED8-BE38-E3662FC31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679872"/>
        <c:axId val="147693952"/>
      </c:barChart>
      <c:catAx>
        <c:axId val="14767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147693952"/>
        <c:crosses val="autoZero"/>
        <c:auto val="1"/>
        <c:lblAlgn val="ctr"/>
        <c:lblOffset val="100"/>
        <c:noMultiLvlLbl val="0"/>
      </c:catAx>
      <c:valAx>
        <c:axId val="14769395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14767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734702386829958"/>
          <c:w val="1"/>
          <c:h val="6.58282446836535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50000"/>
                </a:schemeClr>
              </a:solidFill>
              <a:latin typeface="DINPro-Light" panose="02000504040000020003" pitchFamily="50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84877652296315"/>
          <c:y val="2.1655781473720777E-2"/>
          <c:w val="0.56935197340041177"/>
          <c:h val="0.91144047510360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Wave1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AE3-49A3-A03C-00753E9AD85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AE3-49A3-A03C-00753E9AD85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AE3-49A3-A03C-00753E9AD85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AE3-49A3-A03C-00753E9AD859}"/>
              </c:ext>
            </c:extLst>
          </c:dPt>
          <c:dLbls>
            <c:dLbl>
              <c:idx val="3"/>
              <c:layout>
                <c:manualLayout>
                  <c:x val="-1.8319749572860567E-16"/>
                  <c:y val="-2.78762309368520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E3-49A3-A03C-00753E9AD8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5.11E-2</c:v>
                </c:pt>
                <c:pt idx="1">
                  <c:v>0.10059999999999999</c:v>
                </c:pt>
                <c:pt idx="2">
                  <c:v>0.46329999999999999</c:v>
                </c:pt>
                <c:pt idx="3">
                  <c:v>0.38500000000000001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E3-49A3-A03C-00753E9AD8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Wave 2</c:v>
                </c:pt>
              </c:strCache>
            </c:strRef>
          </c:tx>
          <c:spPr>
            <a:solidFill>
              <a:srgbClr val="BFE2E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0.04</c:v>
                </c:pt>
                <c:pt idx="1">
                  <c:v>8.1000000000000003E-2</c:v>
                </c:pt>
                <c:pt idx="2">
                  <c:v>0.504</c:v>
                </c:pt>
                <c:pt idx="3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AE3-49A3-A03C-00753E9AD8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Wave 3</c:v>
                </c:pt>
              </c:strCache>
            </c:strRef>
          </c:tx>
          <c:spPr>
            <a:solidFill>
              <a:srgbClr val="48A7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7.4999999999999997E-2</c:v>
                </c:pt>
                <c:pt idx="1">
                  <c:v>8.7999999999999995E-2</c:v>
                </c:pt>
                <c:pt idx="2">
                  <c:v>0.45200000000000001</c:v>
                </c:pt>
                <c:pt idx="3">
                  <c:v>0.38500000000000001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E3-49A3-A03C-00753E9AD85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Wave 4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5.8000000000000003E-2</c:v>
                </c:pt>
                <c:pt idx="1">
                  <c:v>0.11700000000000001</c:v>
                </c:pt>
                <c:pt idx="2">
                  <c:v>0.46700000000000003</c:v>
                </c:pt>
                <c:pt idx="3">
                  <c:v>0.35799999999999998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AE3-49A3-A03C-00753E9AD85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Wave 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Sheet1!$F$2:$F$5</c:f>
              <c:numCache>
                <c:formatCode>0.0%</c:formatCode>
                <c:ptCount val="4"/>
                <c:pt idx="0">
                  <c:v>0.06</c:v>
                </c:pt>
                <c:pt idx="1">
                  <c:v>9.4E-2</c:v>
                </c:pt>
                <c:pt idx="2">
                  <c:v>0.52400000000000002</c:v>
                </c:pt>
                <c:pt idx="3">
                  <c:v>0.32200000000000001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AC2-4452-BB79-523DC581378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Wave 6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Sheet1!$G$2:$G$5</c:f>
              <c:numCache>
                <c:formatCode>0.0%</c:formatCode>
                <c:ptCount val="4"/>
                <c:pt idx="0">
                  <c:v>6.5000000000000002E-2</c:v>
                </c:pt>
                <c:pt idx="1">
                  <c:v>0.114</c:v>
                </c:pt>
                <c:pt idx="2">
                  <c:v>0.498</c:v>
                </c:pt>
                <c:pt idx="3">
                  <c:v>0.32300000000000001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6C-478F-8706-0A8CB88B9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0877312"/>
        <c:axId val="260309760"/>
      </c:barChart>
      <c:catAx>
        <c:axId val="260877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260309760"/>
        <c:crosses val="autoZero"/>
        <c:auto val="1"/>
        <c:lblAlgn val="ctr"/>
        <c:lblOffset val="100"/>
        <c:noMultiLvlLbl val="0"/>
      </c:catAx>
      <c:valAx>
        <c:axId val="26030976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26087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70237902178938E-2"/>
          <c:y val="5.0682754930333439E-2"/>
          <c:w val="0.78667964607501073"/>
          <c:h val="0.79568336024152075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This month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3.3842454807570053E-2"/>
                  <c:y val="5.954161396218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8F-4B4B-87D8-8C0BBAD9B4E5}"/>
                </c:ext>
              </c:extLst>
            </c:dLbl>
            <c:dLbl>
              <c:idx val="3"/>
              <c:layout>
                <c:manualLayout>
                  <c:x val="-3.4512418548416454E-2"/>
                  <c:y val="-8.3332813870254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8F-4B4B-87D8-8C0BBAD9B4E5}"/>
                </c:ext>
              </c:extLst>
            </c:dLbl>
            <c:dLbl>
              <c:idx val="4"/>
              <c:layout>
                <c:manualLayout>
                  <c:x val="-2.1177165781662149E-3"/>
                  <c:y val="-8.35460671340959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8F-4B4B-87D8-8C0BBAD9B4E5}"/>
                </c:ext>
              </c:extLst>
            </c:dLbl>
            <c:dLbl>
              <c:idx val="5"/>
              <c:layout>
                <c:manualLayout>
                  <c:x val="4.997522553615958E-2"/>
                  <c:y val="-4.166640693512736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8F-4B4B-87D8-8C0BBAD9B4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 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6.6000000000000003E-2</c:v>
                </c:pt>
                <c:pt idx="1">
                  <c:v>4.5999999999999999E-2</c:v>
                </c:pt>
                <c:pt idx="2">
                  <c:v>3.7999999999999999E-2</c:v>
                </c:pt>
                <c:pt idx="3">
                  <c:v>0.03</c:v>
                </c:pt>
                <c:pt idx="4">
                  <c:v>2.1999999999999999E-2</c:v>
                </c:pt>
                <c:pt idx="5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8F-4B4B-87D8-8C0BBAD9B4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1-2 months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5.3181000411895794E-2"/>
                  <c:y val="5.954161396218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8F-4B4B-87D8-8C0BBAD9B4E5}"/>
                </c:ext>
              </c:extLst>
            </c:dLbl>
            <c:dLbl>
              <c:idx val="3"/>
              <c:layout>
                <c:manualLayout>
                  <c:x val="-2.9007929468036021E-2"/>
                  <c:y val="-1.800710559875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8F-4B4B-87D8-8C0BBAD9B4E5}"/>
                </c:ext>
              </c:extLst>
            </c:dLbl>
            <c:dLbl>
              <c:idx val="4"/>
              <c:layout>
                <c:manualLayout>
                  <c:x val="-3.9528304701967047E-2"/>
                  <c:y val="-1.2499922080538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8F-4B4B-87D8-8C0BBAD9B4E5}"/>
                </c:ext>
              </c:extLst>
            </c:dLbl>
            <c:dLbl>
              <c:idx val="5"/>
              <c:layout>
                <c:manualLayout>
                  <c:x val="-3.7481419152119798E-2"/>
                  <c:y val="-1.24999220805382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/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E8F-4B4B-87D8-8C0BBAD9B4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 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0.23599999999999999</c:v>
                </c:pt>
                <c:pt idx="1">
                  <c:v>0.154</c:v>
                </c:pt>
                <c:pt idx="2">
                  <c:v>0.123</c:v>
                </c:pt>
                <c:pt idx="3">
                  <c:v>0.10100000000000001</c:v>
                </c:pt>
                <c:pt idx="4">
                  <c:v>9.8000000000000004E-2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8F-4B4B-87D8-8C0BBAD9B4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 3-4 months</c:v>
                </c:pt>
              </c:strCache>
            </c:strRef>
          </c:tx>
          <c:spPr>
            <a:solidFill>
              <a:srgbClr val="48A7C0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4.35117276097329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E8F-4B4B-87D8-8C0BBAD9B4E5}"/>
                </c:ext>
              </c:extLst>
            </c:dLbl>
            <c:dLbl>
              <c:idx val="3"/>
              <c:layout>
                <c:manualLayout>
                  <c:x val="-2.90078184064887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E8F-4B4B-87D8-8C0BBAD9B4E5}"/>
                </c:ext>
              </c:extLst>
            </c:dLbl>
            <c:dLbl>
              <c:idx val="4"/>
              <c:layout>
                <c:manualLayout>
                  <c:x val="-3.5136353953116484E-2"/>
                  <c:y val="-4.1879761555763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E8F-4B4B-87D8-8C0BBAD9B4E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09C-4E9F-A12E-29FF19B1CB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 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0.20399999999999999</c:v>
                </c:pt>
                <c:pt idx="1">
                  <c:v>0.218</c:v>
                </c:pt>
                <c:pt idx="2">
                  <c:v>0.14799999999999999</c:v>
                </c:pt>
                <c:pt idx="3">
                  <c:v>0.19400000000000001</c:v>
                </c:pt>
                <c:pt idx="4">
                  <c:v>0.17299999999999999</c:v>
                </c:pt>
                <c:pt idx="5">
                  <c:v>0.27800000000000002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E8F-4B4B-87D8-8C0BBAD9B4E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 5-6 months</c:v>
                </c:pt>
              </c:strCache>
            </c:strRef>
          </c:tx>
          <c:spPr>
            <a:solidFill>
              <a:srgbClr val="BFE2EB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5.7601178913897023E-2"/>
                  <c:y val="4.6274614309672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E8F-4B4B-87D8-8C0BBAD9B4E5}"/>
                </c:ext>
              </c:extLst>
            </c:dLbl>
            <c:dLbl>
              <c:idx val="1"/>
              <c:layout>
                <c:manualLayout>
                  <c:x val="0"/>
                  <c:y val="5.2228684322429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E8F-4B4B-87D8-8C0BBAD9B4E5}"/>
                </c:ext>
              </c:extLst>
            </c:dLbl>
            <c:dLbl>
              <c:idx val="2"/>
              <c:layout>
                <c:manualLayout>
                  <c:x val="0"/>
                  <c:y val="-3.1337210593457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E8F-4B4B-87D8-8C0BBAD9B4E5}"/>
                </c:ext>
              </c:extLst>
            </c:dLbl>
            <c:dLbl>
              <c:idx val="3"/>
              <c:layout>
                <c:manualLayout>
                  <c:x val="-5.2352241596601366E-2"/>
                  <c:y val="-3.1337210593457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E8F-4B4B-87D8-8C0BBAD9B4E5}"/>
                </c:ext>
              </c:extLst>
            </c:dLbl>
            <c:dLbl>
              <c:idx val="4"/>
              <c:layout>
                <c:manualLayout>
                  <c:x val="-3.9528398197256204E-2"/>
                  <c:y val="-3.9179464777661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E8F-4B4B-87D8-8C0BBAD9B4E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09C-4E9F-A12E-29FF19B1CB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 
survey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0.23599999999999999</c:v>
                </c:pt>
                <c:pt idx="1">
                  <c:v>0.314</c:v>
                </c:pt>
                <c:pt idx="2">
                  <c:v>0.32200000000000001</c:v>
                </c:pt>
                <c:pt idx="3">
                  <c:v>0.38600000000000001</c:v>
                </c:pt>
                <c:pt idx="4">
                  <c:v>0.44</c:v>
                </c:pt>
                <c:pt idx="5">
                  <c:v>0.434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E8F-4B4B-87D8-8C0BBAD9B4E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 don't know yet</c:v>
                </c:pt>
              </c:strCache>
            </c:strRef>
          </c:tx>
          <c:spPr>
            <a:solidFill>
              <a:srgbClr val="F2F2F2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4.3511727609732924E-2"/>
                  <c:y val="1.7862484188654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E8F-4B4B-87D8-8C0BBAD9B4E5}"/>
                </c:ext>
              </c:extLst>
            </c:dLbl>
            <c:dLbl>
              <c:idx val="1"/>
              <c:layout>
                <c:manualLayout>
                  <c:x val="4.4202310144987053E-3"/>
                  <c:y val="2.6114342161214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E8F-4B4B-87D8-8C0BBAD9B4E5}"/>
                </c:ext>
              </c:extLst>
            </c:dLbl>
            <c:dLbl>
              <c:idx val="2"/>
              <c:layout>
                <c:manualLayout>
                  <c:x val="0"/>
                  <c:y val="-2.6114342161214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E8F-4B4B-87D8-8C0BBAD9B4E5}"/>
                </c:ext>
              </c:extLst>
            </c:dLbl>
            <c:dLbl>
              <c:idx val="3"/>
              <c:layout>
                <c:manualLayout>
                  <c:x val="-5.3181085021676719E-2"/>
                  <c:y val="1.8278300067808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E8F-4B4B-87D8-8C0BBAD9B4E5}"/>
                </c:ext>
              </c:extLst>
            </c:dLbl>
            <c:dLbl>
              <c:idx val="4"/>
              <c:layout>
                <c:manualLayout>
                  <c:x val="-3.9528398197256204E-2"/>
                  <c:y val="2.3507678866596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E8F-4B4B-87D8-8C0BBAD9B4E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09C-4E9F-A12E-29FF19B1CB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 
survey</c:v>
                </c:pt>
              </c:strCache>
            </c:strRef>
          </c:cat>
          <c:val>
            <c:numRef>
              <c:f>Sheet1!$F$2:$F$7</c:f>
              <c:numCache>
                <c:formatCode>0.0%</c:formatCode>
                <c:ptCount val="6"/>
                <c:pt idx="0">
                  <c:v>0.25800000000000001</c:v>
                </c:pt>
                <c:pt idx="1">
                  <c:v>0.26800000000000002</c:v>
                </c:pt>
                <c:pt idx="2">
                  <c:v>0.37</c:v>
                </c:pt>
                <c:pt idx="3">
                  <c:v>0.28899999999999998</c:v>
                </c:pt>
                <c:pt idx="4">
                  <c:v>0.26700000000000002</c:v>
                </c:pt>
                <c:pt idx="5">
                  <c:v>0.20399999999999999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CE8F-4B4B-87D8-8C0BBAD9B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0647168"/>
        <c:axId val="260685824"/>
      </c:areaChart>
      <c:catAx>
        <c:axId val="26064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pl-PL"/>
          </a:p>
        </c:txPr>
        <c:crossAx val="260685824"/>
        <c:crosses val="autoZero"/>
        <c:auto val="1"/>
        <c:lblAlgn val="ctr"/>
        <c:lblOffset val="100"/>
        <c:noMultiLvlLbl val="0"/>
      </c:catAx>
      <c:valAx>
        <c:axId val="260685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60647168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pl-PL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29932470179198"/>
          <c:y val="2.4485859977410436E-2"/>
          <c:w val="0.89670067529820796"/>
          <c:h val="0.720114795576516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Likely/Very Likely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0.52800000000000002</c:v>
                </c:pt>
                <c:pt idx="1">
                  <c:v>0.51200000000000001</c:v>
                </c:pt>
                <c:pt idx="2">
                  <c:v>0.496</c:v>
                </c:pt>
                <c:pt idx="3">
                  <c:v>0.51600000000000001</c:v>
                </c:pt>
                <c:pt idx="4">
                  <c:v>0.55400000000000005</c:v>
                </c:pt>
                <c:pt idx="5">
                  <c:v>0.56599999999999995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B-4B1F-8418-7D2871FBFB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A1EA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0.17199999999999999</c:v>
                </c:pt>
                <c:pt idx="1">
                  <c:v>0.192</c:v>
                </c:pt>
                <c:pt idx="2">
                  <c:v>0.186</c:v>
                </c:pt>
                <c:pt idx="3">
                  <c:v>0.20200000000000001</c:v>
                </c:pt>
                <c:pt idx="4">
                  <c:v>0.186</c:v>
                </c:pt>
                <c:pt idx="5">
                  <c:v>0.17399999999999999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8B-4B1F-8418-7D2871FBFB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Unlikely/Very Unlikely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0.3</c:v>
                </c:pt>
                <c:pt idx="1">
                  <c:v>0.29599999999999999</c:v>
                </c:pt>
                <c:pt idx="2">
                  <c:v>0.318</c:v>
                </c:pt>
                <c:pt idx="3">
                  <c:v>0.28199999999999997</c:v>
                </c:pt>
                <c:pt idx="4">
                  <c:v>0.26</c:v>
                </c:pt>
                <c:pt idx="5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8B-4B1F-8418-7D2871FBF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1026944"/>
        <c:axId val="261028480"/>
      </c:barChart>
      <c:catAx>
        <c:axId val="26102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261028480"/>
        <c:crosses val="autoZero"/>
        <c:auto val="1"/>
        <c:lblAlgn val="ctr"/>
        <c:lblOffset val="100"/>
        <c:noMultiLvlLbl val="0"/>
      </c:catAx>
      <c:valAx>
        <c:axId val="26102848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26102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Pro-Light" panose="02000504040000020003" pitchFamily="50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84877652296315"/>
          <c:y val="3.3251278300816048E-2"/>
          <c:w val="0.46354893457895346"/>
          <c:h val="0.899844722554181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Wave 1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3A5-4F71-B4AE-913B3686E5D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3A5-4F71-B4AE-913B3686E5D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3A5-4F71-B4AE-913B3686E5D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3A5-4F71-B4AE-913B3686E5D3}"/>
              </c:ext>
            </c:extLst>
          </c:dPt>
          <c:dLbls>
            <c:dLbl>
              <c:idx val="3"/>
              <c:layout>
                <c:manualLayout>
                  <c:x val="-1.8319749572860567E-16"/>
                  <c:y val="-2.78762309368520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A5-4F71-B4AE-913B3686E5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0.125</c:v>
                </c:pt>
                <c:pt idx="1">
                  <c:v>8.6099999999999996E-2</c:v>
                </c:pt>
                <c:pt idx="2">
                  <c:v>0.38179999999999997</c:v>
                </c:pt>
                <c:pt idx="3">
                  <c:v>0.40710000000000002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A5-4F71-B4AE-913B3686E5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Wave 2</c:v>
                </c:pt>
              </c:strCache>
            </c:strRef>
          </c:tx>
          <c:spPr>
            <a:solidFill>
              <a:srgbClr val="BFE2E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0.14299999999999999</c:v>
                </c:pt>
                <c:pt idx="1">
                  <c:v>7.1999999999999995E-2</c:v>
                </c:pt>
                <c:pt idx="2">
                  <c:v>0.371</c:v>
                </c:pt>
                <c:pt idx="3">
                  <c:v>0.41399999999999998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3A5-4F71-B4AE-913B3686E5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Wave 3</c:v>
                </c:pt>
              </c:strCache>
            </c:strRef>
          </c:tx>
          <c:spPr>
            <a:solidFill>
              <a:srgbClr val="48A7C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3A5-4F71-B4AE-913B3686E5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0.158</c:v>
                </c:pt>
                <c:pt idx="1">
                  <c:v>9.5000000000000001E-2</c:v>
                </c:pt>
                <c:pt idx="2">
                  <c:v>0.375</c:v>
                </c:pt>
                <c:pt idx="3">
                  <c:v>0.372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3A5-4F71-B4AE-913B3686E5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Wave 4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0.13800000000000001</c:v>
                </c:pt>
                <c:pt idx="1">
                  <c:v>9.8000000000000004E-2</c:v>
                </c:pt>
                <c:pt idx="2">
                  <c:v>0.42099999999999999</c:v>
                </c:pt>
                <c:pt idx="3">
                  <c:v>0.34300000000000003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3A5-4F71-B4AE-913B3686E5D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Wave 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Sheet1!$F$2:$F$5</c:f>
              <c:numCache>
                <c:formatCode>0.0%</c:formatCode>
                <c:ptCount val="4"/>
                <c:pt idx="0">
                  <c:v>0.123</c:v>
                </c:pt>
                <c:pt idx="1">
                  <c:v>9.8000000000000004E-2</c:v>
                </c:pt>
                <c:pt idx="2">
                  <c:v>0.45900000000000002</c:v>
                </c:pt>
                <c:pt idx="3">
                  <c:v>0.31900000000000001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A2E-470D-8A5A-1F81A67F22C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Wave 6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969307172365444E-2"/>
                  <c:y val="-1.1217426404408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3D5-49D6-83F5-47ED77EFAEFC}"/>
                </c:ext>
              </c:extLst>
            </c:dLbl>
            <c:dLbl>
              <c:idx val="1"/>
              <c:layout>
                <c:manualLayout>
                  <c:x val="-9.3231023907884812E-3"/>
                  <c:y val="-5.60871320220426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D5-49D6-83F5-47ED77EFAEFC}"/>
                </c:ext>
              </c:extLst>
            </c:dLbl>
            <c:dLbl>
              <c:idx val="2"/>
              <c:layout>
                <c:manualLayout>
                  <c:x val="-2.7969307172365444E-2"/>
                  <c:y val="-1.6826139606612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3D5-49D6-83F5-47ED77EFAEFC}"/>
                </c:ext>
              </c:extLst>
            </c:dLbl>
            <c:dLbl>
              <c:idx val="3"/>
              <c:layout>
                <c:manualLayout>
                  <c:x val="-1.8646204781576962E-2"/>
                  <c:y val="-5.60871320220426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D5-49D6-83F5-47ED77EFAE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not know yet</c:v>
                </c:pt>
                <c:pt idx="1">
                  <c:v>To destinations outside Europe</c:v>
                </c:pt>
                <c:pt idx="2">
                  <c:v>To another European country</c:v>
                </c:pt>
                <c:pt idx="3">
                  <c:v>Within my country</c:v>
                </c:pt>
              </c:strCache>
            </c:strRef>
          </c:cat>
          <c:val>
            <c:numRef>
              <c:f>Sheet1!$G$2:$G$5</c:f>
              <c:numCache>
                <c:formatCode>0.0%</c:formatCode>
                <c:ptCount val="4"/>
                <c:pt idx="0">
                  <c:v>0.114</c:v>
                </c:pt>
                <c:pt idx="1">
                  <c:v>9.5000000000000001E-2</c:v>
                </c:pt>
                <c:pt idx="2">
                  <c:v>0.45</c:v>
                </c:pt>
                <c:pt idx="3">
                  <c:v>0.34100000000000003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D5-49D6-83F5-47ED77EFA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0906368"/>
        <c:axId val="260945024"/>
      </c:barChart>
      <c:catAx>
        <c:axId val="260906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260945024"/>
        <c:crosses val="autoZero"/>
        <c:auto val="1"/>
        <c:lblAlgn val="ctr"/>
        <c:lblOffset val="100"/>
        <c:noMultiLvlLbl val="0"/>
      </c:catAx>
      <c:valAx>
        <c:axId val="26094502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26090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70237902178938E-2"/>
          <c:y val="1.3183013422360619E-2"/>
          <c:w val="0.83745952419564218"/>
          <c:h val="0.83318322727209182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This month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3.3842587477680292E-2"/>
                  <c:y val="-2.39723234905754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D3-4406-9B10-2D7A16F5F02D}"/>
                </c:ext>
              </c:extLst>
            </c:dLbl>
            <c:dLbl>
              <c:idx val="1"/>
              <c:layout>
                <c:manualLayout>
                  <c:x val="1.6539237355918434E-7"/>
                  <c:y val="-1.25268624170783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bg1"/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663259142725012E-2"/>
                      <c:h val="5.28850959287491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9D3-4406-9B10-2D7A16F5F02D}"/>
                </c:ext>
              </c:extLst>
            </c:dLbl>
            <c:dLbl>
              <c:idx val="2"/>
              <c:layout>
                <c:manualLayout>
                  <c:x val="-7.7016825582452279E-17"/>
                  <c:y val="-8.3513512091704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D3-4406-9B10-2D7A16F5F02D}"/>
                </c:ext>
              </c:extLst>
            </c:dLbl>
            <c:dLbl>
              <c:idx val="3"/>
              <c:layout>
                <c:manualLayout>
                  <c:x val="-2.6074107691605487E-2"/>
                  <c:y val="-1.6702702418341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D3-4406-9B10-2D7A16F5F02D}"/>
                </c:ext>
              </c:extLst>
            </c:dLbl>
            <c:dLbl>
              <c:idx val="4"/>
              <c:layout>
                <c:manualLayout>
                  <c:x val="5.4381012426259808E-3"/>
                  <c:y val="-1.6472547070056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D3-4406-9B10-2D7A16F5F02D}"/>
                </c:ext>
              </c:extLst>
            </c:dLbl>
            <c:dLbl>
              <c:idx val="5"/>
              <c:layout>
                <c:manualLayout>
                  <c:x val="3.7808696595629541E-2"/>
                  <c:y val="-1.25270268137556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D3-4406-9B10-2D7A16F5F0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4.2000000000000003E-2</c:v>
                </c:pt>
                <c:pt idx="1">
                  <c:v>2.1999999999999999E-2</c:v>
                </c:pt>
                <c:pt idx="2">
                  <c:v>0.04</c:v>
                </c:pt>
                <c:pt idx="3">
                  <c:v>4.0000000000000001E-3</c:v>
                </c:pt>
                <c:pt idx="4">
                  <c:v>1.7999999999999999E-2</c:v>
                </c:pt>
                <c:pt idx="5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D3-4406-9B10-2D7A16F5F0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1-2 months</c:v>
                </c:pt>
              </c:strCache>
            </c:strRef>
          </c:tx>
          <c:spPr>
            <a:solidFill>
              <a:srgbClr val="18507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5.3181000411895794E-2"/>
                  <c:y val="5.954161396218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D3-4406-9B10-2D7A16F5F02D}"/>
                </c:ext>
              </c:extLst>
            </c:dLbl>
            <c:dLbl>
              <c:idx val="2"/>
              <c:layout>
                <c:manualLayout>
                  <c:x val="0"/>
                  <c:y val="1.0445736864485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9D3-4406-9B10-2D7A16F5F02D}"/>
                </c:ext>
              </c:extLst>
            </c:dLbl>
            <c:dLbl>
              <c:idx val="3"/>
              <c:layout>
                <c:manualLayout>
                  <c:x val="-3.7409770190604784E-2"/>
                  <c:y val="-2.220966231607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9D3-4406-9B10-2D7A16F5F02D}"/>
                </c:ext>
              </c:extLst>
            </c:dLbl>
            <c:dLbl>
              <c:idx val="4"/>
              <c:layout>
                <c:manualLayout>
                  <c:x val="-5.2267297892173437E-2"/>
                  <c:y val="-1.2527026813755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9D3-4406-9B10-2D7A16F5F02D}"/>
                </c:ext>
              </c:extLst>
            </c:dLbl>
            <c:dLbl>
              <c:idx val="5"/>
              <c:layout>
                <c:manualLayout>
                  <c:x val="2.5170403762478026E-2"/>
                  <c:y val="-3.3405240440004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19987072932083"/>
                      <c:h val="5.28850959287491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9D3-4406-9B10-2D7A16F5F0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0.28399999999999997</c:v>
                </c:pt>
                <c:pt idx="1">
                  <c:v>0.22</c:v>
                </c:pt>
                <c:pt idx="2">
                  <c:v>0.182</c:v>
                </c:pt>
                <c:pt idx="3">
                  <c:v>0.122</c:v>
                </c:pt>
                <c:pt idx="4">
                  <c:v>0.10199999999999999</c:v>
                </c:pt>
                <c:pt idx="5">
                  <c:v>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9D3-4406-9B10-2D7A16F5F0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 3-4 months</c:v>
                </c:pt>
              </c:strCache>
            </c:strRef>
          </c:tx>
          <c:spPr>
            <a:solidFill>
              <a:srgbClr val="48A7C0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4.35117276097329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9D3-4406-9B10-2D7A16F5F02D}"/>
                </c:ext>
              </c:extLst>
            </c:dLbl>
            <c:dLbl>
              <c:idx val="3"/>
              <c:layout>
                <c:manualLayout>
                  <c:x val="-2.90078184064887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9D3-4406-9B10-2D7A16F5F02D}"/>
                </c:ext>
              </c:extLst>
            </c:dLbl>
            <c:dLbl>
              <c:idx val="4"/>
              <c:layout>
                <c:manualLayout>
                  <c:x val="-5.6623044172833689E-2"/>
                  <c:y val="-2.03024546020751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12975834203886"/>
                      <c:h val="6.36082509825186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B9D3-4406-9B10-2D7A16F5F02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570-4218-98E7-80870410E4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0.14399999999999999</c:v>
                </c:pt>
                <c:pt idx="1">
                  <c:v>0.14000000000000001</c:v>
                </c:pt>
                <c:pt idx="2">
                  <c:v>0.16200000000000001</c:v>
                </c:pt>
                <c:pt idx="3">
                  <c:v>0.14399999999999999</c:v>
                </c:pt>
                <c:pt idx="4">
                  <c:v>0.16400000000000001</c:v>
                </c:pt>
                <c:pt idx="5">
                  <c:v>0.24199999999999999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9D3-4406-9B10-2D7A16F5F02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 5-6 months</c:v>
                </c:pt>
              </c:strCache>
            </c:strRef>
          </c:tx>
          <c:spPr>
            <a:solidFill>
              <a:srgbClr val="BFE2EB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5.3180947899398319E-2"/>
                  <c:y val="2.5383140580700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9D3-4406-9B10-2D7A16F5F02D}"/>
                </c:ext>
              </c:extLst>
            </c:dLbl>
            <c:dLbl>
              <c:idx val="1"/>
              <c:layout>
                <c:manualLayout>
                  <c:x val="-4.4202310144987053E-3"/>
                  <c:y val="2.0891473728971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9D3-4406-9B10-2D7A16F5F02D}"/>
                </c:ext>
              </c:extLst>
            </c:dLbl>
            <c:dLbl>
              <c:idx val="2"/>
              <c:layout>
                <c:manualLayout>
                  <c:x val="0"/>
                  <c:y val="2.6114342161214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9D3-4406-9B10-2D7A16F5F02D}"/>
                </c:ext>
              </c:extLst>
            </c:dLbl>
            <c:dLbl>
              <c:idx val="3"/>
              <c:layout>
                <c:manualLayout>
                  <c:x val="-5.2352241596601366E-2"/>
                  <c:y val="-3.1337210593457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9D3-4406-9B10-2D7A16F5F02D}"/>
                </c:ext>
              </c:extLst>
            </c:dLbl>
            <c:dLbl>
              <c:idx val="4"/>
              <c:layout>
                <c:manualLayout>
                  <c:x val="-4.35561878252566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9D3-4406-9B10-2D7A16F5F02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570-4218-98E7-80870410E4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0.16600000000000001</c:v>
                </c:pt>
                <c:pt idx="1">
                  <c:v>0.19800000000000001</c:v>
                </c:pt>
                <c:pt idx="2">
                  <c:v>0.19600000000000001</c:v>
                </c:pt>
                <c:pt idx="3">
                  <c:v>0.31</c:v>
                </c:pt>
                <c:pt idx="4">
                  <c:v>0.33600000000000002</c:v>
                </c:pt>
                <c:pt idx="5">
                  <c:v>0.316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9D3-4406-9B10-2D7A16F5F02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 don't know yet</c:v>
                </c:pt>
              </c:strCache>
            </c:strRef>
          </c:tx>
          <c:spPr>
            <a:solidFill>
              <a:srgbClr val="F2F2F2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4.3511727609732924E-2"/>
                  <c:y val="1.7862484188654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9D3-4406-9B10-2D7A16F5F02D}"/>
                </c:ext>
              </c:extLst>
            </c:dLbl>
            <c:dLbl>
              <c:idx val="3"/>
              <c:layout>
                <c:manualLayout>
                  <c:x val="-5.31810004118957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9D3-4406-9B10-2D7A16F5F02D}"/>
                </c:ext>
              </c:extLst>
            </c:dLbl>
            <c:dLbl>
              <c:idx val="4"/>
              <c:layout>
                <c:manualLayout>
                  <c:x val="-3.92005690427311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9D3-4406-9B10-2D7A16F5F02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570-4218-98E7-80870410E4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Sheet1!$F$2:$F$7</c:f>
              <c:numCache>
                <c:formatCode>0.0%</c:formatCode>
                <c:ptCount val="6"/>
                <c:pt idx="0">
                  <c:v>0.36399999999999999</c:v>
                </c:pt>
                <c:pt idx="1">
                  <c:v>0.42</c:v>
                </c:pt>
                <c:pt idx="2">
                  <c:v>0.42</c:v>
                </c:pt>
                <c:pt idx="3">
                  <c:v>0.42</c:v>
                </c:pt>
                <c:pt idx="4">
                  <c:v>0.38</c:v>
                </c:pt>
                <c:pt idx="5">
                  <c:v>0.32800000000000001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B9D3-4406-9B10-2D7A16F5F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1599232"/>
        <c:axId val="261600768"/>
      </c:areaChart>
      <c:catAx>
        <c:axId val="26159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pl-PL"/>
          </a:p>
        </c:txPr>
        <c:crossAx val="261600768"/>
        <c:crosses val="autoZero"/>
        <c:auto val="1"/>
        <c:lblAlgn val="ctr"/>
        <c:lblOffset val="100"/>
        <c:noMultiLvlLbl val="0"/>
      </c:catAx>
      <c:valAx>
        <c:axId val="261600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61599232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pl-PL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083946709774742E-2"/>
          <c:y val="4.0265616963890118E-2"/>
          <c:w val="0.95086333770602915"/>
          <c:h val="0.971549247133582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Wave 1</c:v>
                </c:pt>
              </c:strCache>
            </c:strRef>
          </c:tx>
          <c:dPt>
            <c:idx val="0"/>
            <c:bubble3D val="0"/>
            <c:spPr>
              <a:solidFill>
                <a:srgbClr val="2D8CB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C1-434B-8A32-FF662F420E6A}"/>
              </c:ext>
            </c:extLst>
          </c:dPt>
          <c:dPt>
            <c:idx val="1"/>
            <c:bubble3D val="0"/>
            <c:spPr>
              <a:solidFill>
                <a:srgbClr val="A5A5A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C1-434B-8A32-FF662F420E6A}"/>
              </c:ext>
            </c:extLst>
          </c:dPt>
          <c:dPt>
            <c:idx val="2"/>
            <c:bubble3D val="0"/>
            <c:spPr>
              <a:solidFill>
                <a:srgbClr val="0A093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C1-434B-8A32-FF662F420E6A}"/>
              </c:ext>
            </c:extLst>
          </c:dPt>
          <c:dPt>
            <c:idx val="3"/>
            <c:bubble3D val="0"/>
            <c:spPr>
              <a:solidFill>
                <a:srgbClr val="A1EAF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88C1-434B-8A32-FF662F420E6A}"/>
              </c:ext>
            </c:extLst>
          </c:dPt>
          <c:dPt>
            <c:idx val="4"/>
            <c:bubble3D val="0"/>
            <c:spPr>
              <a:solidFill>
                <a:srgbClr val="FF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8C1-434B-8A32-FF662F420E6A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88C1-434B-8A32-FF662F420E6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8C1-434B-8A32-FF662F420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With my family</c:v>
                </c:pt>
                <c:pt idx="1">
                  <c:v>With my partner</c:v>
                </c:pt>
                <c:pt idx="2">
                  <c:v>By my self</c:v>
                </c:pt>
                <c:pt idx="3">
                  <c:v>With friends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0.35699999999999998</c:v>
                </c:pt>
                <c:pt idx="1">
                  <c:v>0.373</c:v>
                </c:pt>
                <c:pt idx="2">
                  <c:v>0.13300000000000001</c:v>
                </c:pt>
                <c:pt idx="3">
                  <c:v>0.10299999999999999</c:v>
                </c:pt>
                <c:pt idx="4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C1-434B-8A32-FF662F420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083821850405568E-2"/>
          <c:y val="2.8450575092878232E-2"/>
          <c:w val="0.95086333770602915"/>
          <c:h val="0.971549247133582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Wave 2</c:v>
                </c:pt>
              </c:strCache>
            </c:strRef>
          </c:tx>
          <c:dPt>
            <c:idx val="0"/>
            <c:bubble3D val="0"/>
            <c:spPr>
              <a:solidFill>
                <a:srgbClr val="2D8CB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7A-4F84-8531-6EAD0155D8BF}"/>
              </c:ext>
            </c:extLst>
          </c:dPt>
          <c:dPt>
            <c:idx val="1"/>
            <c:bubble3D val="0"/>
            <c:spPr>
              <a:solidFill>
                <a:srgbClr val="A5A5A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7A-4F84-8531-6EAD0155D8BF}"/>
              </c:ext>
            </c:extLst>
          </c:dPt>
          <c:dPt>
            <c:idx val="2"/>
            <c:bubble3D val="0"/>
            <c:spPr>
              <a:solidFill>
                <a:srgbClr val="0A093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7A-4F84-8531-6EAD0155D8BF}"/>
              </c:ext>
            </c:extLst>
          </c:dPt>
          <c:dPt>
            <c:idx val="3"/>
            <c:bubble3D val="0"/>
            <c:spPr>
              <a:solidFill>
                <a:srgbClr val="A1EAF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7A-4F84-8531-6EAD0155D8BF}"/>
              </c:ext>
            </c:extLst>
          </c:dPt>
          <c:dPt>
            <c:idx val="4"/>
            <c:bubble3D val="0"/>
            <c:spPr>
              <a:solidFill>
                <a:srgbClr val="FF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7A-4F84-8531-6EAD0155D8BF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77A-4F84-8531-6EAD0155D8B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77A-4F84-8531-6EAD0155D8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With my family</c:v>
                </c:pt>
                <c:pt idx="1">
                  <c:v>With my partner</c:v>
                </c:pt>
                <c:pt idx="2">
                  <c:v>By my self</c:v>
                </c:pt>
                <c:pt idx="3">
                  <c:v>With friends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0.374</c:v>
                </c:pt>
                <c:pt idx="1">
                  <c:v>0.36099999999999999</c:v>
                </c:pt>
                <c:pt idx="2">
                  <c:v>0.13200000000000001</c:v>
                </c:pt>
                <c:pt idx="3">
                  <c:v>9.9000000000000005E-2</c:v>
                </c:pt>
                <c:pt idx="4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7A-4F84-8531-6EAD0155D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92401817877488E-2"/>
          <c:y val="1.7435875197849136E-2"/>
          <c:w val="0.95086333770602915"/>
          <c:h val="0.971549247133582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Wave 3</c:v>
                </c:pt>
              </c:strCache>
            </c:strRef>
          </c:tx>
          <c:dPt>
            <c:idx val="0"/>
            <c:bubble3D val="0"/>
            <c:spPr>
              <a:solidFill>
                <a:srgbClr val="2D8CB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19-4427-8E45-C6975B0E07C4}"/>
              </c:ext>
            </c:extLst>
          </c:dPt>
          <c:dPt>
            <c:idx val="1"/>
            <c:bubble3D val="0"/>
            <c:spPr>
              <a:solidFill>
                <a:srgbClr val="A5A5A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19-4427-8E45-C6975B0E07C4}"/>
              </c:ext>
            </c:extLst>
          </c:dPt>
          <c:dPt>
            <c:idx val="2"/>
            <c:bubble3D val="0"/>
            <c:spPr>
              <a:solidFill>
                <a:srgbClr val="0A093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19-4427-8E45-C6975B0E07C4}"/>
              </c:ext>
            </c:extLst>
          </c:dPt>
          <c:dPt>
            <c:idx val="3"/>
            <c:bubble3D val="0"/>
            <c:spPr>
              <a:solidFill>
                <a:srgbClr val="A1EAF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19-4427-8E45-C6975B0E07C4}"/>
              </c:ext>
            </c:extLst>
          </c:dPt>
          <c:dPt>
            <c:idx val="4"/>
            <c:bubble3D val="0"/>
            <c:spPr>
              <a:solidFill>
                <a:srgbClr val="FF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E19-4427-8E45-C6975B0E07C4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E19-4427-8E45-C6975B0E07C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E19-4427-8E45-C6975B0E07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With my family</c:v>
                </c:pt>
                <c:pt idx="1">
                  <c:v>With my partner</c:v>
                </c:pt>
                <c:pt idx="2">
                  <c:v>By my self</c:v>
                </c:pt>
                <c:pt idx="3">
                  <c:v>With friends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0.34799999999999998</c:v>
                </c:pt>
                <c:pt idx="1">
                  <c:v>0.35399999999999998</c:v>
                </c:pt>
                <c:pt idx="2">
                  <c:v>0.15</c:v>
                </c:pt>
                <c:pt idx="3">
                  <c:v>0.115</c:v>
                </c:pt>
                <c:pt idx="4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E19-4427-8E45-C6975B0E0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67753193821958E-2"/>
          <c:y val="1.449236337298602E-2"/>
          <c:w val="0.95086333770602915"/>
          <c:h val="0.971549247133582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Wave 3</c:v>
                </c:pt>
              </c:strCache>
            </c:strRef>
          </c:tx>
          <c:dPt>
            <c:idx val="0"/>
            <c:bubble3D val="0"/>
            <c:spPr>
              <a:solidFill>
                <a:srgbClr val="2D8CB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CC-4CBB-A13E-BB0D2B0191DF}"/>
              </c:ext>
            </c:extLst>
          </c:dPt>
          <c:dPt>
            <c:idx val="1"/>
            <c:bubble3D val="0"/>
            <c:spPr>
              <a:solidFill>
                <a:srgbClr val="A5A5A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CC-4CBB-A13E-BB0D2B0191DF}"/>
              </c:ext>
            </c:extLst>
          </c:dPt>
          <c:dPt>
            <c:idx val="2"/>
            <c:bubble3D val="0"/>
            <c:spPr>
              <a:solidFill>
                <a:srgbClr val="0A093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CC-4CBB-A13E-BB0D2B0191DF}"/>
              </c:ext>
            </c:extLst>
          </c:dPt>
          <c:dPt>
            <c:idx val="3"/>
            <c:bubble3D val="0"/>
            <c:spPr>
              <a:solidFill>
                <a:srgbClr val="A1EAF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4CC-4CBB-A13E-BB0D2B0191DF}"/>
              </c:ext>
            </c:extLst>
          </c:dPt>
          <c:dPt>
            <c:idx val="4"/>
            <c:bubble3D val="0"/>
            <c:spPr>
              <a:solidFill>
                <a:srgbClr val="FF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4CC-4CBB-A13E-BB0D2B0191DF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4CC-4CBB-A13E-BB0D2B0191D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4CC-4CBB-A13E-BB0D2B0191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With my family</c:v>
                </c:pt>
                <c:pt idx="1">
                  <c:v>With my partner</c:v>
                </c:pt>
                <c:pt idx="2">
                  <c:v>By my self</c:v>
                </c:pt>
                <c:pt idx="3">
                  <c:v>With friends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0.35</c:v>
                </c:pt>
                <c:pt idx="1">
                  <c:v>0.38</c:v>
                </c:pt>
                <c:pt idx="2">
                  <c:v>0.13100000000000001</c:v>
                </c:pt>
                <c:pt idx="3">
                  <c:v>0.10299999999999999</c:v>
                </c:pt>
                <c:pt idx="4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4CC-4CBB-A13E-BB0D2B0191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67753193821958E-2"/>
          <c:y val="1.449236337298602E-2"/>
          <c:w val="0.95086333770602915"/>
          <c:h val="0.971549247133582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Wave 3</c:v>
                </c:pt>
              </c:strCache>
            </c:strRef>
          </c:tx>
          <c:dPt>
            <c:idx val="0"/>
            <c:bubble3D val="0"/>
            <c:spPr>
              <a:solidFill>
                <a:srgbClr val="2D8CB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FD-45AE-9F7E-54EC3340FD83}"/>
              </c:ext>
            </c:extLst>
          </c:dPt>
          <c:dPt>
            <c:idx val="1"/>
            <c:bubble3D val="0"/>
            <c:spPr>
              <a:solidFill>
                <a:srgbClr val="A5A5A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FD-45AE-9F7E-54EC3340FD83}"/>
              </c:ext>
            </c:extLst>
          </c:dPt>
          <c:dPt>
            <c:idx val="2"/>
            <c:bubble3D val="0"/>
            <c:spPr>
              <a:solidFill>
                <a:srgbClr val="0A093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FD-45AE-9F7E-54EC3340FD83}"/>
              </c:ext>
            </c:extLst>
          </c:dPt>
          <c:dPt>
            <c:idx val="3"/>
            <c:bubble3D val="0"/>
            <c:spPr>
              <a:solidFill>
                <a:srgbClr val="A1EAF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6FD-45AE-9F7E-54EC3340FD83}"/>
              </c:ext>
            </c:extLst>
          </c:dPt>
          <c:dPt>
            <c:idx val="4"/>
            <c:bubble3D val="0"/>
            <c:spPr>
              <a:solidFill>
                <a:srgbClr val="FF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6FD-45AE-9F7E-54EC3340FD83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6FD-45AE-9F7E-54EC3340FD8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6FD-45AE-9F7E-54EC3340FD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With my family</c:v>
                </c:pt>
                <c:pt idx="1">
                  <c:v>With my partner</c:v>
                </c:pt>
                <c:pt idx="2">
                  <c:v>By my self</c:v>
                </c:pt>
                <c:pt idx="3">
                  <c:v>With friends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0.35699999999999998</c:v>
                </c:pt>
                <c:pt idx="1">
                  <c:v>0.375</c:v>
                </c:pt>
                <c:pt idx="2">
                  <c:v>0.13</c:v>
                </c:pt>
                <c:pt idx="3">
                  <c:v>0.10100000000000001</c:v>
                </c:pt>
                <c:pt idx="4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6FD-45AE-9F7E-54EC3340FD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819685901729992E-2"/>
          <c:y val="1.698279041415985E-2"/>
          <c:w val="0.89814853211692014"/>
          <c:h val="0.743494094879577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This month</c:v>
                </c:pt>
              </c:strCache>
            </c:strRef>
          </c:tx>
          <c:spPr>
            <a:solidFill>
              <a:srgbClr val="2D8CB5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5.7391517007453721E-2"/>
                  <c:y val="-8.416950545445060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53-469E-81B8-5F3BC70F84C8}"/>
                </c:ext>
              </c:extLst>
            </c:dLbl>
            <c:dLbl>
              <c:idx val="4"/>
              <c:layout>
                <c:manualLayout>
                  <c:x val="-5.7391517007453846E-2"/>
                  <c:y val="-4.20847527272245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53-469E-81B8-5F3BC70F84C8}"/>
                </c:ext>
              </c:extLst>
            </c:dLbl>
            <c:dLbl>
              <c:idx val="5"/>
              <c:layout>
                <c:manualLayout>
                  <c:x val="-5.739151700745372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53-469E-81B8-5F3BC70F84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
survey</c:v>
                </c:pt>
                <c:pt idx="5">
                  <c:v>Feb '21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8.5000000000000006E-2</c:v>
                </c:pt>
                <c:pt idx="1">
                  <c:v>6.6000000000000003E-2</c:v>
                </c:pt>
                <c:pt idx="2">
                  <c:v>5.8000000000000003E-2</c:v>
                </c:pt>
                <c:pt idx="3">
                  <c:v>2.1000000000000001E-2</c:v>
                </c:pt>
                <c:pt idx="4">
                  <c:v>2.5000000000000001E-2</c:v>
                </c:pt>
                <c:pt idx="5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53-469E-81B8-5F3BC70F84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1-2 months</c:v>
                </c:pt>
              </c:strCache>
            </c:strRef>
          </c:tx>
          <c:spPr>
            <a:solidFill>
              <a:srgbClr val="A1EA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
survey</c:v>
                </c:pt>
                <c:pt idx="5">
                  <c:v>Feb '21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0.29099999999999998</c:v>
                </c:pt>
                <c:pt idx="1">
                  <c:v>0.23300000000000001</c:v>
                </c:pt>
                <c:pt idx="2">
                  <c:v>0.19400000000000001</c:v>
                </c:pt>
                <c:pt idx="3">
                  <c:v>0.157</c:v>
                </c:pt>
                <c:pt idx="4">
                  <c:v>0.13</c:v>
                </c:pt>
                <c:pt idx="5">
                  <c:v>0.109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53-469E-81B8-5F3BC70F84C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 3-4 months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
survey</c:v>
                </c:pt>
                <c:pt idx="5">
                  <c:v>Feb '21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0.24299999999999999</c:v>
                </c:pt>
                <c:pt idx="1">
                  <c:v>0.26200000000000001</c:v>
                </c:pt>
                <c:pt idx="2">
                  <c:v>0.23100000000000001</c:v>
                </c:pt>
                <c:pt idx="3">
                  <c:v>0.252</c:v>
                </c:pt>
                <c:pt idx="4">
                  <c:v>0.26200000000000001</c:v>
                </c:pt>
                <c:pt idx="5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53-469E-81B8-5F3BC70F84C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 5-6 months</c:v>
                </c:pt>
              </c:strCache>
            </c:strRef>
          </c:tx>
          <c:spPr>
            <a:solidFill>
              <a:srgbClr val="B4C7E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
survey</c:v>
                </c:pt>
                <c:pt idx="5">
                  <c:v>Feb '21
survey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0.25800000000000001</c:v>
                </c:pt>
                <c:pt idx="1">
                  <c:v>0.29699999999999999</c:v>
                </c:pt>
                <c:pt idx="2">
                  <c:v>0.35399999999999998</c:v>
                </c:pt>
                <c:pt idx="3">
                  <c:v>0.42</c:v>
                </c:pt>
                <c:pt idx="4">
                  <c:v>0.442</c:v>
                </c:pt>
                <c:pt idx="5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53-469E-81B8-5F3BC70F84C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Do not know yet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
survey</c:v>
                </c:pt>
                <c:pt idx="5">
                  <c:v>Feb '21
survey</c:v>
                </c:pt>
              </c:strCache>
            </c:strRef>
          </c:cat>
          <c:val>
            <c:numRef>
              <c:f>Sheet1!$F$2:$F$7</c:f>
              <c:numCache>
                <c:formatCode>0.0%</c:formatCode>
                <c:ptCount val="6"/>
                <c:pt idx="0">
                  <c:v>0.123</c:v>
                </c:pt>
                <c:pt idx="1">
                  <c:v>0.14199999999999999</c:v>
                </c:pt>
                <c:pt idx="2">
                  <c:v>0.16300000000000001</c:v>
                </c:pt>
                <c:pt idx="3">
                  <c:v>0.14899999999999999</c:v>
                </c:pt>
                <c:pt idx="4">
                  <c:v>0.14099999999999999</c:v>
                </c:pt>
                <c:pt idx="5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E53-469E-81B8-5F3BC70F8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914176"/>
        <c:axId val="152928256"/>
      </c:barChart>
      <c:catAx>
        <c:axId val="15291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152928256"/>
        <c:crosses val="autoZero"/>
        <c:auto val="1"/>
        <c:lblAlgn val="ctr"/>
        <c:lblOffset val="100"/>
        <c:noMultiLvlLbl val="0"/>
      </c:catAx>
      <c:valAx>
        <c:axId val="15292825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15291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734702386829958"/>
          <c:w val="1"/>
          <c:h val="6.58282446836535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50000"/>
                </a:schemeClr>
              </a:solidFill>
              <a:latin typeface="DINPro-Light" panose="02000504040000020003" pitchFamily="50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67753193821958E-2"/>
          <c:y val="1.449236337298602E-2"/>
          <c:w val="0.95086333770602915"/>
          <c:h val="0.971549247133582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Wave 3</c:v>
                </c:pt>
              </c:strCache>
            </c:strRef>
          </c:tx>
          <c:dPt>
            <c:idx val="0"/>
            <c:bubble3D val="0"/>
            <c:spPr>
              <a:solidFill>
                <a:srgbClr val="2D8CB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7A-40BA-9158-ACC6EEB67BE2}"/>
              </c:ext>
            </c:extLst>
          </c:dPt>
          <c:dPt>
            <c:idx val="1"/>
            <c:bubble3D val="0"/>
            <c:spPr>
              <a:solidFill>
                <a:srgbClr val="A5A5A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7A-40BA-9158-ACC6EEB67BE2}"/>
              </c:ext>
            </c:extLst>
          </c:dPt>
          <c:dPt>
            <c:idx val="2"/>
            <c:bubble3D val="0"/>
            <c:spPr>
              <a:solidFill>
                <a:srgbClr val="0A093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7A-40BA-9158-ACC6EEB67BE2}"/>
              </c:ext>
            </c:extLst>
          </c:dPt>
          <c:dPt>
            <c:idx val="3"/>
            <c:bubble3D val="0"/>
            <c:spPr>
              <a:solidFill>
                <a:srgbClr val="A1EAF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7A-40BA-9158-ACC6EEB67BE2}"/>
              </c:ext>
            </c:extLst>
          </c:dPt>
          <c:dPt>
            <c:idx val="4"/>
            <c:bubble3D val="0"/>
            <c:spPr>
              <a:solidFill>
                <a:srgbClr val="FF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D7A-40BA-9158-ACC6EEB67BE2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D7A-40BA-9158-ACC6EEB67BE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D7A-40BA-9158-ACC6EEB67B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With my family</c:v>
                </c:pt>
                <c:pt idx="1">
                  <c:v>With my partner</c:v>
                </c:pt>
                <c:pt idx="2">
                  <c:v>By my self</c:v>
                </c:pt>
                <c:pt idx="3">
                  <c:v>With friends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0.38300000000000001</c:v>
                </c:pt>
                <c:pt idx="1">
                  <c:v>0.36699999999999999</c:v>
                </c:pt>
                <c:pt idx="2">
                  <c:v>0.114</c:v>
                </c:pt>
                <c:pt idx="3">
                  <c:v>0.10199999999999999</c:v>
                </c:pt>
                <c:pt idx="4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D7A-40BA-9158-ACC6EEB67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3131435493639"/>
          <c:y val="0"/>
          <c:w val="0.76099333737129016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Wave 1</c:v>
                </c:pt>
              </c:strCache>
            </c:strRef>
          </c:tx>
          <c:spPr>
            <a:solidFill>
              <a:srgbClr val="2D8BB4"/>
            </a:solidFill>
            <a:ln>
              <a:noFill/>
            </a:ln>
          </c:spPr>
          <c:dPt>
            <c:idx val="0"/>
            <c:bubble3D val="0"/>
            <c:spPr>
              <a:solidFill>
                <a:srgbClr val="2D8BB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49-47F6-B2BE-116BA1E4223C}"/>
              </c:ext>
            </c:extLst>
          </c:dPt>
          <c:dPt>
            <c:idx val="1"/>
            <c:bubble3D val="0"/>
            <c:spPr>
              <a:solidFill>
                <a:srgbClr val="49597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49-47F6-B2BE-116BA1E4223C}"/>
              </c:ext>
            </c:extLst>
          </c:dPt>
          <c:dPt>
            <c:idx val="2"/>
            <c:bubble3D val="0"/>
            <c:spPr>
              <a:solidFill>
                <a:srgbClr val="18526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C49-47F6-B2BE-116BA1E4223C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C49-47F6-B2BE-116BA1E4223C}"/>
              </c:ext>
            </c:extLst>
          </c:dPt>
          <c:dPt>
            <c:idx val="4"/>
            <c:bubble3D val="0"/>
            <c:spPr>
              <a:solidFill>
                <a:srgbClr val="3FADD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C49-47F6-B2BE-116BA1E4223C}"/>
              </c:ext>
            </c:extLst>
          </c:dPt>
          <c:dPt>
            <c:idx val="5"/>
            <c:bubble3D val="0"/>
            <c:spPr>
              <a:solidFill>
                <a:srgbClr val="2D8BB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C49-47F6-B2BE-116BA1E4223C}"/>
              </c:ext>
            </c:extLst>
          </c:dPt>
          <c:dPt>
            <c:idx val="6"/>
            <c:bubble3D val="0"/>
            <c:spPr>
              <a:solidFill>
                <a:srgbClr val="2D8BB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C49-47F6-B2BE-116BA1E4223C}"/>
              </c:ext>
            </c:extLst>
          </c:dPt>
          <c:dLbls>
            <c:dLbl>
              <c:idx val="0"/>
              <c:layout>
                <c:manualLayout>
                  <c:x val="-0.16666658676135127"/>
                  <c:y val="0.348352453514328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49-47F6-B2BE-116BA1E4223C}"/>
                </c:ext>
              </c:extLst>
            </c:dLbl>
            <c:dLbl>
              <c:idx val="1"/>
              <c:layout>
                <c:manualLayout>
                  <c:x val="-2.564102564102564E-2"/>
                  <c:y val="-3.8451924833383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49-47F6-B2BE-116BA1E4223C}"/>
                </c:ext>
              </c:extLst>
            </c:dLbl>
            <c:dLbl>
              <c:idx val="2"/>
              <c:layout>
                <c:manualLayout>
                  <c:x val="1.9230769230769232E-2"/>
                  <c:y val="-4.272436092598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49-47F6-B2BE-116BA1E42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Online booking engine</c:v>
                </c:pt>
                <c:pt idx="1">
                  <c:v>Direct booking via 
accommodation/ airline website
</c:v>
                </c:pt>
                <c:pt idx="2">
                  <c:v>Travel agent/ 
travel designer</c:v>
                </c:pt>
                <c:pt idx="3">
                  <c:v>Package holiday through
a Tour Operator</c:v>
                </c:pt>
                <c:pt idx="4">
                  <c:v>Corporate travel 
office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0.47299999999999998</c:v>
                </c:pt>
                <c:pt idx="1">
                  <c:v>0.26600000000000001</c:v>
                </c:pt>
                <c:pt idx="2">
                  <c:v>0.126</c:v>
                </c:pt>
                <c:pt idx="3">
                  <c:v>8.6999999999999994E-2</c:v>
                </c:pt>
                <c:pt idx="4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C49-47F6-B2BE-116BA1E422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Wave 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2D8BB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C49-47F6-B2BE-116BA1E4223C}"/>
              </c:ext>
            </c:extLst>
          </c:dPt>
          <c:dPt>
            <c:idx val="1"/>
            <c:bubble3D val="0"/>
            <c:spPr>
              <a:solidFill>
                <a:srgbClr val="49597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BC49-47F6-B2BE-116BA1E4223C}"/>
              </c:ext>
            </c:extLst>
          </c:dPt>
          <c:dPt>
            <c:idx val="2"/>
            <c:bubble3D val="0"/>
            <c:spPr>
              <a:solidFill>
                <a:srgbClr val="18526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BC49-47F6-B2BE-116BA1E4223C}"/>
              </c:ext>
            </c:extLst>
          </c:dPt>
          <c:dPt>
            <c:idx val="3"/>
            <c:bubble3D val="0"/>
            <c:spPr>
              <a:solidFill>
                <a:srgbClr val="7F7F7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BC49-47F6-B2BE-116BA1E4223C}"/>
              </c:ext>
            </c:extLst>
          </c:dPt>
          <c:dPt>
            <c:idx val="4"/>
            <c:bubble3D val="0"/>
            <c:spPr>
              <a:solidFill>
                <a:srgbClr val="3FADD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BC49-47F6-B2BE-116BA1E4223C}"/>
              </c:ext>
            </c:extLst>
          </c:dPt>
          <c:dLbls>
            <c:dLbl>
              <c:idx val="0"/>
              <c:layout>
                <c:manualLayout>
                  <c:x val="-0.11538463382430356"/>
                  <c:y val="0.31977040266117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C49-47F6-B2BE-116BA1E4223C}"/>
                </c:ext>
              </c:extLst>
            </c:dLbl>
            <c:dLbl>
              <c:idx val="1"/>
              <c:layout>
                <c:manualLayout>
                  <c:x val="2.8846153846153848E-2"/>
                  <c:y val="2.5634616555588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C49-47F6-B2BE-116BA1E4223C}"/>
                </c:ext>
              </c:extLst>
            </c:dLbl>
            <c:dLbl>
              <c:idx val="2"/>
              <c:layout>
                <c:manualLayout>
                  <c:x val="4.6951724085028207E-2"/>
                  <c:y val="-9.1343953161944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C49-47F6-B2BE-116BA1E4223C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C49-47F6-B2BE-116BA1E4223C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C49-47F6-B2BE-116BA1E42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Online booking engine</c:v>
                </c:pt>
                <c:pt idx="1">
                  <c:v>Direct booking via 
accommodation/ airline website
</c:v>
                </c:pt>
                <c:pt idx="2">
                  <c:v>Travel agent/ 
travel designer</c:v>
                </c:pt>
                <c:pt idx="3">
                  <c:v>Package holiday through
a Tour Operator</c:v>
                </c:pt>
                <c:pt idx="4">
                  <c:v>Corporate travel 
office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0.49399999999999999</c:v>
                </c:pt>
                <c:pt idx="1">
                  <c:v>0.252</c:v>
                </c:pt>
                <c:pt idx="2">
                  <c:v>0.13600000000000001</c:v>
                </c:pt>
                <c:pt idx="3">
                  <c:v>7.8E-2</c:v>
                </c:pt>
                <c:pt idx="4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BC49-47F6-B2BE-116BA1E422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Wave 3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2D8BB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BC49-47F6-B2BE-116BA1E4223C}"/>
              </c:ext>
            </c:extLst>
          </c:dPt>
          <c:dPt>
            <c:idx val="1"/>
            <c:bubble3D val="0"/>
            <c:spPr>
              <a:solidFill>
                <a:srgbClr val="49597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BC49-47F6-B2BE-116BA1E4223C}"/>
              </c:ext>
            </c:extLst>
          </c:dPt>
          <c:dPt>
            <c:idx val="2"/>
            <c:bubble3D val="0"/>
            <c:spPr>
              <a:solidFill>
                <a:srgbClr val="18526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BC49-47F6-B2BE-116BA1E4223C}"/>
              </c:ext>
            </c:extLst>
          </c:dPt>
          <c:dPt>
            <c:idx val="3"/>
            <c:bubble3D val="0"/>
            <c:spPr>
              <a:solidFill>
                <a:srgbClr val="7F7F7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BC49-47F6-B2BE-116BA1E4223C}"/>
              </c:ext>
            </c:extLst>
          </c:dPt>
          <c:dPt>
            <c:idx val="4"/>
            <c:bubble3D val="0"/>
            <c:spPr>
              <a:solidFill>
                <a:srgbClr val="3FADD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BC49-47F6-B2BE-116BA1E4223C}"/>
              </c:ext>
            </c:extLst>
          </c:dPt>
          <c:dLbls>
            <c:dLbl>
              <c:idx val="0"/>
              <c:layout>
                <c:manualLayout>
                  <c:x val="-0.16314012547691498"/>
                  <c:y val="0.41869860290838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C49-47F6-B2BE-116BA1E4223C}"/>
                </c:ext>
              </c:extLst>
            </c:dLbl>
            <c:dLbl>
              <c:idx val="1"/>
              <c:layout>
                <c:manualLayout>
                  <c:x val="7.6923076923076927E-2"/>
                  <c:y val="4.2724360925981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C49-47F6-B2BE-116BA1E4223C}"/>
                </c:ext>
              </c:extLst>
            </c:dLbl>
            <c:dLbl>
              <c:idx val="2"/>
              <c:layout>
                <c:manualLayout>
                  <c:x val="-3.2052419165386065E-3"/>
                  <c:y val="3.914736416457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C49-47F6-B2BE-116BA1E42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Online booking engine</c:v>
                </c:pt>
                <c:pt idx="1">
                  <c:v>Direct booking via 
accommodation/ airline website
</c:v>
                </c:pt>
                <c:pt idx="2">
                  <c:v>Travel agent/ 
travel designer</c:v>
                </c:pt>
                <c:pt idx="3">
                  <c:v>Package holiday through
a Tour Operator</c:v>
                </c:pt>
                <c:pt idx="4">
                  <c:v>Corporate travel 
office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0.46500000000000002</c:v>
                </c:pt>
                <c:pt idx="1">
                  <c:v>0.255</c:v>
                </c:pt>
                <c:pt idx="2">
                  <c:v>0.14599999999999999</c:v>
                </c:pt>
                <c:pt idx="3">
                  <c:v>0.08</c:v>
                </c:pt>
                <c:pt idx="4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BC49-47F6-B2BE-116BA1E4223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Wave 4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2D8BB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BC49-47F6-B2BE-116BA1E4223C}"/>
              </c:ext>
            </c:extLst>
          </c:dPt>
          <c:dPt>
            <c:idx val="1"/>
            <c:bubble3D val="0"/>
            <c:spPr>
              <a:solidFill>
                <a:srgbClr val="49597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BC49-47F6-B2BE-116BA1E4223C}"/>
              </c:ext>
            </c:extLst>
          </c:dPt>
          <c:dPt>
            <c:idx val="2"/>
            <c:bubble3D val="0"/>
            <c:spPr>
              <a:solidFill>
                <a:srgbClr val="18526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BC49-47F6-B2BE-116BA1E4223C}"/>
              </c:ext>
            </c:extLst>
          </c:dPt>
          <c:dPt>
            <c:idx val="3"/>
            <c:bubble3D val="0"/>
            <c:spPr>
              <a:solidFill>
                <a:srgbClr val="7F7F7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BC49-47F6-B2BE-116BA1E4223C}"/>
              </c:ext>
            </c:extLst>
          </c:dPt>
          <c:dPt>
            <c:idx val="4"/>
            <c:bubble3D val="0"/>
            <c:spPr>
              <a:solidFill>
                <a:srgbClr val="3FADD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BC49-47F6-B2BE-116BA1E4223C}"/>
              </c:ext>
            </c:extLst>
          </c:dPt>
          <c:dLbls>
            <c:dLbl>
              <c:idx val="0"/>
              <c:layout>
                <c:manualLayout>
                  <c:x val="-8.5242990466017493E-2"/>
                  <c:y val="0.362593980704066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BC49-47F6-B2BE-116BA1E4223C}"/>
                </c:ext>
              </c:extLst>
            </c:dLbl>
            <c:dLbl>
              <c:idx val="1"/>
              <c:layout>
                <c:manualLayout>
                  <c:x val="0.19484112106518253"/>
                  <c:y val="9.0648495176016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BC49-47F6-B2BE-116BA1E4223C}"/>
                </c:ext>
              </c:extLst>
            </c:dLbl>
            <c:dLbl>
              <c:idx val="2"/>
              <c:layout>
                <c:manualLayout>
                  <c:x val="5.7843457816226088E-2"/>
                  <c:y val="-0.106413450858802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BC49-47F6-B2BE-116BA1E4223C}"/>
                </c:ext>
              </c:extLst>
            </c:dLbl>
            <c:dLbl>
              <c:idx val="3"/>
              <c:layout>
                <c:manualLayout>
                  <c:x val="2.1310747616504346E-2"/>
                  <c:y val="-1.1823716762089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BC49-47F6-B2BE-116BA1E42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Online booking engine</c:v>
                </c:pt>
                <c:pt idx="1">
                  <c:v>Direct booking via 
accommodation/ airline website
</c:v>
                </c:pt>
                <c:pt idx="2">
                  <c:v>Travel agent/ 
travel designer</c:v>
                </c:pt>
                <c:pt idx="3">
                  <c:v>Package holiday through
a Tour Operator</c:v>
                </c:pt>
                <c:pt idx="4">
                  <c:v>Corporate travel 
office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0.46600000000000003</c:v>
                </c:pt>
                <c:pt idx="1">
                  <c:v>0.27600000000000002</c:v>
                </c:pt>
                <c:pt idx="2">
                  <c:v>0.126</c:v>
                </c:pt>
                <c:pt idx="3">
                  <c:v>0.08</c:v>
                </c:pt>
                <c:pt idx="4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BC49-47F6-B2BE-116BA1E4223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Wave 5</c:v>
                </c:pt>
              </c:strCache>
            </c:strRef>
          </c:tx>
          <c:spPr>
            <a:solidFill>
              <a:srgbClr val="3FADDD"/>
            </a:solidFill>
            <a:ln>
              <a:noFill/>
            </a:ln>
          </c:spPr>
          <c:dPt>
            <c:idx val="0"/>
            <c:bubble3D val="0"/>
            <c:spPr>
              <a:solidFill>
                <a:srgbClr val="2D8BB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0E59-477F-9D26-E380CE9444A3}"/>
              </c:ext>
            </c:extLst>
          </c:dPt>
          <c:dPt>
            <c:idx val="1"/>
            <c:bubble3D val="0"/>
            <c:spPr>
              <a:solidFill>
                <a:srgbClr val="49597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0E59-477F-9D26-E380CE9444A3}"/>
              </c:ext>
            </c:extLst>
          </c:dPt>
          <c:dPt>
            <c:idx val="2"/>
            <c:bubble3D val="0"/>
            <c:spPr>
              <a:solidFill>
                <a:srgbClr val="18526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0E59-477F-9D26-E380CE9444A3}"/>
              </c:ext>
            </c:extLst>
          </c:dPt>
          <c:dPt>
            <c:idx val="3"/>
            <c:bubble3D val="0"/>
            <c:spPr>
              <a:solidFill>
                <a:srgbClr val="7F7F7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0E59-477F-9D26-E380CE9444A3}"/>
              </c:ext>
            </c:extLst>
          </c:dPt>
          <c:dPt>
            <c:idx val="4"/>
            <c:bubble3D val="0"/>
            <c:spPr>
              <a:solidFill>
                <a:srgbClr val="3FADD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18C4-4C69-AACA-7CEB1566B327}"/>
              </c:ext>
            </c:extLst>
          </c:dPt>
          <c:dLbls>
            <c:dLbl>
              <c:idx val="0"/>
              <c:layout>
                <c:manualLayout>
                  <c:x val="-0.16135280338210434"/>
                  <c:y val="0.4847723872456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0E59-477F-9D26-E380CE9444A3}"/>
                </c:ext>
              </c:extLst>
            </c:dLbl>
            <c:dLbl>
              <c:idx val="1"/>
              <c:layout>
                <c:manualLayout>
                  <c:x val="0.10655373808252173"/>
                  <c:y val="5.1236105969052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0E59-477F-9D26-E380CE9444A3}"/>
                </c:ext>
              </c:extLst>
            </c:dLbl>
            <c:dLbl>
              <c:idx val="2"/>
              <c:layout>
                <c:manualLayout>
                  <c:x val="1.52219625832173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0E59-477F-9D26-E380CE9444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Online booking engine</c:v>
                </c:pt>
                <c:pt idx="1">
                  <c:v>Direct booking via 
accommodation/ airline website
</c:v>
                </c:pt>
                <c:pt idx="2">
                  <c:v>Travel agent/ 
travel designer</c:v>
                </c:pt>
                <c:pt idx="3">
                  <c:v>Package holiday through
a Tour Operator</c:v>
                </c:pt>
                <c:pt idx="4">
                  <c:v>Corporate travel 
office</c:v>
                </c:pt>
              </c:strCache>
            </c:strRef>
          </c:cat>
          <c:val>
            <c:numRef>
              <c:f>Sheet1!$F$2:$F$6</c:f>
              <c:numCache>
                <c:formatCode>0.0%</c:formatCode>
                <c:ptCount val="5"/>
                <c:pt idx="0">
                  <c:v>0.442</c:v>
                </c:pt>
                <c:pt idx="1">
                  <c:v>0.28699999999999998</c:v>
                </c:pt>
                <c:pt idx="2">
                  <c:v>0.129</c:v>
                </c:pt>
                <c:pt idx="3">
                  <c:v>8.7999999999999995E-2</c:v>
                </c:pt>
                <c:pt idx="4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0E59-477F-9D26-E380CE9444A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Wave 6</c:v>
                </c:pt>
              </c:strCache>
            </c:strRef>
          </c:tx>
          <c:dPt>
            <c:idx val="0"/>
            <c:bubble3D val="0"/>
            <c:spPr>
              <a:solidFill>
                <a:srgbClr val="2D8BB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E303-4D43-BB8E-98E0BE505282}"/>
              </c:ext>
            </c:extLst>
          </c:dPt>
          <c:dPt>
            <c:idx val="1"/>
            <c:bubble3D val="0"/>
            <c:spPr>
              <a:solidFill>
                <a:srgbClr val="49597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E303-4D43-BB8E-98E0BE505282}"/>
              </c:ext>
            </c:extLst>
          </c:dPt>
          <c:dPt>
            <c:idx val="2"/>
            <c:bubble3D val="0"/>
            <c:spPr>
              <a:solidFill>
                <a:srgbClr val="18526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A-E303-4D43-BB8E-98E0BE505282}"/>
              </c:ext>
            </c:extLst>
          </c:dPt>
          <c:dPt>
            <c:idx val="3"/>
            <c:bubble3D val="0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E303-4D43-BB8E-98E0BE505282}"/>
              </c:ext>
            </c:extLst>
          </c:dPt>
          <c:dPt>
            <c:idx val="4"/>
            <c:bubble3D val="0"/>
            <c:spPr>
              <a:solidFill>
                <a:srgbClr val="3FAD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C-E303-4D43-BB8E-98E0BE505282}"/>
              </c:ext>
            </c:extLst>
          </c:dPt>
          <c:dLbls>
            <c:dLbl>
              <c:idx val="0"/>
              <c:layout>
                <c:manualLayout>
                  <c:x val="-9.4376168015947934E-2"/>
                  <c:y val="0.469007431562868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E303-4D43-BB8E-98E0BE505282}"/>
                </c:ext>
              </c:extLst>
            </c:dLbl>
            <c:dLbl>
              <c:idx val="1"/>
              <c:layout>
                <c:manualLayout>
                  <c:x val="-1.8266355099860868E-2"/>
                  <c:y val="1.97061946034818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E303-4D43-BB8E-98E0BE505282}"/>
                </c:ext>
              </c:extLst>
            </c:dLbl>
            <c:dLbl>
              <c:idx val="2"/>
              <c:layout>
                <c:manualLayout>
                  <c:x val="-9.1331775499304477E-3"/>
                  <c:y val="-7.88247784139275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E303-4D43-BB8E-98E0BE505282}"/>
                </c:ext>
              </c:extLst>
            </c:dLbl>
            <c:dLbl>
              <c:idx val="3"/>
              <c:layout>
                <c:manualLayout>
                  <c:x val="3.3488317683078202E-2"/>
                  <c:y val="-5.12361059690528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E303-4D43-BB8E-98E0BE50528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E303-4D43-BB8E-98E0BE5052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Online booking engine</c:v>
                </c:pt>
                <c:pt idx="1">
                  <c:v>Direct booking via 
accommodation/ airline website
</c:v>
                </c:pt>
                <c:pt idx="2">
                  <c:v>Travel agent/ 
travel designer</c:v>
                </c:pt>
                <c:pt idx="3">
                  <c:v>Package holiday through
a Tour Operator</c:v>
                </c:pt>
                <c:pt idx="4">
                  <c:v>Corporate travel 
office</c:v>
                </c:pt>
              </c:strCache>
            </c:strRef>
          </c:cat>
          <c:val>
            <c:numRef>
              <c:f>Sheet1!$G$2:$G$6</c:f>
              <c:numCache>
                <c:formatCode>0.0%</c:formatCode>
                <c:ptCount val="5"/>
                <c:pt idx="0">
                  <c:v>0.45500000000000002</c:v>
                </c:pt>
                <c:pt idx="1">
                  <c:v>0.27900000000000003</c:v>
                </c:pt>
                <c:pt idx="2">
                  <c:v>0.13100000000000001</c:v>
                </c:pt>
                <c:pt idx="3">
                  <c:v>8.5000000000000006E-2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7-E303-4D43-BB8E-98E0BE505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71049011741646"/>
          <c:y val="1.6628488752461919E-2"/>
          <c:w val="0.88778877535099732"/>
          <c:h val="0.732752550745878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By Air</c:v>
                </c:pt>
              </c:strCache>
            </c:strRef>
          </c:tx>
          <c:spPr>
            <a:solidFill>
              <a:srgbClr val="2D8BB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0.49299999999999999</c:v>
                </c:pt>
                <c:pt idx="1">
                  <c:v>0.497</c:v>
                </c:pt>
                <c:pt idx="2">
                  <c:v>0.50800000000000001</c:v>
                </c:pt>
                <c:pt idx="3">
                  <c:v>0.51800000000000002</c:v>
                </c:pt>
                <c:pt idx="4">
                  <c:v>0.53500000000000003</c:v>
                </c:pt>
                <c:pt idx="5">
                  <c:v>0.52300000000000002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D5-4D58-944E-2C1FF3A227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By an Owned Car</c:v>
                </c:pt>
              </c:strCache>
            </c:strRef>
          </c:tx>
          <c:spPr>
            <a:solidFill>
              <a:srgbClr val="A1EA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0.35599999999999998</c:v>
                </c:pt>
                <c:pt idx="1">
                  <c:v>0.36199999999999999</c:v>
                </c:pt>
                <c:pt idx="2">
                  <c:v>0.33600000000000002</c:v>
                </c:pt>
                <c:pt idx="3">
                  <c:v>0.32500000000000001</c:v>
                </c:pt>
                <c:pt idx="4">
                  <c:v>0.312</c:v>
                </c:pt>
                <c:pt idx="5">
                  <c:v>0.316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D5-4D58-944E-2C1FF3A227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By Train 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8.6999999999999994E-2</c:v>
                </c:pt>
                <c:pt idx="1">
                  <c:v>0.09</c:v>
                </c:pt>
                <c:pt idx="2">
                  <c:v>9.1999999999999998E-2</c:v>
                </c:pt>
                <c:pt idx="3">
                  <c:v>8.3000000000000004E-2</c:v>
                </c:pt>
                <c:pt idx="4">
                  <c:v>7.9000000000000001E-2</c:v>
                </c:pt>
                <c:pt idx="5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D5-4D58-944E-2C1FF3A227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By a Rented Car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645213363459466E-3"/>
                  <c:y val="-3.4710300520825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9A-43BD-9942-70073A4BF06B}"/>
                </c:ext>
              </c:extLst>
            </c:dLbl>
            <c:dLbl>
              <c:idx val="1"/>
              <c:layout>
                <c:manualLayout>
                  <c:x val="-3.2645213363460064E-3"/>
                  <c:y val="-2.6032725390618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39-4311-9195-953BC146A808}"/>
                </c:ext>
              </c:extLst>
            </c:dLbl>
            <c:dLbl>
              <c:idx val="2"/>
              <c:layout>
                <c:manualLayout>
                  <c:x val="-6.5290426726918932E-3"/>
                  <c:y val="-3.4710300520825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39-4311-9195-953BC146A808}"/>
                </c:ext>
              </c:extLst>
            </c:dLbl>
            <c:dLbl>
              <c:idx val="3"/>
              <c:layout>
                <c:manualLayout>
                  <c:x val="-6.5290426726918932E-3"/>
                  <c:y val="-3.9049088085928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39-4311-9195-953BC146A808}"/>
                </c:ext>
              </c:extLst>
            </c:dLbl>
            <c:dLbl>
              <c:idx val="4"/>
              <c:layout>
                <c:manualLayout>
                  <c:x val="-6.5290426726920129E-3"/>
                  <c:y val="-3.0371512955722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39-4311-9195-953BC146A808}"/>
                </c:ext>
              </c:extLst>
            </c:dLbl>
            <c:dLbl>
              <c:idx val="5"/>
              <c:layout>
                <c:manualLayout>
                  <c:x val="-1.196977329075933E-16"/>
                  <c:y val="-3.904908808592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98-4037-A694-BE111F0FBE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3.5000000000000003E-2</c:v>
                </c:pt>
                <c:pt idx="1">
                  <c:v>0.03</c:v>
                </c:pt>
                <c:pt idx="2">
                  <c:v>3.6999999999999998E-2</c:v>
                </c:pt>
                <c:pt idx="3">
                  <c:v>4.5999999999999999E-2</c:v>
                </c:pt>
                <c:pt idx="4">
                  <c:v>4.4999999999999998E-2</c:v>
                </c:pt>
                <c:pt idx="5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42-4EDB-8423-E0FCA1FA2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2645632"/>
        <c:axId val="262647168"/>
      </c:barChart>
      <c:catAx>
        <c:axId val="26264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/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262647168"/>
        <c:crosses val="autoZero"/>
        <c:auto val="1"/>
        <c:lblAlgn val="ctr"/>
        <c:lblOffset val="100"/>
        <c:noMultiLvlLbl val="0"/>
      </c:catAx>
      <c:valAx>
        <c:axId val="262647168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26264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070767994425934E-2"/>
          <c:y val="0.92570799959686856"/>
          <c:w val="0.91525142076724653"/>
          <c:h val="6.9953212838028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/>
              </a:solidFill>
              <a:latin typeface="DINPro-Light" panose="02000504040000020003" pitchFamily="50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5160860977007"/>
          <c:y val="3.8279472983992098E-2"/>
          <c:w val="0.81672550161333035"/>
          <c:h val="0.952457739732062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Hotel chain or resort</c:v>
                </c:pt>
              </c:strCache>
            </c:strRef>
          </c:tx>
          <c:spPr>
            <a:solidFill>
              <a:srgbClr val="0A0936"/>
            </a:solidFill>
            <a:ln w="50800" cmpd="sng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A0936"/>
              </a:solidFill>
              <a:ln w="9525" cmpd="sng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57-4FA7-9402-2CA75CD6C383}"/>
              </c:ext>
            </c:extLst>
          </c:dPt>
          <c:dPt>
            <c:idx val="1"/>
            <c:invertIfNegative val="0"/>
            <c:bubble3D val="0"/>
            <c:spPr>
              <a:solidFill>
                <a:srgbClr val="0A0936"/>
              </a:solidFill>
              <a:ln w="9525" cmpd="sng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57-4FA7-9402-2CA75CD6C383}"/>
              </c:ext>
            </c:extLst>
          </c:dPt>
          <c:dPt>
            <c:idx val="2"/>
            <c:invertIfNegative val="0"/>
            <c:bubble3D val="0"/>
            <c:spPr>
              <a:solidFill>
                <a:srgbClr val="0A0936"/>
              </a:solidFill>
              <a:ln w="12700" cmpd="sng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E57-4FA7-9402-2CA75CD6C383}"/>
              </c:ext>
            </c:extLst>
          </c:dPt>
          <c:dPt>
            <c:idx val="3"/>
            <c:invertIfNegative val="0"/>
            <c:bubble3D val="0"/>
            <c:spPr>
              <a:solidFill>
                <a:srgbClr val="0A0936"/>
              </a:solidFill>
              <a:ln w="9525" cmpd="sng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E57-4FA7-9402-2CA75CD6C383}"/>
              </c:ext>
            </c:extLst>
          </c:dPt>
          <c:dLbls>
            <c:dLbl>
              <c:idx val="0"/>
              <c:layout>
                <c:manualLayout>
                  <c:x val="7.5968135944855545E-3"/>
                  <c:y val="-1.78433975591076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57-4FA7-9402-2CA75CD6C383}"/>
                </c:ext>
              </c:extLst>
            </c:dLbl>
            <c:dLbl>
              <c:idx val="1"/>
              <c:layout>
                <c:manualLayout>
                  <c:x val="2.7862183602082257E-3"/>
                  <c:y val="4.491514330724382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solidFill>
                        <a:schemeClr val="bg1"/>
                      </a:solidFill>
                      <a:latin typeface="DINPro-Light" panose="02000504040000020003" pitchFamily="50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457904763793127E-2"/>
                      <c:h val="8.13611705186340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E57-4FA7-9402-2CA75CD6C383}"/>
                </c:ext>
              </c:extLst>
            </c:dLbl>
            <c:dLbl>
              <c:idx val="2"/>
              <c:layout>
                <c:manualLayout>
                  <c:x val="-2.2965637657231769E-3"/>
                  <c:y val="3.8931498954673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57-4FA7-9402-2CA75CD6C3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  <a:latin typeface="DINPro-Light" panose="02000504040000020003" pitchFamily="50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 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0.313</c:v>
                </c:pt>
                <c:pt idx="1">
                  <c:v>0.30299999999999999</c:v>
                </c:pt>
                <c:pt idx="2">
                  <c:v>0.313</c:v>
                </c:pt>
                <c:pt idx="3">
                  <c:v>0.307</c:v>
                </c:pt>
                <c:pt idx="4">
                  <c:v>0.307</c:v>
                </c:pt>
                <c:pt idx="5">
                  <c:v>0.29099999999999998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57-4FA7-9402-2CA75CD6C3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Independent hotel/resort</c:v>
                </c:pt>
              </c:strCache>
            </c:strRef>
          </c:tx>
          <c:spPr>
            <a:solidFill>
              <a:srgbClr val="2D8BB4"/>
            </a:solidFill>
            <a:ln w="12700" cmpd="sng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0847477758905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57-4FA7-9402-2CA75CD6C383}"/>
                </c:ext>
              </c:extLst>
            </c:dLbl>
            <c:dLbl>
              <c:idx val="1"/>
              <c:layout>
                <c:manualLayout>
                  <c:x val="1.78164332687974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E57-4FA7-9402-2CA75CD6C383}"/>
                </c:ext>
              </c:extLst>
            </c:dLbl>
            <c:dLbl>
              <c:idx val="2"/>
              <c:layout>
                <c:manualLayout>
                  <c:x val="1.52480668955113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E57-4FA7-9402-2CA75CD6C383}"/>
                </c:ext>
              </c:extLst>
            </c:dLbl>
            <c:dLbl>
              <c:idx val="3"/>
              <c:layout>
                <c:manualLayout>
                  <c:x val="1.7598872405205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E57-4FA7-9402-2CA75CD6C3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8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 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0.247</c:v>
                </c:pt>
                <c:pt idx="1">
                  <c:v>0.23699999999999999</c:v>
                </c:pt>
                <c:pt idx="2">
                  <c:v>0.23300000000000001</c:v>
                </c:pt>
                <c:pt idx="3">
                  <c:v>0.23799999999999999</c:v>
                </c:pt>
                <c:pt idx="4">
                  <c:v>0.248</c:v>
                </c:pt>
                <c:pt idx="5">
                  <c:v>0.22700000000000001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E57-4FA7-9402-2CA75CD6C3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Friends and/or family</c:v>
                </c:pt>
              </c:strCache>
            </c:strRef>
          </c:tx>
          <c:spPr>
            <a:solidFill>
              <a:srgbClr val="8D8D8D"/>
            </a:solidFill>
            <a:ln w="12700">
              <a:noFill/>
            </a:ln>
          </c:spPr>
          <c:invertIfNegative val="0"/>
          <c:dLbls>
            <c:dLbl>
              <c:idx val="0"/>
              <c:layout>
                <c:manualLayout>
                  <c:x val="4.6968852949006989E-3"/>
                  <c:y val="-3.8931498954673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E57-4FA7-9402-2CA75CD6C383}"/>
                </c:ext>
              </c:extLst>
            </c:dLbl>
            <c:dLbl>
              <c:idx val="1"/>
              <c:layout>
                <c:manualLayout>
                  <c:x val="7.759934751537133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E57-4FA7-9402-2CA75CD6C383}"/>
                </c:ext>
              </c:extLst>
            </c:dLbl>
            <c:dLbl>
              <c:idx val="2"/>
              <c:layout>
                <c:manualLayout>
                  <c:x val="1.0546257913553613E-2"/>
                  <c:y val="-3.8931498954673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E57-4FA7-9402-2CA75CD6C383}"/>
                </c:ext>
              </c:extLst>
            </c:dLbl>
            <c:dLbl>
              <c:idx val="3"/>
              <c:layout>
                <c:manualLayout>
                  <c:x val="2.7861251994471961E-3"/>
                  <c:y val="-3.8931498954674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E57-4FA7-9402-2CA75CD6C3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8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 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0.123</c:v>
                </c:pt>
                <c:pt idx="1">
                  <c:v>0.14000000000000001</c:v>
                </c:pt>
                <c:pt idx="2">
                  <c:v>0.14099999999999999</c:v>
                </c:pt>
                <c:pt idx="3">
                  <c:v>0.14199999999999999</c:v>
                </c:pt>
                <c:pt idx="4">
                  <c:v>0.14199999999999999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E57-4FA7-9402-2CA75CD6C38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Short-term rental via online platform </c:v>
                </c:pt>
              </c:strCache>
            </c:strRef>
          </c:tx>
          <c:spPr>
            <a:solidFill>
              <a:srgbClr val="A1EAF7"/>
            </a:solidFill>
            <a:ln w="12700">
              <a:noFill/>
            </a:ln>
          </c:spPr>
          <c:invertIfNegative val="0"/>
          <c:dLbls>
            <c:dLbl>
              <c:idx val="0"/>
              <c:layout>
                <c:manualLayout>
                  <c:x val="-4.6091752414919576E-17"/>
                  <c:y val="7.78629979093478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E57-4FA7-9402-2CA75CD6C383}"/>
                </c:ext>
              </c:extLst>
            </c:dLbl>
            <c:dLbl>
              <c:idx val="1"/>
              <c:layout>
                <c:manualLayout>
                  <c:x val="1.3233161072382428E-2"/>
                  <c:y val="-3.8931498954674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E57-4FA7-9402-2CA75CD6C383}"/>
                </c:ext>
              </c:extLst>
            </c:dLbl>
            <c:dLbl>
              <c:idx val="2"/>
              <c:layout>
                <c:manualLayout>
                  <c:x val="4.3338808764562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E57-4FA7-9402-2CA75CD6C383}"/>
                </c:ext>
              </c:extLst>
            </c:dLbl>
            <c:dLbl>
              <c:idx val="3"/>
              <c:layout>
                <c:manualLayout>
                  <c:x val="7.92319019008043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E57-4FA7-9402-2CA75CD6C3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 
survey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0.14099999999999999</c:v>
                </c:pt>
                <c:pt idx="1">
                  <c:v>0.13100000000000001</c:v>
                </c:pt>
                <c:pt idx="2">
                  <c:v>0.13700000000000001</c:v>
                </c:pt>
                <c:pt idx="3">
                  <c:v>0.13800000000000001</c:v>
                </c:pt>
                <c:pt idx="4">
                  <c:v>0.121</c:v>
                </c:pt>
                <c:pt idx="5">
                  <c:v>0.13400000000000001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3E57-4FA7-9402-2CA75CD6C38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 paid serviced accommodation</c:v>
                </c:pt>
              </c:strCache>
            </c:strRef>
          </c:tx>
          <c:spPr>
            <a:solidFill>
              <a:srgbClr val="4B7275"/>
            </a:solidFill>
            <a:ln w="127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B7275"/>
              </a:solidFill>
              <a:ln w="12700">
                <a:noFill/>
                <a:headEnd type="diamond"/>
              </a:ln>
            </c:spPr>
            <c:extLst>
              <c:ext xmlns:c16="http://schemas.microsoft.com/office/drawing/2014/chart" uri="{C3380CC4-5D6E-409C-BE32-E72D297353CC}">
                <c16:uniqueId val="{00000019-3E57-4FA7-9402-2CA75CD6C383}"/>
              </c:ext>
            </c:extLst>
          </c:dPt>
          <c:dLbls>
            <c:dLbl>
              <c:idx val="0"/>
              <c:layout>
                <c:manualLayout>
                  <c:x val="2.0664779844926477E-3"/>
                  <c:y val="1.1679414312846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E57-4FA7-9402-2CA75CD6C383}"/>
                </c:ext>
              </c:extLst>
            </c:dLbl>
            <c:dLbl>
              <c:idx val="1"/>
              <c:layout>
                <c:manualLayout>
                  <c:x val="-6.7780707851351556E-4"/>
                  <c:y val="5.21094098969679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E57-4FA7-9402-2CA75CD6C383}"/>
                </c:ext>
              </c:extLst>
            </c:dLbl>
            <c:dLbl>
              <c:idx val="2"/>
              <c:layout>
                <c:manualLayout>
                  <c:x val="8.3945458088928986E-3"/>
                  <c:y val="5.21094098969679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E57-4FA7-9402-2CA75CD6C383}"/>
                </c:ext>
              </c:extLst>
            </c:dLbl>
            <c:dLbl>
              <c:idx val="3"/>
              <c:layout>
                <c:manualLayout>
                  <c:x val="-3.3730728369401422E-3"/>
                  <c:y val="-3.8931498954673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E57-4FA7-9402-2CA75CD6C3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8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 
survey</c:v>
                </c:pt>
              </c:strCache>
            </c:strRef>
          </c:cat>
          <c:val>
            <c:numRef>
              <c:f>Sheet1!$F$2:$F$7</c:f>
              <c:numCache>
                <c:formatCode>0.0%</c:formatCode>
                <c:ptCount val="6"/>
                <c:pt idx="0">
                  <c:v>8.6999999999999994E-2</c:v>
                </c:pt>
                <c:pt idx="1">
                  <c:v>0.10199999999999999</c:v>
                </c:pt>
                <c:pt idx="2">
                  <c:v>8.8999999999999996E-2</c:v>
                </c:pt>
                <c:pt idx="3">
                  <c:v>8.1000000000000003E-2</c:v>
                </c:pt>
                <c:pt idx="4">
                  <c:v>7.2999999999999995E-2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3E57-4FA7-9402-2CA75CD6C38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Camping/caravan</c:v>
                </c:pt>
              </c:strCache>
            </c:strRef>
          </c:tx>
          <c:spPr>
            <a:solidFill>
              <a:srgbClr val="185073"/>
            </a:solidFill>
            <a:ln w="12700">
              <a:noFill/>
            </a:ln>
          </c:spPr>
          <c:invertIfNegative val="0"/>
          <c:dLbls>
            <c:dLbl>
              <c:idx val="0"/>
              <c:layout>
                <c:manualLayout>
                  <c:x val="2.6774437489359049E-3"/>
                  <c:y val="3.8931498954673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E57-4FA7-9402-2CA75CD6C383}"/>
                </c:ext>
              </c:extLst>
            </c:dLbl>
            <c:dLbl>
              <c:idx val="1"/>
              <c:layout>
                <c:manualLayout>
                  <c:x val="2.1756086359181985E-4"/>
                  <c:y val="7.78629979093478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E57-4FA7-9402-2CA75CD6C383}"/>
                </c:ext>
              </c:extLst>
            </c:dLbl>
            <c:dLbl>
              <c:idx val="2"/>
              <c:layout>
                <c:manualLayout>
                  <c:x val="-2.2421240591829817E-3"/>
                  <c:y val="1.5572599581869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E57-4FA7-9402-2CA75CD6C383}"/>
                </c:ext>
              </c:extLst>
            </c:dLbl>
            <c:dLbl>
              <c:idx val="3"/>
              <c:layout>
                <c:manualLayout>
                  <c:x val="-2.7689399531909928E-4"/>
                  <c:y val="-3.8931498954673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E57-4FA7-9402-2CA75CD6C3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8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 
survey</c:v>
                </c:pt>
              </c:strCache>
            </c:strRef>
          </c:cat>
          <c:val>
            <c:numRef>
              <c:f>Sheet1!$G$2:$G$7</c:f>
              <c:numCache>
                <c:formatCode>0.0%</c:formatCode>
                <c:ptCount val="6"/>
                <c:pt idx="0">
                  <c:v>4.2000000000000003E-2</c:v>
                </c:pt>
                <c:pt idx="1">
                  <c:v>3.7999999999999999E-2</c:v>
                </c:pt>
                <c:pt idx="2">
                  <c:v>3.5000000000000003E-2</c:v>
                </c:pt>
                <c:pt idx="3">
                  <c:v>3.5999999999999997E-2</c:v>
                </c:pt>
                <c:pt idx="4">
                  <c:v>4.4999999999999998E-2</c:v>
                </c:pt>
                <c:pt idx="5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3E57-4FA7-9402-2CA75CD6C38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Hostel/motel</c:v>
                </c:pt>
              </c:strCache>
            </c:strRef>
          </c:tx>
          <c:spPr>
            <a:solidFill>
              <a:srgbClr val="8FA2D4"/>
            </a:solidFill>
            <a:ln w="12700">
              <a:noFill/>
            </a:ln>
          </c:spPr>
          <c:invertIfNegative val="0"/>
          <c:dLbls>
            <c:dLbl>
              <c:idx val="0"/>
              <c:layout>
                <c:manualLayout>
                  <c:x val="4.9194269526106069E-3"/>
                  <c:y val="1.5572599581869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E57-4FA7-9402-2CA75CD6C383}"/>
                </c:ext>
              </c:extLst>
            </c:dLbl>
            <c:dLbl>
              <c:idx val="1"/>
              <c:layout>
                <c:manualLayout>
                  <c:x val="-4.5094226133248999E-17"/>
                  <c:y val="1.5572599581869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3E57-4FA7-9402-2CA75CD6C383}"/>
                </c:ext>
              </c:extLst>
            </c:dLbl>
            <c:dLbl>
              <c:idx val="2"/>
              <c:layout>
                <c:manualLayout>
                  <c:x val="-1.1857683977672494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3E57-4FA7-9402-2CA75CD6C3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DINPro-Light" panose="02000504040000020003" pitchFamily="50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 
survey</c:v>
                </c:pt>
              </c:strCache>
            </c:strRef>
          </c:cat>
          <c:val>
            <c:numRef>
              <c:f>Sheet1!$H$2:$H$7</c:f>
              <c:numCache>
                <c:formatCode>0.0%</c:formatCode>
                <c:ptCount val="6"/>
                <c:pt idx="0">
                  <c:v>3.2000000000000001E-2</c:v>
                </c:pt>
                <c:pt idx="1">
                  <c:v>3.5999999999999997E-2</c:v>
                </c:pt>
                <c:pt idx="2">
                  <c:v>3.7999999999999999E-2</c:v>
                </c:pt>
                <c:pt idx="3">
                  <c:v>4.5999999999999999E-2</c:v>
                </c:pt>
                <c:pt idx="4">
                  <c:v>0.05</c:v>
                </c:pt>
                <c:pt idx="5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3E57-4FA7-9402-2CA75CD6C383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08931363947215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580-439C-AA9E-1B40F5040C1D}"/>
                </c:ext>
              </c:extLst>
            </c:dLbl>
            <c:dLbl>
              <c:idx val="1"/>
              <c:layout>
                <c:manualLayout>
                  <c:x val="2.04791035712313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580-439C-AA9E-1B40F5040C1D}"/>
                </c:ext>
              </c:extLst>
            </c:dLbl>
            <c:dLbl>
              <c:idx val="2"/>
              <c:layout>
                <c:manualLayout>
                  <c:x val="2.0887492325073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80-439C-AA9E-1B40F5040C1D}"/>
                </c:ext>
              </c:extLst>
            </c:dLbl>
            <c:dLbl>
              <c:idx val="3"/>
              <c:layout>
                <c:manualLayout>
                  <c:x val="1.9109610385840695E-2"/>
                  <c:y val="1.2936946646300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80-439C-AA9E-1B40F5040C1D}"/>
                </c:ext>
              </c:extLst>
            </c:dLbl>
            <c:dLbl>
              <c:idx val="4"/>
              <c:layout>
                <c:manualLayout>
                  <c:x val="2.00805247479687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698-4F9A-8C93-B4E79C6504E0}"/>
                </c:ext>
              </c:extLst>
            </c:dLbl>
            <c:dLbl>
              <c:idx val="5"/>
              <c:layout>
                <c:manualLayout>
                  <c:x val="2.1704135450146135E-2"/>
                  <c:y val="6.46847332315015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427-4BF4-B221-1CFDB3D54C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tx1"/>
                    </a:solidFill>
                    <a:latin typeface="DINPro-Light" panose="02000504040000020003" pitchFamily="50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 
survey</c:v>
                </c:pt>
                <c:pt idx="5">
                  <c:v>Feb '21 
survey</c:v>
                </c:pt>
              </c:strCache>
            </c:strRef>
          </c:cat>
          <c:val>
            <c:numRef>
              <c:f>Sheet1!$I$2:$I$7</c:f>
              <c:numCache>
                <c:formatCode>0.0%</c:formatCode>
                <c:ptCount val="6"/>
                <c:pt idx="0">
                  <c:v>1.4E-2</c:v>
                </c:pt>
                <c:pt idx="1">
                  <c:v>1.2999999999999999E-2</c:v>
                </c:pt>
                <c:pt idx="2">
                  <c:v>1.4E-2</c:v>
                </c:pt>
                <c:pt idx="3">
                  <c:v>1.2E-2</c:v>
                </c:pt>
                <c:pt idx="4">
                  <c:v>1.2E-2</c:v>
                </c:pt>
                <c:pt idx="5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3E57-4FA7-9402-2CA75CD6C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100"/>
        <c:axId val="262781184"/>
        <c:axId val="263004160"/>
      </c:barChart>
      <c:catAx>
        <c:axId val="2627811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800" b="0" i="0">
                <a:solidFill>
                  <a:schemeClr val="bg2">
                    <a:lumMod val="25000"/>
                  </a:schemeClr>
                </a:solidFill>
                <a:latin typeface="DINPro-Light" panose="02000504040000020003" pitchFamily="50" charset="0"/>
                <a:cs typeface="Poppins" pitchFamily="2" charset="77"/>
              </a:defRPr>
            </a:pPr>
            <a:endParaRPr lang="pl-PL"/>
          </a:p>
        </c:txPr>
        <c:crossAx val="263004160"/>
        <c:crosses val="autoZero"/>
        <c:auto val="1"/>
        <c:lblAlgn val="ctr"/>
        <c:lblOffset val="100"/>
        <c:noMultiLvlLbl val="0"/>
      </c:catAx>
      <c:valAx>
        <c:axId val="2630041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627811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pl-PL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85428639265863E-2"/>
          <c:y val="5.2660462214610543E-2"/>
          <c:w val="0.45819164992590983"/>
          <c:h val="0.770232780360095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cancelled my trip completely</c:v>
                </c:pt>
              </c:strCache>
            </c:strRef>
          </c:tx>
          <c:spPr>
            <a:solidFill>
              <a:srgbClr val="2D8BB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
survey</c:v>
                </c:pt>
                <c:pt idx="5">
                  <c:v>Feb '21 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0.22800000000000001</c:v>
                </c:pt>
                <c:pt idx="1">
                  <c:v>0.222</c:v>
                </c:pt>
                <c:pt idx="2">
                  <c:v>0.246</c:v>
                </c:pt>
                <c:pt idx="3">
                  <c:v>0.22800000000000001</c:v>
                </c:pt>
                <c:pt idx="4">
                  <c:v>0.22500000000000001</c:v>
                </c:pt>
                <c:pt idx="5">
                  <c:v>0.20699999999999999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A-4666-8A12-F8781F508B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rescheduled it for another date</c:v>
                </c:pt>
              </c:strCache>
            </c:strRef>
          </c:tx>
          <c:spPr>
            <a:solidFill>
              <a:srgbClr val="A1EA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
survey</c:v>
                </c:pt>
                <c:pt idx="5">
                  <c:v>Feb '21 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0.20699999999999999</c:v>
                </c:pt>
                <c:pt idx="1">
                  <c:v>0.219</c:v>
                </c:pt>
                <c:pt idx="2">
                  <c:v>0.21299999999999999</c:v>
                </c:pt>
                <c:pt idx="3">
                  <c:v>0.21199999999999999</c:v>
                </c:pt>
                <c:pt idx="4">
                  <c:v>0.21199999999999999</c:v>
                </c:pt>
                <c:pt idx="5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2A-4666-8A12-F8781F508B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 changed the destination so I can use my own vehicle to travel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
survey</c:v>
                </c:pt>
                <c:pt idx="5">
                  <c:v>Feb '21 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8.7999999999999995E-2</c:v>
                </c:pt>
                <c:pt idx="1">
                  <c:v>9.8000000000000004E-2</c:v>
                </c:pt>
                <c:pt idx="2">
                  <c:v>8.3000000000000004E-2</c:v>
                </c:pt>
                <c:pt idx="3">
                  <c:v>8.1000000000000003E-2</c:v>
                </c:pt>
                <c:pt idx="4">
                  <c:v>7.2999999999999995E-2</c:v>
                </c:pt>
                <c:pt idx="5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2A-4666-8A12-F8781F508B2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 changed my trip from international to domestic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
survey</c:v>
                </c:pt>
                <c:pt idx="5">
                  <c:v>Feb '21 
survey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0.14199999999999999</c:v>
                </c:pt>
                <c:pt idx="1">
                  <c:v>0.126</c:v>
                </c:pt>
                <c:pt idx="2">
                  <c:v>0.112</c:v>
                </c:pt>
                <c:pt idx="3">
                  <c:v>0.107</c:v>
                </c:pt>
                <c:pt idx="4">
                  <c:v>0.109</c:v>
                </c:pt>
                <c:pt idx="5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2A-4666-8A12-F8781F508B2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 made the trip with some changes from the initial planning</c:v>
                </c:pt>
              </c:strCache>
            </c:strRef>
          </c:tx>
          <c:spPr>
            <a:solidFill>
              <a:srgbClr val="B4C7E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
survey</c:v>
                </c:pt>
                <c:pt idx="5">
                  <c:v>Feb '21 
survey</c:v>
                </c:pt>
              </c:strCache>
            </c:strRef>
          </c:cat>
          <c:val>
            <c:numRef>
              <c:f>Sheet1!$F$2:$F$7</c:f>
              <c:numCache>
                <c:formatCode>0.0%</c:formatCode>
                <c:ptCount val="6"/>
                <c:pt idx="0">
                  <c:v>9.0999999999999998E-2</c:v>
                </c:pt>
                <c:pt idx="1">
                  <c:v>9.4E-2</c:v>
                </c:pt>
                <c:pt idx="2">
                  <c:v>8.7999999999999995E-2</c:v>
                </c:pt>
                <c:pt idx="3">
                  <c:v>9.9000000000000005E-2</c:v>
                </c:pt>
                <c:pt idx="4">
                  <c:v>0.106</c:v>
                </c:pt>
                <c:pt idx="5">
                  <c:v>0.105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2A-4666-8A12-F8781F508B2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Ιt did not affect me at all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
survey</c:v>
                </c:pt>
                <c:pt idx="5">
                  <c:v>Feb '21 
survey</c:v>
                </c:pt>
              </c:strCache>
            </c:strRef>
          </c:cat>
          <c:val>
            <c:numRef>
              <c:f>Sheet1!$G$2:$G$7</c:f>
              <c:numCache>
                <c:formatCode>0.0%</c:formatCode>
                <c:ptCount val="6"/>
                <c:pt idx="0">
                  <c:v>9.2999999999999999E-2</c:v>
                </c:pt>
                <c:pt idx="1">
                  <c:v>8.6999999999999994E-2</c:v>
                </c:pt>
                <c:pt idx="2">
                  <c:v>7.6999999999999999E-2</c:v>
                </c:pt>
                <c:pt idx="3">
                  <c:v>0.08</c:v>
                </c:pt>
                <c:pt idx="4">
                  <c:v>7.8E-2</c:v>
                </c:pt>
                <c:pt idx="5">
                  <c:v>8.7999999999999995E-2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2A-4666-8A12-F8781F508B2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 had not planned any overnight trips in the next 6 months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
survey</c:v>
                </c:pt>
                <c:pt idx="5">
                  <c:v>Feb '21 
survey</c:v>
                </c:pt>
              </c:strCache>
            </c:strRef>
          </c:cat>
          <c:val>
            <c:numRef>
              <c:f>Sheet1!$H$2:$H$7</c:f>
              <c:numCache>
                <c:formatCode>0.0%</c:formatCode>
                <c:ptCount val="6"/>
                <c:pt idx="0">
                  <c:v>0.15</c:v>
                </c:pt>
                <c:pt idx="1">
                  <c:v>0.154</c:v>
                </c:pt>
                <c:pt idx="2">
                  <c:v>0.18099999999999999</c:v>
                </c:pt>
                <c:pt idx="3">
                  <c:v>0.192</c:v>
                </c:pt>
                <c:pt idx="4">
                  <c:v>0.19800000000000001</c:v>
                </c:pt>
                <c:pt idx="5">
                  <c:v>0.193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2A-4666-8A12-F8781F508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2493696"/>
        <c:axId val="262495232"/>
      </c:barChart>
      <c:catAx>
        <c:axId val="26249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7F7F7F"/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262495232"/>
        <c:crosses val="autoZero"/>
        <c:auto val="1"/>
        <c:lblAlgn val="ctr"/>
        <c:lblOffset val="100"/>
        <c:noMultiLvlLbl val="0"/>
      </c:catAx>
      <c:valAx>
        <c:axId val="262495232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rgbClr val="7F7F7F"/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26249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609327340119476"/>
          <c:y val="4.0801806111867983E-2"/>
          <c:w val="0.29808584742604849"/>
          <c:h val="0.85248191170922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7F7F7F"/>
              </a:solidFill>
              <a:latin typeface="DINPro-Light" panose="02000504040000020003" pitchFamily="50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70189079794687"/>
          <c:y val="0.10987455308243949"/>
          <c:w val="0.88029810920205309"/>
          <c:h val="0.5944445305557277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Destinations' Effectiveness managing COVID-19</c:v>
                </c:pt>
              </c:strCache>
            </c:strRef>
          </c:tx>
          <c:spPr>
            <a:solidFill>
              <a:srgbClr val="2D8BB4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B2D-41FC-B704-3BF5F1DA2F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
survey</c:v>
                </c:pt>
                <c:pt idx="5">
                  <c:v>Feb '21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8.5000000000000006E-2</c:v>
                </c:pt>
                <c:pt idx="1">
                  <c:v>8.4000000000000005E-2</c:v>
                </c:pt>
                <c:pt idx="2">
                  <c:v>8.8999999999999996E-2</c:v>
                </c:pt>
                <c:pt idx="3">
                  <c:v>0.105</c:v>
                </c:pt>
                <c:pt idx="4">
                  <c:v>0.105</c:v>
                </c:pt>
                <c:pt idx="5">
                  <c:v>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1B-4F4E-8FED-DB0D66A5E3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Flexible cancellation policies</c:v>
                </c:pt>
              </c:strCache>
            </c:strRef>
          </c:tx>
          <c:spPr>
            <a:solidFill>
              <a:srgbClr val="4B7275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B2D-41FC-B704-3BF5F1DA2F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
survey</c:v>
                </c:pt>
                <c:pt idx="5">
                  <c:v>Feb '21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9.9000000000000005E-2</c:v>
                </c:pt>
                <c:pt idx="1">
                  <c:v>0.104</c:v>
                </c:pt>
                <c:pt idx="2">
                  <c:v>0.107</c:v>
                </c:pt>
                <c:pt idx="3">
                  <c:v>0.10100000000000001</c:v>
                </c:pt>
                <c:pt idx="4">
                  <c:v>9.5000000000000001E-2</c:v>
                </c:pt>
                <c:pt idx="5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1B-4F4E-8FED-DB0D66A5E3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Pre-travel COVID-19 tests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B2D-41FC-B704-3BF5F1DA2F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
survey</c:v>
                </c:pt>
                <c:pt idx="5">
                  <c:v>Feb '21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9.2999999999999999E-2</c:v>
                </c:pt>
                <c:pt idx="1">
                  <c:v>9.0999999999999998E-2</c:v>
                </c:pt>
                <c:pt idx="2">
                  <c:v>9.7000000000000003E-2</c:v>
                </c:pt>
                <c:pt idx="3">
                  <c:v>8.1000000000000003E-2</c:v>
                </c:pt>
                <c:pt idx="4">
                  <c:v>9.5000000000000001E-2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1B-4F4E-8FED-DB0D66A5E3D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Finding a vaccine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B2D-41FC-B704-3BF5F1DA2F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
survey</c:v>
                </c:pt>
                <c:pt idx="5">
                  <c:v>Feb '21
survey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0.10100000000000001</c:v>
                </c:pt>
                <c:pt idx="1">
                  <c:v>0.1</c:v>
                </c:pt>
                <c:pt idx="2">
                  <c:v>0.113</c:v>
                </c:pt>
                <c:pt idx="3">
                  <c:v>0.108</c:v>
                </c:pt>
                <c:pt idx="4">
                  <c:v>0.106</c:v>
                </c:pt>
                <c:pt idx="5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1B-4F4E-8FED-DB0D66A5E3D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Fully lifted travel restrictions</c:v>
                </c:pt>
              </c:strCache>
            </c:strRef>
          </c:tx>
          <c:spPr>
            <a:solidFill>
              <a:srgbClr val="8FA2D4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B2D-41FC-B704-3BF5F1DA2F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
survey</c:v>
                </c:pt>
                <c:pt idx="5">
                  <c:v>Feb '21
survey</c:v>
                </c:pt>
              </c:strCache>
            </c:strRef>
          </c:cat>
          <c:val>
            <c:numRef>
              <c:f>Sheet1!$F$2:$F$7</c:f>
              <c:numCache>
                <c:formatCode>0.0%</c:formatCode>
                <c:ptCount val="6"/>
                <c:pt idx="0">
                  <c:v>9.6000000000000002E-2</c:v>
                </c:pt>
                <c:pt idx="1">
                  <c:v>9.5000000000000001E-2</c:v>
                </c:pt>
                <c:pt idx="2">
                  <c:v>0.10199999999999999</c:v>
                </c:pt>
                <c:pt idx="3">
                  <c:v>8.3000000000000004E-2</c:v>
                </c:pt>
                <c:pt idx="4">
                  <c:v>8.5000000000000006E-2</c:v>
                </c:pt>
                <c:pt idx="5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1B-4F4E-8FED-DB0D66A5E3D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Health &amp; safety protocols in destinations</c:v>
                </c:pt>
              </c:strCache>
            </c:strRef>
          </c:tx>
          <c:spPr>
            <a:solidFill>
              <a:srgbClr val="A1EAF7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B2D-41FC-B704-3BF5F1DA2F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
survey</c:v>
                </c:pt>
                <c:pt idx="5">
                  <c:v>Feb '21
survey</c:v>
                </c:pt>
              </c:strCache>
            </c:strRef>
          </c:cat>
          <c:val>
            <c:numRef>
              <c:f>Sheet1!$G$2:$G$7</c:f>
              <c:numCache>
                <c:formatCode>0.0%</c:formatCode>
                <c:ptCount val="6"/>
                <c:pt idx="0">
                  <c:v>7.2999999999999995E-2</c:v>
                </c:pt>
                <c:pt idx="1">
                  <c:v>7.0000000000000007E-2</c:v>
                </c:pt>
                <c:pt idx="2">
                  <c:v>6.8000000000000005E-2</c:v>
                </c:pt>
                <c:pt idx="3">
                  <c:v>8.1000000000000003E-2</c:v>
                </c:pt>
                <c:pt idx="4">
                  <c:v>8.6999999999999994E-2</c:v>
                </c:pt>
                <c:pt idx="5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1B-4F4E-8FED-DB0D66A5E3D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Health &amp; safety protocols during flights/transport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0404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103-4BE2-85B4-F16F03544EFB}"/>
              </c:ext>
            </c:extLst>
          </c:dPt>
          <c:dPt>
            <c:idx val="1"/>
            <c:invertIfNegative val="0"/>
            <c:bubble3D val="0"/>
            <c:spPr>
              <a:solidFill>
                <a:srgbClr val="40404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03-4BE2-85B4-F16F03544EFB}"/>
              </c:ext>
            </c:extLst>
          </c:dPt>
          <c:dPt>
            <c:idx val="2"/>
            <c:invertIfNegative val="0"/>
            <c:bubble3D val="0"/>
            <c:spPr>
              <a:solidFill>
                <a:srgbClr val="40404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103-4BE2-85B4-F16F03544EFB}"/>
              </c:ext>
            </c:extLst>
          </c:dPt>
          <c:dPt>
            <c:idx val="5"/>
            <c:invertIfNegative val="0"/>
            <c:bubble3D val="0"/>
            <c:spPr>
              <a:solidFill>
                <a:srgbClr val="3FAD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1C2-4E7A-BE88-CF52E5CE402A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1C2-4E7A-BE88-CF52E5CE40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
survey</c:v>
                </c:pt>
                <c:pt idx="5">
                  <c:v>Feb '21
survey</c:v>
                </c:pt>
              </c:strCache>
            </c:strRef>
          </c:cat>
          <c:val>
            <c:numRef>
              <c:f>Sheet1!$H$2:$H$7</c:f>
              <c:numCache>
                <c:formatCode>0.0%</c:formatCode>
                <c:ptCount val="6"/>
                <c:pt idx="0">
                  <c:v>9.2999999999999999E-2</c:v>
                </c:pt>
                <c:pt idx="1">
                  <c:v>9.1999999999999998E-2</c:v>
                </c:pt>
                <c:pt idx="2">
                  <c:v>7.8E-2</c:v>
                </c:pt>
                <c:pt idx="3">
                  <c:v>0.08</c:v>
                </c:pt>
                <c:pt idx="4">
                  <c:v>7.6999999999999999E-2</c:v>
                </c:pt>
                <c:pt idx="5">
                  <c:v>7.2999999999999995E-2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F1B-4F4E-8FED-DB0D66A5E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3165824"/>
        <c:axId val="263167360"/>
      </c:barChart>
      <c:catAx>
        <c:axId val="263165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3167360"/>
        <c:crosses val="autoZero"/>
        <c:auto val="1"/>
        <c:lblAlgn val="r"/>
        <c:lblOffset val="100"/>
        <c:noMultiLvlLbl val="0"/>
      </c:catAx>
      <c:valAx>
        <c:axId val="26316736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26316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70189079794687"/>
          <c:y val="0.10987455308243949"/>
          <c:w val="0.88029810920205309"/>
          <c:h val="0.5944445305557277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Air Travel</c:v>
                </c:pt>
              </c:strCache>
            </c:strRef>
          </c:tx>
          <c:spPr>
            <a:solidFill>
              <a:srgbClr val="2D8BB4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977-45B3-889F-B45F636023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
survey</c:v>
                </c:pt>
                <c:pt idx="5">
                  <c:v>Feb '21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0.2</c:v>
                </c:pt>
                <c:pt idx="1">
                  <c:v>0.2</c:v>
                </c:pt>
                <c:pt idx="2">
                  <c:v>0.186</c:v>
                </c:pt>
                <c:pt idx="3">
                  <c:v>0.16800000000000001</c:v>
                </c:pt>
                <c:pt idx="4">
                  <c:v>0.16400000000000001</c:v>
                </c:pt>
                <c:pt idx="5">
                  <c:v>0.16800000000000001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77-4619-9898-0CC9BA757B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Food &amp; Beverage</c:v>
                </c:pt>
              </c:strCache>
            </c:strRef>
          </c:tx>
          <c:spPr>
            <a:solidFill>
              <a:srgbClr val="4B7275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977-45B3-889F-B45F636023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
survey</c:v>
                </c:pt>
                <c:pt idx="5">
                  <c:v>Feb '21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0.104</c:v>
                </c:pt>
                <c:pt idx="1">
                  <c:v>0.105</c:v>
                </c:pt>
                <c:pt idx="2">
                  <c:v>0.113</c:v>
                </c:pt>
                <c:pt idx="3">
                  <c:v>0.129</c:v>
                </c:pt>
                <c:pt idx="4">
                  <c:v>0.124</c:v>
                </c:pt>
                <c:pt idx="5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77-4619-9898-0CC9BA757B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 destination transport</c:v>
                </c:pt>
              </c:strCache>
            </c:strRef>
          </c:tx>
          <c:spPr>
            <a:solidFill>
              <a:srgbClr val="A1EAF7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977-45B3-889F-B45F636023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
survey</c:v>
                </c:pt>
                <c:pt idx="5">
                  <c:v>Feb '21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0.123</c:v>
                </c:pt>
                <c:pt idx="1">
                  <c:v>0.128</c:v>
                </c:pt>
                <c:pt idx="2">
                  <c:v>0.13800000000000001</c:v>
                </c:pt>
                <c:pt idx="3">
                  <c:v>0.13400000000000001</c:v>
                </c:pt>
                <c:pt idx="4">
                  <c:v>0.13300000000000001</c:v>
                </c:pt>
                <c:pt idx="5">
                  <c:v>0.127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77-4619-9898-0CC9BA757B2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Accommodation - hotels and resorts</c:v>
                </c:pt>
              </c:strCache>
            </c:strRef>
          </c:tx>
          <c:spPr>
            <a:solidFill>
              <a:srgbClr val="8FA2D4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977-45B3-889F-B45F636023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
survey</c:v>
                </c:pt>
                <c:pt idx="5">
                  <c:v>Feb '21
survey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0.106</c:v>
                </c:pt>
                <c:pt idx="1">
                  <c:v>0.108</c:v>
                </c:pt>
                <c:pt idx="2">
                  <c:v>0.105</c:v>
                </c:pt>
                <c:pt idx="3">
                  <c:v>0.113</c:v>
                </c:pt>
                <c:pt idx="4">
                  <c:v>0.111</c:v>
                </c:pt>
                <c:pt idx="5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977-4619-9898-0CC9BA757B2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Public areas in destinations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977-45B3-889F-B45F636023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
survey</c:v>
                </c:pt>
                <c:pt idx="5">
                  <c:v>Feb '21
survey</c:v>
                </c:pt>
              </c:strCache>
            </c:strRef>
          </c:cat>
          <c:val>
            <c:numRef>
              <c:f>Sheet1!$F$2:$F$7</c:f>
              <c:numCache>
                <c:formatCode>0.0%</c:formatCode>
                <c:ptCount val="6"/>
                <c:pt idx="0">
                  <c:v>0.106</c:v>
                </c:pt>
                <c:pt idx="1">
                  <c:v>0.108</c:v>
                </c:pt>
                <c:pt idx="2">
                  <c:v>0.107</c:v>
                </c:pt>
                <c:pt idx="3">
                  <c:v>0.111</c:v>
                </c:pt>
                <c:pt idx="4">
                  <c:v>0.11700000000000001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977-4619-9898-0CC9BA757B2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Attractions, tours and activities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DINPro-Light" panose="02000504040000020003" pitchFamily="50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977-45B3-889F-B45F636023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'20- Jan '21
survey</c:v>
                </c:pt>
                <c:pt idx="5">
                  <c:v>Feb '21
survey</c:v>
                </c:pt>
              </c:strCache>
            </c:strRef>
          </c:cat>
          <c:val>
            <c:numRef>
              <c:f>Sheet1!$G$2:$G$7</c:f>
              <c:numCache>
                <c:formatCode>0.0%</c:formatCode>
                <c:ptCount val="6"/>
                <c:pt idx="0">
                  <c:v>0.114</c:v>
                </c:pt>
                <c:pt idx="1">
                  <c:v>0.11600000000000001</c:v>
                </c:pt>
                <c:pt idx="2">
                  <c:v>0.113</c:v>
                </c:pt>
                <c:pt idx="3">
                  <c:v>0.106</c:v>
                </c:pt>
                <c:pt idx="4">
                  <c:v>0.106</c:v>
                </c:pt>
                <c:pt idx="5">
                  <c:v>0.108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977-4619-9898-0CC9BA757B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4027520"/>
        <c:axId val="264037504"/>
      </c:barChart>
      <c:catAx>
        <c:axId val="264027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4037504"/>
        <c:crosses val="autoZero"/>
        <c:auto val="1"/>
        <c:lblAlgn val="r"/>
        <c:lblOffset val="100"/>
        <c:noMultiLvlLbl val="0"/>
      </c:catAx>
      <c:valAx>
        <c:axId val="26403750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26402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76711858542867"/>
          <c:y val="1.5239854004496841E-2"/>
          <c:w val="0.85444731157862919"/>
          <c:h val="0.700647223352016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Within my country</c:v>
                </c:pt>
              </c:strCache>
            </c:strRef>
          </c:tx>
          <c:spPr>
            <a:solidFill>
              <a:srgbClr val="2D8BB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0.40500000000000003</c:v>
                </c:pt>
                <c:pt idx="1">
                  <c:v>0.38800000000000001</c:v>
                </c:pt>
                <c:pt idx="2">
                  <c:v>0.38200000000000001</c:v>
                </c:pt>
                <c:pt idx="3">
                  <c:v>0.35599999999999998</c:v>
                </c:pt>
                <c:pt idx="4">
                  <c:v>0.35399999999999998</c:v>
                </c:pt>
                <c:pt idx="5">
                  <c:v>0.36099999999999999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D5-4D58-944E-2C1FF3A227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 another European country</c:v>
                </c:pt>
              </c:strCache>
            </c:strRef>
          </c:tx>
          <c:spPr>
            <a:solidFill>
              <a:srgbClr val="A1EA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0.38600000000000001</c:v>
                </c:pt>
                <c:pt idx="1">
                  <c:v>0.39200000000000002</c:v>
                </c:pt>
                <c:pt idx="2">
                  <c:v>0.378</c:v>
                </c:pt>
                <c:pt idx="3">
                  <c:v>0.4</c:v>
                </c:pt>
                <c:pt idx="4">
                  <c:v>0.41099999999999998</c:v>
                </c:pt>
                <c:pt idx="5">
                  <c:v>0.41299999999999998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D5-4D58-944E-2C1FF3A227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 destinations outside Europe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0.105</c:v>
                </c:pt>
                <c:pt idx="1">
                  <c:v>0.107</c:v>
                </c:pt>
                <c:pt idx="2">
                  <c:v>0.112</c:v>
                </c:pt>
                <c:pt idx="3">
                  <c:v>0.13300000000000001</c:v>
                </c:pt>
                <c:pt idx="4">
                  <c:v>0.127</c:v>
                </c:pt>
                <c:pt idx="5">
                  <c:v>0.126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D5-4D58-944E-2C1FF3A227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 not know yet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0D-4732-AAC2-8BB8B166CBF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CD-4312-A8AE-DF551C2EF32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72-49B2-A719-6FA42E3AEAA1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68-4BE8-AABD-C392F165F2F0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91-45B8-B47C-5FD9FAA4729C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2C-4885-ACD1-07FD778BA7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0.104</c:v>
                </c:pt>
                <c:pt idx="1">
                  <c:v>0.112</c:v>
                </c:pt>
                <c:pt idx="2">
                  <c:v>0.128</c:v>
                </c:pt>
                <c:pt idx="3">
                  <c:v>0.111</c:v>
                </c:pt>
                <c:pt idx="4">
                  <c:v>0.107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0D-4732-AAC2-8BB8B166C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720512"/>
        <c:axId val="152722048"/>
      </c:barChart>
      <c:catAx>
        <c:axId val="1527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152722048"/>
        <c:crosses val="autoZero"/>
        <c:auto val="1"/>
        <c:lblAlgn val="ctr"/>
        <c:lblOffset val="100"/>
        <c:noMultiLvlLbl val="0"/>
      </c:catAx>
      <c:valAx>
        <c:axId val="152722048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15272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819477659590092E-3"/>
          <c:y val="0.83833819118747999"/>
          <c:w val="0.99571813718257918"/>
          <c:h val="0.125479484137532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50000"/>
                </a:schemeClr>
              </a:solidFill>
              <a:latin typeface="DINPro-Light" panose="02000504040000020003" pitchFamily="50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76711858542867"/>
          <c:y val="1.5239854004496841E-2"/>
          <c:w val="0.85444731157862919"/>
          <c:h val="0.704623681467544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Within my country</c:v>
                </c:pt>
              </c:strCache>
            </c:strRef>
          </c:tx>
          <c:spPr>
            <a:solidFill>
              <a:srgbClr val="2D8BB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0.39800000000000002</c:v>
                </c:pt>
                <c:pt idx="1">
                  <c:v>0.38700000000000001</c:v>
                </c:pt>
                <c:pt idx="2">
                  <c:v>0.373</c:v>
                </c:pt>
                <c:pt idx="3">
                  <c:v>0.35199999999999998</c:v>
                </c:pt>
                <c:pt idx="4">
                  <c:v>0.33200000000000002</c:v>
                </c:pt>
                <c:pt idx="5">
                  <c:v>0.35799999999999998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93-48C2-B718-9FED16F6C0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 another European country</c:v>
                </c:pt>
              </c:strCache>
            </c:strRef>
          </c:tx>
          <c:spPr>
            <a:solidFill>
              <a:srgbClr val="A1EA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0.45900000000000002</c:v>
                </c:pt>
                <c:pt idx="1">
                  <c:v>0.47</c:v>
                </c:pt>
                <c:pt idx="2">
                  <c:v>0.46300000000000002</c:v>
                </c:pt>
                <c:pt idx="3">
                  <c:v>0.47699999999999998</c:v>
                </c:pt>
                <c:pt idx="4">
                  <c:v>0.495</c:v>
                </c:pt>
                <c:pt idx="5">
                  <c:v>0.48499999999999999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93-48C2-B718-9FED16F6C0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 destinations outside Europe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0.114</c:v>
                </c:pt>
                <c:pt idx="1">
                  <c:v>0.111</c:v>
                </c:pt>
                <c:pt idx="2">
                  <c:v>0.129</c:v>
                </c:pt>
                <c:pt idx="3">
                  <c:v>0.14099999999999999</c:v>
                </c:pt>
                <c:pt idx="4">
                  <c:v>0.14399999999999999</c:v>
                </c:pt>
                <c:pt idx="5">
                  <c:v>0.129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93-48C2-B718-9FED16F6C08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 not know yet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93-48C2-B718-9FED16F6C08C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93-48C2-B718-9FED16F6C08C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93-48C2-B718-9FED16F6C08C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93-48C2-B718-9FED16F6C08C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93-48C2-B718-9FED16F6C08C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A93-48C2-B718-9FED16F6C0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 
survey</c:v>
                </c:pt>
                <c:pt idx="5">
                  <c:v>Feb '21
survey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2.9000000000000001E-2</c:v>
                </c:pt>
                <c:pt idx="1">
                  <c:v>3.2000000000000001E-2</c:v>
                </c:pt>
                <c:pt idx="2">
                  <c:v>3.5000000000000003E-2</c:v>
                </c:pt>
                <c:pt idx="3">
                  <c:v>0.03</c:v>
                </c:pt>
                <c:pt idx="4">
                  <c:v>0.03</c:v>
                </c:pt>
                <c:pt idx="5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A93-48C2-B718-9FED16F6C0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882176"/>
        <c:axId val="152888064"/>
      </c:barChart>
      <c:catAx>
        <c:axId val="15288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152888064"/>
        <c:crosses val="autoZero"/>
        <c:auto val="1"/>
        <c:lblAlgn val="ctr"/>
        <c:lblOffset val="100"/>
        <c:noMultiLvlLbl val="0"/>
      </c:catAx>
      <c:valAx>
        <c:axId val="15288806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15288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819477659590092E-3"/>
          <c:y val="0.83833819118747999"/>
          <c:w val="0.99571813718257918"/>
          <c:h val="0.125479484137532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50000"/>
                </a:schemeClr>
              </a:solidFill>
              <a:latin typeface="DINPro-Light" panose="02000504040000020003" pitchFamily="50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915073824336639E-2"/>
          <c:y val="1.8282765526997251E-2"/>
          <c:w val="0.90884247821141317"/>
          <c:h val="0.719373278231740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 Leisure</c:v>
                </c:pt>
              </c:strCache>
            </c:strRef>
          </c:tx>
          <c:spPr>
            <a:solidFill>
              <a:srgbClr val="2D8BB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
survey</c:v>
                </c:pt>
                <c:pt idx="5">
                  <c:v>Feb '21
survey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0.66100000000000003</c:v>
                </c:pt>
                <c:pt idx="1">
                  <c:v>0.64900000000000002</c:v>
                </c:pt>
                <c:pt idx="2">
                  <c:v>0.63100000000000001</c:v>
                </c:pt>
                <c:pt idx="3">
                  <c:v>0.63400000000000001</c:v>
                </c:pt>
                <c:pt idx="4">
                  <c:v>0.64200000000000002</c:v>
                </c:pt>
                <c:pt idx="5">
                  <c:v>0.65800000000000003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51-4714-9D49-63508288B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 Business</c:v>
                </c:pt>
              </c:strCache>
            </c:strRef>
          </c:tx>
          <c:spPr>
            <a:solidFill>
              <a:srgbClr val="A1EA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
survey</c:v>
                </c:pt>
                <c:pt idx="5">
                  <c:v>Feb '21
survey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8.7999999999999995E-2</c:v>
                </c:pt>
                <c:pt idx="1">
                  <c:v>8.6999999999999994E-2</c:v>
                </c:pt>
                <c:pt idx="2">
                  <c:v>9.2999999999999999E-2</c:v>
                </c:pt>
                <c:pt idx="3">
                  <c:v>8.8999999999999996E-2</c:v>
                </c:pt>
                <c:pt idx="4">
                  <c:v>9.8000000000000004E-2</c:v>
                </c:pt>
                <c:pt idx="5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51-4714-9D49-63508288B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 Visit Friends/Relatives</c:v>
                </c:pt>
              </c:strCache>
            </c:strRef>
          </c:tx>
          <c:spPr>
            <a:solidFill>
              <a:srgbClr val="0A093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
survey</c:v>
                </c:pt>
                <c:pt idx="5">
                  <c:v>Feb '21
survey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0.191</c:v>
                </c:pt>
                <c:pt idx="1">
                  <c:v>0.20899999999999999</c:v>
                </c:pt>
                <c:pt idx="2">
                  <c:v>0.22</c:v>
                </c:pt>
                <c:pt idx="3">
                  <c:v>0.215</c:v>
                </c:pt>
                <c:pt idx="4">
                  <c:v>0.19600000000000001</c:v>
                </c:pt>
                <c:pt idx="5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51-4714-9D49-63508288B1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Aug- Sep '20
survey</c:v>
                </c:pt>
                <c:pt idx="1">
                  <c:v>Sep- Oct '20
survey</c:v>
                </c:pt>
                <c:pt idx="2">
                  <c:v>Oct- Nov '20
survey</c:v>
                </c:pt>
                <c:pt idx="3">
                  <c:v>Nov- Dec '20
survey</c:v>
                </c:pt>
                <c:pt idx="4">
                  <c:v>Dec '20 - Jan '21
survey</c:v>
                </c:pt>
                <c:pt idx="5">
                  <c:v>Feb '21
survey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6.0999999999999999E-2</c:v>
                </c:pt>
                <c:pt idx="1">
                  <c:v>5.3999999999999999E-2</c:v>
                </c:pt>
                <c:pt idx="2">
                  <c:v>5.7000000000000002E-2</c:v>
                </c:pt>
                <c:pt idx="3">
                  <c:v>6.2E-2</c:v>
                </c:pt>
                <c:pt idx="4">
                  <c:v>6.3E-2</c:v>
                </c:pt>
                <c:pt idx="5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51-4714-9D49-63508288B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7823104"/>
        <c:axId val="197525888"/>
      </c:barChart>
      <c:catAx>
        <c:axId val="19782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/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197525888"/>
        <c:crosses val="autoZero"/>
        <c:auto val="1"/>
        <c:lblAlgn val="ctr"/>
        <c:lblOffset val="100"/>
        <c:noMultiLvlLbl val="0"/>
      </c:catAx>
      <c:valAx>
        <c:axId val="197525888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1978231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4120268606823489"/>
          <c:w val="1"/>
          <c:h val="0.156876150062578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/>
              </a:solidFill>
              <a:latin typeface="DINPro-Light" panose="02000504040000020003" pitchFamily="50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244977562387712"/>
          <c:y val="5.2037397269675614E-2"/>
          <c:w val="0.59059349735651145"/>
          <c:h val="0.844652662324070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Sun &amp; Beach w2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1EA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01-4582-89D3-2DD4BC121D52}"/>
              </c:ext>
            </c:extLst>
          </c:dPt>
          <c:dPt>
            <c:idx val="1"/>
            <c:invertIfNegative val="0"/>
            <c:bubble3D val="0"/>
            <c:spPr>
              <a:solidFill>
                <a:srgbClr val="40AE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01-4582-89D3-2DD4BC121D52}"/>
              </c:ext>
            </c:extLst>
          </c:dPt>
          <c:dPt>
            <c:idx val="2"/>
            <c:invertIfNegative val="0"/>
            <c:bubble3D val="0"/>
            <c:spPr>
              <a:solidFill>
                <a:srgbClr val="2D8BB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01-4582-89D3-2DD4BC121D52}"/>
              </c:ext>
            </c:extLst>
          </c:dPt>
          <c:dPt>
            <c:idx val="3"/>
            <c:invertIfNegative val="0"/>
            <c:bubble3D val="0"/>
            <c:spPr>
              <a:solidFill>
                <a:srgbClr val="18507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601-4582-89D3-2DD4BC121D52}"/>
              </c:ext>
            </c:extLst>
          </c:dPt>
          <c:dPt>
            <c:idx val="4"/>
            <c:invertIfNegative val="0"/>
            <c:bubble3D val="0"/>
            <c:spPr>
              <a:solidFill>
                <a:srgbClr val="0A093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601-4582-89D3-2DD4BC121D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-Light" panose="02000504040000020003" pitchFamily="50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Germany</c:v>
                </c:pt>
                <c:pt idx="1">
                  <c:v>Austria</c:v>
                </c:pt>
                <c:pt idx="2">
                  <c:v>France</c:v>
                </c:pt>
                <c:pt idx="3">
                  <c:v>Switzerland</c:v>
                </c:pt>
                <c:pt idx="4">
                  <c:v>UK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0.224</c:v>
                </c:pt>
                <c:pt idx="1">
                  <c:v>0.23799999999999999</c:v>
                </c:pt>
                <c:pt idx="2">
                  <c:v>0.24299999999999999</c:v>
                </c:pt>
                <c:pt idx="3">
                  <c:v>0.252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601-4582-89D3-2DD4BC121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2724352"/>
        <c:axId val="192922752"/>
      </c:barChart>
      <c:catAx>
        <c:axId val="192724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  <a:ea typeface="+mn-ea"/>
                <a:cs typeface="+mn-cs"/>
              </a:defRPr>
            </a:pPr>
            <a:endParaRPr lang="pl-PL"/>
          </a:p>
        </c:txPr>
        <c:crossAx val="192922752"/>
        <c:crosses val="autoZero"/>
        <c:auto val="1"/>
        <c:lblAlgn val="ctr"/>
        <c:lblOffset val="100"/>
        <c:noMultiLvlLbl val="0"/>
      </c:catAx>
      <c:valAx>
        <c:axId val="19292275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9272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0.72058</cdr:x>
      <cdr:y>0.33555</cdr:y>
    </cdr:from>
    <cdr:to>
      <cdr:x>0.88315</cdr:x>
      <cdr:y>0.36473</cdr:y>
    </cdr:to>
    <cdr:sp macro="" textlink="">
      <cdr:nvSpPr>
        <cdr:cNvPr id="2" name="Left Brace 1">
          <a:extLst xmlns:a="http://schemas.openxmlformats.org/drawingml/2006/main">
            <a:ext uri="{FF2B5EF4-FFF2-40B4-BE49-F238E27FC236}">
              <a16:creationId xmlns:a16="http://schemas.microsoft.com/office/drawing/2014/main" id="{B9134058-7F45-49FE-A542-500170B904D3}"/>
            </a:ext>
          </a:extLst>
        </cdr:cNvPr>
        <cdr:cNvSpPr/>
      </cdr:nvSpPr>
      <cdr:spPr>
        <a:xfrm xmlns:a="http://schemas.openxmlformats.org/drawingml/2006/main" rot="16200000" flipH="1">
          <a:off x="2383831" y="867966"/>
          <a:ext cx="92842" cy="492708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x-non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0.78263</cdr:x>
      <cdr:y>0.36424</cdr:y>
    </cdr:from>
    <cdr:to>
      <cdr:x>0.82589</cdr:x>
      <cdr:y>0.39322</cdr:y>
    </cdr:to>
    <cdr:sp macro="" textlink="">
      <cdr:nvSpPr>
        <cdr:cNvPr id="3" name="Isosceles Triangle 2">
          <a:extLst xmlns:a="http://schemas.openxmlformats.org/drawingml/2006/main">
            <a:ext uri="{FF2B5EF4-FFF2-40B4-BE49-F238E27FC236}">
              <a16:creationId xmlns:a16="http://schemas.microsoft.com/office/drawing/2014/main" id="{FE8C5807-CC79-4F1F-B122-0FD30EA913CF}"/>
            </a:ext>
          </a:extLst>
        </cdr:cNvPr>
        <cdr:cNvSpPr/>
      </cdr:nvSpPr>
      <cdr:spPr>
        <a:xfrm xmlns:a="http://schemas.openxmlformats.org/drawingml/2006/main" rot="10800000">
          <a:off x="2371951" y="1159190"/>
          <a:ext cx="131101" cy="92229"/>
        </a:xfrm>
        <a:prstGeom xmlns:a="http://schemas.openxmlformats.org/drawingml/2006/main" prst="triangle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x-none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0.72425</cdr:x>
      <cdr:y>0.73777</cdr:y>
    </cdr:from>
    <cdr:to>
      <cdr:x>0.8995</cdr:x>
      <cdr:y>0.80547</cdr:y>
    </cdr:to>
    <cdr:sp macro="" textlink="">
      <cdr:nvSpPr>
        <cdr:cNvPr id="4" name="TextBox 18">
          <a:extLst xmlns:a="http://schemas.openxmlformats.org/drawingml/2006/main">
            <a:ext uri="{FF2B5EF4-FFF2-40B4-BE49-F238E27FC236}">
              <a16:creationId xmlns:a16="http://schemas.microsoft.com/office/drawing/2014/main" id="{EDE59F2C-581E-4784-BFEB-05DD23DA0ADE}"/>
            </a:ext>
          </a:extLst>
        </cdr:cNvPr>
        <cdr:cNvSpPr txBox="1"/>
      </cdr:nvSpPr>
      <cdr:spPr>
        <a:xfrm xmlns:a="http://schemas.openxmlformats.org/drawingml/2006/main">
          <a:off x="2195012" y="2347959"/>
          <a:ext cx="531135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x-non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l-GR" sz="800" b="1">
              <a:solidFill>
                <a:srgbClr val="92D050"/>
              </a:solidFill>
              <a:latin typeface="DINPro-Light" panose="02000504040000020003" pitchFamily="50" charset="0"/>
            </a:rPr>
            <a:t>41%</a:t>
          </a:r>
          <a:endParaRPr lang="en-US" sz="800" b="1" dirty="0">
            <a:solidFill>
              <a:srgbClr val="92D050"/>
            </a:solidFill>
            <a:latin typeface="DINPro-Light" panose="02000504040000020003" pitchFamily="50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0.74601</cdr:x>
      <cdr:y>0.30966</cdr:y>
    </cdr:from>
    <cdr:to>
      <cdr:x>0.91524</cdr:x>
      <cdr:y>0.33801</cdr:y>
    </cdr:to>
    <cdr:sp macro="" textlink="">
      <cdr:nvSpPr>
        <cdr:cNvPr id="2" name="Left Brace 1">
          <a:extLst xmlns:a="http://schemas.openxmlformats.org/drawingml/2006/main">
            <a:ext uri="{FF2B5EF4-FFF2-40B4-BE49-F238E27FC236}">
              <a16:creationId xmlns:a16="http://schemas.microsoft.com/office/drawing/2014/main" id="{119B5D43-A10B-4A65-A235-752E2455E8DA}"/>
            </a:ext>
          </a:extLst>
        </cdr:cNvPr>
        <cdr:cNvSpPr/>
      </cdr:nvSpPr>
      <cdr:spPr>
        <a:xfrm xmlns:a="http://schemas.openxmlformats.org/drawingml/2006/main" rot="16200000" flipH="1">
          <a:off x="2371793" y="814205"/>
          <a:ext cx="92842" cy="492708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x-non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0.80784</cdr:x>
      <cdr:y>0.33876</cdr:y>
    </cdr:from>
    <cdr:to>
      <cdr:x>0.85287</cdr:x>
      <cdr:y>0.36692</cdr:y>
    </cdr:to>
    <cdr:sp macro="" textlink="">
      <cdr:nvSpPr>
        <cdr:cNvPr id="3" name="Isosceles Triangle 2">
          <a:extLst xmlns:a="http://schemas.openxmlformats.org/drawingml/2006/main">
            <a:ext uri="{FF2B5EF4-FFF2-40B4-BE49-F238E27FC236}">
              <a16:creationId xmlns:a16="http://schemas.microsoft.com/office/drawing/2014/main" id="{B7B83D50-0F77-49A2-8211-617582DE9F62}"/>
            </a:ext>
          </a:extLst>
        </cdr:cNvPr>
        <cdr:cNvSpPr/>
      </cdr:nvSpPr>
      <cdr:spPr>
        <a:xfrm xmlns:a="http://schemas.openxmlformats.org/drawingml/2006/main" rot="10800000">
          <a:off x="2351886" y="1109412"/>
          <a:ext cx="131101" cy="92229"/>
        </a:xfrm>
        <a:prstGeom xmlns:a="http://schemas.openxmlformats.org/drawingml/2006/main" prst="triangle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x-none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0.70823</cdr:x>
      <cdr:y>0.52225</cdr:y>
    </cdr:from>
    <cdr:to>
      <cdr:x>0.89066</cdr:x>
      <cdr:y>0.58803</cdr:y>
    </cdr:to>
    <cdr:sp macro="" textlink="">
      <cdr:nvSpPr>
        <cdr:cNvPr id="4" name="TextBox 18">
          <a:extLst xmlns:a="http://schemas.openxmlformats.org/drawingml/2006/main">
            <a:ext uri="{FF2B5EF4-FFF2-40B4-BE49-F238E27FC236}">
              <a16:creationId xmlns:a16="http://schemas.microsoft.com/office/drawing/2014/main" id="{EDE59F2C-581E-4784-BFEB-05DD23DA0ADE}"/>
            </a:ext>
          </a:extLst>
        </cdr:cNvPr>
        <cdr:cNvSpPr txBox="1"/>
      </cdr:nvSpPr>
      <cdr:spPr>
        <a:xfrm xmlns:a="http://schemas.openxmlformats.org/drawingml/2006/main">
          <a:off x="2061873" y="1710339"/>
          <a:ext cx="531135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x-non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b="1" dirty="0">
              <a:solidFill>
                <a:srgbClr val="548235"/>
              </a:solidFill>
              <a:latin typeface="DINPro-Light" panose="02000504040000020003" pitchFamily="50" charset="0"/>
            </a:rPr>
            <a:t>1</a:t>
          </a:r>
          <a:r>
            <a:rPr lang="el-GR" sz="800" b="1">
              <a:solidFill>
                <a:srgbClr val="548235"/>
              </a:solidFill>
              <a:latin typeface="DINPro-Light" panose="02000504040000020003" pitchFamily="50" charset="0"/>
            </a:rPr>
            <a:t>9%</a:t>
          </a:r>
          <a:endParaRPr lang="en-US" sz="800" b="1" dirty="0">
            <a:solidFill>
              <a:srgbClr val="548235"/>
            </a:solidFill>
            <a:latin typeface="DINPro-Light" panose="02000504040000020003" pitchFamily="50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2170A2-6E30-40C1-97F4-FA7352196E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0D2F50-A152-4D8B-AA0A-8531F25889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6688D-B681-4082-8BE4-60E2A7A18E3E}" type="datetimeFigureOut">
              <a:rPr lang="bg-BG" smtClean="0"/>
              <a:t>8.4.2021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51543-B8AA-47C8-922D-9411BD238A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AA72F-D0E5-4A37-A125-EC67C781FE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F6F40-2A20-4B31-B861-12946CBB3C8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68062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E2017-3D20-441B-AA86-0A68421774FE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30538" y="644525"/>
            <a:ext cx="30829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FCAEF-9C79-4978-911A-E27124BA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8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FCAEF-9C79-4978-911A-E27124BA1F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21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FCAEF-9C79-4978-911A-E27124BA1F0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70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FCAEF-9C79-4978-911A-E27124BA1F0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748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FCAEF-9C79-4978-911A-E27124BA1F0B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4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FCAEF-9C79-4978-911A-E27124BA1F0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4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FCAEF-9C79-4978-911A-E27124BA1F0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74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FCAEF-9C79-4978-911A-E27124BA1F0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4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FCAEF-9C79-4978-911A-E27124BA1F0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48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FCAEF-9C79-4978-911A-E27124BA1F0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86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FCAEF-9C79-4978-911A-E27124BA1F0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82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FCAEF-9C79-4978-911A-E27124BA1F0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063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FCAEF-9C79-4978-911A-E27124BA1F0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3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latin typeface="DINPro" panose="02000503030000020004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6EDA6-ABAB-40AA-ABD9-25D7671A3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B1CBB-2B13-4777-B430-C54ACC9C2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909"/>
            <a:ext cx="3886200" cy="32675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CA55D-1C9A-4D88-942C-DBF3F19A8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70909"/>
            <a:ext cx="3886200" cy="32675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AF399-D6F8-43D6-B7B3-378F9DA74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B5A3-88D2-43EB-82BA-1D1F37B1269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5D003-A93E-4474-BEE0-6228FC2DE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992CF-D174-43ED-B0AC-819C4482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C07-24DA-4876-BD78-2A6BBEDC0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3BB99-3FB7-4437-A98D-C3AC3335F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4182"/>
            <a:ext cx="7886700" cy="9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6AAE7-BD19-45EC-929D-FE28465B9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2429"/>
            <a:ext cx="3868340" cy="61869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E44226-8763-4FDF-AA7D-049CD39AB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81126"/>
            <a:ext cx="3868340" cy="276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5951D3-0922-4418-979B-4B12957E9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2429"/>
            <a:ext cx="3887391" cy="61869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E17DE5-5019-4160-AEB7-DA056762B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81126"/>
            <a:ext cx="3887391" cy="276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973BDD-2898-4D52-B721-AE253914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B5A3-88D2-43EB-82BA-1D1F37B1269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C9866C-1212-49A4-8BD1-080C25DF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B36A09-6885-43A1-94DA-2F4FBA09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C07-24DA-4876-BD78-2A6BBEDC0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27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092BF-129B-4D47-8540-EFD948DBF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AF9594-8BD2-4E16-95E6-509AF6FD2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B5A3-88D2-43EB-82BA-1D1F37B1269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EDBBF-A3C3-478A-A7D3-7CBE38225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6B389-33DF-47E0-B361-A60EBD6C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C07-24DA-4876-BD78-2A6BBEDC0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17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70AE0E-8B17-4647-BB68-051E633B3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B5A3-88D2-43EB-82BA-1D1F37B1269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61EF85-C7B6-4A67-9202-AD4A456C3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C06D6-D7E0-4D13-9E1D-7006FA12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C07-24DA-4876-BD78-2A6BBEDC0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67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C1B0-7BA4-423E-9DAE-68FF4F30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323"/>
            <a:ext cx="2949178" cy="120163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0A2E0-456E-47B7-96C5-598DD8572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1484"/>
            <a:ext cx="4629150" cy="365973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A7A835-B662-43AB-8BE6-8242C7EE1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4955"/>
            <a:ext cx="2949178" cy="286222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8E17F-0484-4A2B-A385-96959DFA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B5A3-88D2-43EB-82BA-1D1F37B1269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C08DA-7069-4BC7-ABA8-27C66D8A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3BF04-0BEA-41B2-BB3C-D637B083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C07-24DA-4876-BD78-2A6BBEDC0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0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E937B-A116-4B5A-AF25-8D11152DB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323"/>
            <a:ext cx="2949178" cy="120163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A11C1-61AE-4EEA-97D1-5174A1604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1484"/>
            <a:ext cx="4629150" cy="365973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FC906-D0ED-46BC-A85E-7A4BEBB84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4955"/>
            <a:ext cx="2949178" cy="286222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AB408-1B75-4AFE-A0E5-0B6217ED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B5A3-88D2-43EB-82BA-1D1F37B1269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CFECC-1A37-46AD-B749-2D738F030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CBC09-37A5-40D7-828E-C36613955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C07-24DA-4876-BD78-2A6BBEDC0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09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460A-6025-43E6-8261-5A0A1F57C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60C1A3-6ADB-4DB3-8973-8710DB116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48E64-62DA-4903-96AA-E0E52EC3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B5A3-88D2-43EB-82BA-1D1F37B1269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FB7EC-9D7C-4E2C-AB80-D9B9FF23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1C64F-DE6E-4C70-8AB6-3909D9D2F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C07-24DA-4876-BD78-2A6BBEDC0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49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5BC21E-82C4-47B0-98FD-D248587B5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182"/>
            <a:ext cx="1971675" cy="43642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718D36-EE9D-4364-B6CD-3AE6401DD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182"/>
            <a:ext cx="5800725" cy="43642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89AD4-D96C-4752-8F29-072AA5503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B5A3-88D2-43EB-82BA-1D1F37B1269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BD80B-09C6-4F30-BFF1-DA1BB969B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58286-2BAE-4908-887B-9C0D8CB4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C07-24DA-4876-BD78-2A6BBEDC0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07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08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90835"/>
                </a:solidFill>
                <a:latin typeface="DINPro" panose="02000503030000020004" pitchFamily="2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90835"/>
                </a:solidFill>
                <a:latin typeface="DINPro" panose="02000503030000020004" pitchFamily="2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90835"/>
                </a:solidFill>
                <a:latin typeface="DINPro" panose="02000503030000020004" pitchFamily="2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0"/>
            <a:ext cx="9144000" cy="3888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94004" y="3888003"/>
            <a:ext cx="3013710" cy="111760"/>
          </a:xfrm>
          <a:custGeom>
            <a:avLst/>
            <a:gdLst/>
            <a:ahLst/>
            <a:cxnLst/>
            <a:rect l="l" t="t" r="r" b="b"/>
            <a:pathLst>
              <a:path w="3013710" h="111760">
                <a:moveTo>
                  <a:pt x="3013202" y="0"/>
                </a:moveTo>
                <a:lnTo>
                  <a:pt x="0" y="0"/>
                </a:lnTo>
                <a:lnTo>
                  <a:pt x="0" y="111594"/>
                </a:lnTo>
                <a:lnTo>
                  <a:pt x="3013202" y="111594"/>
                </a:lnTo>
                <a:lnTo>
                  <a:pt x="3013202" y="0"/>
                </a:lnTo>
                <a:close/>
              </a:path>
            </a:pathLst>
          </a:custGeom>
          <a:solidFill>
            <a:srgbClr val="00A7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8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49F6A-2FA9-4CBF-B782-297F63185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811"/>
            <a:ext cx="6858000" cy="179291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6301B6-2D0B-4EE5-8B2F-BFA168B57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864"/>
            <a:ext cx="6858000" cy="124335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F75FF-AEC7-4B72-8EA7-5FC581FD3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B5A3-88D2-43EB-82BA-1D1F37B1269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DF082-60E6-4621-957E-E2E5E254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182E8-B216-41D3-926D-E95C1733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C07-24DA-4876-BD78-2A6BBEDC0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2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53FF-1570-4BBD-94CA-F57F28BCA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BBD07-3670-4817-B680-67C289000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806EF-71FC-497C-9EAD-0F5E6181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B5A3-88D2-43EB-82BA-1D1F37B1269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B0E1C-5008-4B9F-B9B9-FFFCF5296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FCE7D-3469-40B8-AD19-3824BE61A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C07-24DA-4876-BD78-2A6BBEDC0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9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0F48F-A886-4850-84CF-B6985A6A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3887"/>
            <a:ext cx="7886700" cy="214219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B37AC-C0AB-4647-86E0-0956A0981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6347"/>
            <a:ext cx="7886700" cy="112652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21EB5-698E-4DEA-B6A4-DE73BF2E1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B5A3-88D2-43EB-82BA-1D1F37B1269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FB3C3-37FD-4A84-A710-D2E5FF274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008C5-21F2-4810-BD75-E4C02305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C07-24DA-4876-BD78-2A6BBEDC0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6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13252" y="1743010"/>
            <a:ext cx="291749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90835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00596" y="2128391"/>
            <a:ext cx="7131050" cy="1362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 b="0" i="0">
          <a:latin typeface="DINPro" panose="02000503030000020004" pitchFamily="2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BF64D1-E450-4D93-9524-055F8A506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182"/>
            <a:ext cx="7886700" cy="9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63AE8-9846-4CA5-AC91-755887C4E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909"/>
            <a:ext cx="7886700" cy="3267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6B693-C200-4594-BAFE-014C09668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73148"/>
            <a:ext cx="2057400" cy="274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BB5A3-88D2-43EB-82BA-1D1F37B1269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F140D-1DF2-4F24-867B-45E77E9C2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73148"/>
            <a:ext cx="3086100" cy="274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3A404-FA2A-4A7C-97BA-65470B6D7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73148"/>
            <a:ext cx="2057400" cy="274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2C07-24DA-4876-BD78-2A6BBEDC0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6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f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1.xml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chart" Target="../charts/chart2.xml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tc-corporate.org/reports/tourism-passion-communities-immersive-explorers/" TargetMode="External"/><Relationship Id="rId2" Type="http://schemas.openxmlformats.org/officeDocument/2006/relationships/hyperlink" Target="https://etc-corporate.org/reports/tourism-passion-communities-explorers-of-cultural-identity-and-roots/" TargetMode="Externa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5" Type="http://schemas.openxmlformats.org/officeDocument/2006/relationships/hyperlink" Target="https://etc-corporate.org/reports/tourism-passion-communities-gastronomy-lovers/" TargetMode="External"/><Relationship Id="rId4" Type="http://schemas.openxmlformats.org/officeDocument/2006/relationships/hyperlink" Target="https://etc-corporate.org/reports/tourism-passion-communities-city-life-enthusiast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hart" Target="../charts/chart8.xml"/><Relationship Id="rId10" Type="http://schemas.openxmlformats.org/officeDocument/2006/relationships/image" Target="../media/image30.png"/><Relationship Id="rId4" Type="http://schemas.openxmlformats.org/officeDocument/2006/relationships/image" Target="../media/image12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10.xml"/><Relationship Id="rId7" Type="http://schemas.openxmlformats.org/officeDocument/2006/relationships/image" Target="../media/image37.sv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10" Type="http://schemas.openxmlformats.org/officeDocument/2006/relationships/image" Target="../media/image39.sv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chart" Target="../charts/chart13.xml"/><Relationship Id="rId7" Type="http://schemas.openxmlformats.org/officeDocument/2006/relationships/image" Target="../media/image4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chart" Target="../charts/chart14.xml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chart" Target="../charts/chart16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4.svg"/><Relationship Id="rId3" Type="http://schemas.openxmlformats.org/officeDocument/2006/relationships/chart" Target="../charts/chart46.xml"/><Relationship Id="rId7" Type="http://schemas.openxmlformats.org/officeDocument/2006/relationships/image" Target="../media/image55.svg"/><Relationship Id="rId12" Type="http://schemas.openxmlformats.org/officeDocument/2006/relationships/image" Target="../media/image60.png"/><Relationship Id="rId17" Type="http://schemas.openxmlformats.org/officeDocument/2006/relationships/image" Target="../media/image63.png"/><Relationship Id="rId2" Type="http://schemas.openxmlformats.org/officeDocument/2006/relationships/chart" Target="../charts/chart45.xml"/><Relationship Id="rId16" Type="http://schemas.openxmlformats.org/officeDocument/2006/relationships/chart" Target="../charts/chart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svg"/><Relationship Id="rId5" Type="http://schemas.openxmlformats.org/officeDocument/2006/relationships/chart" Target="../charts/chart48.xml"/><Relationship Id="rId15" Type="http://schemas.openxmlformats.org/officeDocument/2006/relationships/chart" Target="../charts/chart49.xml"/><Relationship Id="rId10" Type="http://schemas.openxmlformats.org/officeDocument/2006/relationships/image" Target="../media/image58.png"/><Relationship Id="rId4" Type="http://schemas.openxmlformats.org/officeDocument/2006/relationships/chart" Target="../charts/chart47.xml"/><Relationship Id="rId9" Type="http://schemas.openxmlformats.org/officeDocument/2006/relationships/image" Target="../media/image57.svg"/><Relationship Id="rId14" Type="http://schemas.openxmlformats.org/officeDocument/2006/relationships/image" Target="../media/image62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7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79.png"/><Relationship Id="rId18" Type="http://schemas.openxmlformats.org/officeDocument/2006/relationships/image" Target="../media/image84.sv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svg"/><Relationship Id="rId17" Type="http://schemas.openxmlformats.org/officeDocument/2006/relationships/image" Target="../media/image83.png"/><Relationship Id="rId2" Type="http://schemas.openxmlformats.org/officeDocument/2006/relationships/chart" Target="../charts/chart53.xml"/><Relationship Id="rId16" Type="http://schemas.openxmlformats.org/officeDocument/2006/relationships/image" Target="../media/image82.svg"/><Relationship Id="rId20" Type="http://schemas.openxmlformats.org/officeDocument/2006/relationships/image" Target="../media/image8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2.sv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svg"/><Relationship Id="rId19" Type="http://schemas.openxmlformats.org/officeDocument/2006/relationships/image" Target="../media/image85.png"/><Relationship Id="rId4" Type="http://schemas.openxmlformats.org/officeDocument/2006/relationships/image" Target="../media/image70.svg"/><Relationship Id="rId9" Type="http://schemas.openxmlformats.org/officeDocument/2006/relationships/image" Target="../media/image75.png"/><Relationship Id="rId14" Type="http://schemas.openxmlformats.org/officeDocument/2006/relationships/image" Target="../media/image80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5" Type="http://schemas.openxmlformats.org/officeDocument/2006/relationships/chart" Target="../charts/chart54.xml"/><Relationship Id="rId4" Type="http://schemas.openxmlformats.org/officeDocument/2006/relationships/image" Target="../media/image9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svg"/><Relationship Id="rId13" Type="http://schemas.openxmlformats.org/officeDocument/2006/relationships/image" Target="../media/image104.png"/><Relationship Id="rId18" Type="http://schemas.openxmlformats.org/officeDocument/2006/relationships/image" Target="../media/image109.sv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svg"/><Relationship Id="rId17" Type="http://schemas.openxmlformats.org/officeDocument/2006/relationships/image" Target="../media/image108.png"/><Relationship Id="rId2" Type="http://schemas.openxmlformats.org/officeDocument/2006/relationships/chart" Target="../charts/chart55.xml"/><Relationship Id="rId16" Type="http://schemas.openxmlformats.org/officeDocument/2006/relationships/image" Target="../media/image107.svg"/><Relationship Id="rId20" Type="http://schemas.openxmlformats.org/officeDocument/2006/relationships/image" Target="../media/image11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sv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10" Type="http://schemas.openxmlformats.org/officeDocument/2006/relationships/image" Target="../media/image101.svg"/><Relationship Id="rId19" Type="http://schemas.openxmlformats.org/officeDocument/2006/relationships/image" Target="../media/image110.png"/><Relationship Id="rId4" Type="http://schemas.openxmlformats.org/officeDocument/2006/relationships/image" Target="../media/image95.svg"/><Relationship Id="rId9" Type="http://schemas.openxmlformats.org/officeDocument/2006/relationships/image" Target="../media/image100.png"/><Relationship Id="rId14" Type="http://schemas.openxmlformats.org/officeDocument/2006/relationships/image" Target="../media/image105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svg"/><Relationship Id="rId3" Type="http://schemas.openxmlformats.org/officeDocument/2006/relationships/chart" Target="../charts/chart56.xml"/><Relationship Id="rId7" Type="http://schemas.openxmlformats.org/officeDocument/2006/relationships/image" Target="../media/image70.sv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6.png"/><Relationship Id="rId11" Type="http://schemas.openxmlformats.org/officeDocument/2006/relationships/image" Target="../media/image120.svg"/><Relationship Id="rId5" Type="http://schemas.openxmlformats.org/officeDocument/2006/relationships/image" Target="../media/image115.svg"/><Relationship Id="rId15" Type="http://schemas.openxmlformats.org/officeDocument/2006/relationships/image" Target="../media/image124.svg"/><Relationship Id="rId10" Type="http://schemas.openxmlformats.org/officeDocument/2006/relationships/image" Target="../media/image119.png"/><Relationship Id="rId4" Type="http://schemas.openxmlformats.org/officeDocument/2006/relationships/image" Target="../media/image114.png"/><Relationship Id="rId9" Type="http://schemas.openxmlformats.org/officeDocument/2006/relationships/image" Target="../media/image118.svg"/><Relationship Id="rId14" Type="http://schemas.openxmlformats.org/officeDocument/2006/relationships/image" Target="../media/image12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sv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9.svg"/><Relationship Id="rId5" Type="http://schemas.openxmlformats.org/officeDocument/2006/relationships/image" Target="../media/image128.png"/><Relationship Id="rId10" Type="http://schemas.openxmlformats.org/officeDocument/2006/relationships/image" Target="../media/image133.svg"/><Relationship Id="rId4" Type="http://schemas.openxmlformats.org/officeDocument/2006/relationships/image" Target="../media/image127.svg"/><Relationship Id="rId9" Type="http://schemas.openxmlformats.org/officeDocument/2006/relationships/image" Target="../media/image13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mabrian.com/blog/perception-security-index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mindhaus.gr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etc-corporate.org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shutterstock.com/g/jacoblund" TargetMode="External"/><Relationship Id="rId5" Type="http://schemas.openxmlformats.org/officeDocument/2006/relationships/hyperlink" Target="mailto:info@visiteurope.com" TargetMode="External"/><Relationship Id="rId4" Type="http://schemas.openxmlformats.org/officeDocument/2006/relationships/hyperlink" Target="http://www.mabrian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mashelter.com/covid-19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tc-corporate.org/reports/monitoring-sentiment-for-domestic-and-intra-european-travel-wave-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tc-corporate.org/reports/monitoring-sentiment-for-domestic-and-intra-european-travel-wave-3/" TargetMode="External"/><Relationship Id="rId4" Type="http://schemas.openxmlformats.org/officeDocument/2006/relationships/hyperlink" Target="https://etc-corporate.org/reports/monitoring-sentiment-for-domestic-and-intra-european-travel-wave-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4">
            <a:extLst>
              <a:ext uri="{FF2B5EF4-FFF2-40B4-BE49-F238E27FC236}">
                <a16:creationId xmlns:a16="http://schemas.microsoft.com/office/drawing/2014/main" id="{6635EC87-0BA3-48BD-AE64-88404F903609}"/>
              </a:ext>
            </a:extLst>
          </p:cNvPr>
          <p:cNvGrpSpPr/>
          <p:nvPr/>
        </p:nvGrpSpPr>
        <p:grpSpPr>
          <a:xfrm>
            <a:off x="7889626" y="4387236"/>
            <a:ext cx="1087007" cy="540493"/>
            <a:chOff x="7816240" y="4304995"/>
            <a:chExt cx="865505" cy="422275"/>
          </a:xfrm>
        </p:grpSpPr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E46976B6-00E3-4295-B885-E2B8A03F3B81}"/>
                </a:ext>
              </a:extLst>
            </p:cNvPr>
            <p:cNvSpPr/>
            <p:nvPr/>
          </p:nvSpPr>
          <p:spPr>
            <a:xfrm>
              <a:off x="7856794" y="4318350"/>
              <a:ext cx="824942" cy="3929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8ADB2D89-1488-42CA-8CBF-C20562EB62EC}"/>
                </a:ext>
              </a:extLst>
            </p:cNvPr>
            <p:cNvSpPr/>
            <p:nvPr/>
          </p:nvSpPr>
          <p:spPr>
            <a:xfrm>
              <a:off x="7816240" y="4304995"/>
              <a:ext cx="8890" cy="422275"/>
            </a:xfrm>
            <a:custGeom>
              <a:avLst/>
              <a:gdLst/>
              <a:ahLst/>
              <a:cxnLst/>
              <a:rect l="l" t="t" r="r" b="b"/>
              <a:pathLst>
                <a:path w="8890" h="422275">
                  <a:moveTo>
                    <a:pt x="8839" y="0"/>
                  </a:moveTo>
                  <a:lnTo>
                    <a:pt x="0" y="0"/>
                  </a:lnTo>
                  <a:lnTo>
                    <a:pt x="0" y="421792"/>
                  </a:lnTo>
                  <a:lnTo>
                    <a:pt x="8839" y="421792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00A7D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0" name="object 7">
            <a:extLst>
              <a:ext uri="{FF2B5EF4-FFF2-40B4-BE49-F238E27FC236}">
                <a16:creationId xmlns:a16="http://schemas.microsoft.com/office/drawing/2014/main" id="{7CC4D2B5-9E2E-40A8-8BE1-6EED326A3EB3}"/>
              </a:ext>
            </a:extLst>
          </p:cNvPr>
          <p:cNvGrpSpPr/>
          <p:nvPr/>
        </p:nvGrpSpPr>
        <p:grpSpPr>
          <a:xfrm>
            <a:off x="6964881" y="4404330"/>
            <a:ext cx="806801" cy="522420"/>
            <a:chOff x="7061390" y="4300207"/>
            <a:chExt cx="636905" cy="426084"/>
          </a:xfrm>
        </p:grpSpPr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FBE15203-B85D-4120-970F-6C46A9387175}"/>
                </a:ext>
              </a:extLst>
            </p:cNvPr>
            <p:cNvSpPr/>
            <p:nvPr/>
          </p:nvSpPr>
          <p:spPr>
            <a:xfrm>
              <a:off x="7061390" y="4300207"/>
              <a:ext cx="636905" cy="426084"/>
            </a:xfrm>
            <a:custGeom>
              <a:avLst/>
              <a:gdLst/>
              <a:ahLst/>
              <a:cxnLst/>
              <a:rect l="l" t="t" r="r" b="b"/>
              <a:pathLst>
                <a:path w="636904" h="426085">
                  <a:moveTo>
                    <a:pt x="636282" y="0"/>
                  </a:moveTo>
                  <a:lnTo>
                    <a:pt x="0" y="0"/>
                  </a:lnTo>
                  <a:lnTo>
                    <a:pt x="0" y="425627"/>
                  </a:lnTo>
                  <a:lnTo>
                    <a:pt x="636282" y="425627"/>
                  </a:lnTo>
                  <a:lnTo>
                    <a:pt x="636282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95FEE33C-1BB6-484D-9A7D-02AED824C44B}"/>
                </a:ext>
              </a:extLst>
            </p:cNvPr>
            <p:cNvSpPr/>
            <p:nvPr/>
          </p:nvSpPr>
          <p:spPr>
            <a:xfrm>
              <a:off x="7210072" y="4339230"/>
              <a:ext cx="341185" cy="3399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0">
            <a:extLst>
              <a:ext uri="{FF2B5EF4-FFF2-40B4-BE49-F238E27FC236}">
                <a16:creationId xmlns:a16="http://schemas.microsoft.com/office/drawing/2014/main" id="{BB5AAF36-495A-43CB-8EC0-95B74EE91B5B}"/>
              </a:ext>
            </a:extLst>
          </p:cNvPr>
          <p:cNvSpPr txBox="1"/>
          <p:nvPr/>
        </p:nvSpPr>
        <p:spPr>
          <a:xfrm>
            <a:off x="5886918" y="4665540"/>
            <a:ext cx="103819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0195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34EA2"/>
                </a:solidFill>
                <a:latin typeface="DINPro" panose="02000503030000020004" pitchFamily="2" charset="0"/>
                <a:cs typeface="Arial"/>
              </a:rPr>
              <a:t>Co-funded</a:t>
            </a:r>
            <a:r>
              <a:rPr sz="900" spc="-85" dirty="0">
                <a:solidFill>
                  <a:srgbClr val="034EA2"/>
                </a:solidFill>
                <a:latin typeface="DINPro" panose="02000503030000020004" pitchFamily="2" charset="0"/>
                <a:cs typeface="Arial"/>
              </a:rPr>
              <a:t> </a:t>
            </a:r>
            <a:r>
              <a:rPr sz="900" spc="-30" dirty="0">
                <a:solidFill>
                  <a:srgbClr val="034EA2"/>
                </a:solidFill>
                <a:latin typeface="DINPro" panose="02000503030000020004" pitchFamily="2" charset="0"/>
                <a:cs typeface="Arial"/>
              </a:rPr>
              <a:t>by  </a:t>
            </a:r>
            <a:r>
              <a:rPr sz="900" spc="5" dirty="0">
                <a:solidFill>
                  <a:srgbClr val="034EA2"/>
                </a:solidFill>
                <a:latin typeface="DINPro" panose="02000503030000020004" pitchFamily="2" charset="0"/>
                <a:cs typeface="Arial"/>
              </a:rPr>
              <a:t>the </a:t>
            </a:r>
            <a:r>
              <a:rPr sz="900" spc="-10" dirty="0">
                <a:solidFill>
                  <a:srgbClr val="034EA2"/>
                </a:solidFill>
                <a:latin typeface="DINPro" panose="02000503030000020004" pitchFamily="2" charset="0"/>
                <a:cs typeface="Arial"/>
              </a:rPr>
              <a:t>European</a:t>
            </a:r>
            <a:r>
              <a:rPr sz="900" spc="-135" dirty="0">
                <a:solidFill>
                  <a:srgbClr val="034EA2"/>
                </a:solidFill>
                <a:latin typeface="DINPro" panose="02000503030000020004" pitchFamily="2" charset="0"/>
                <a:cs typeface="Arial"/>
              </a:rPr>
              <a:t> </a:t>
            </a:r>
            <a:r>
              <a:rPr sz="900" spc="-5" dirty="0">
                <a:solidFill>
                  <a:srgbClr val="034EA2"/>
                </a:solidFill>
                <a:latin typeface="DINPro" panose="02000503030000020004" pitchFamily="2" charset="0"/>
                <a:cs typeface="Arial"/>
              </a:rPr>
              <a:t>Union</a:t>
            </a:r>
            <a:endParaRPr sz="900" dirty="0">
              <a:latin typeface="DINPro" panose="02000503030000020004" pitchFamily="2" charset="0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AF169-549E-468F-8548-ACB51E410E62}"/>
              </a:ext>
            </a:extLst>
          </p:cNvPr>
          <p:cNvSpPr txBox="1"/>
          <p:nvPr/>
        </p:nvSpPr>
        <p:spPr>
          <a:xfrm>
            <a:off x="107887" y="4484657"/>
            <a:ext cx="4572000" cy="470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3350"/>
              </a:lnSpc>
              <a:spcBef>
                <a:spcPts val="100"/>
              </a:spcBef>
            </a:pPr>
            <a:r>
              <a:rPr lang="en-US" sz="1400" dirty="0">
                <a:solidFill>
                  <a:srgbClr val="00A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 6 | 04/21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43499AF0-ABA4-4957-91E5-68D66210C364}"/>
              </a:ext>
            </a:extLst>
          </p:cNvPr>
          <p:cNvSpPr txBox="1"/>
          <p:nvPr/>
        </p:nvSpPr>
        <p:spPr>
          <a:xfrm>
            <a:off x="140126" y="4050164"/>
            <a:ext cx="4071254" cy="508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lang="en-US" sz="1600" spc="-100" dirty="0">
                <a:solidFill>
                  <a:srgbClr val="2D8CB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MONITORING SENTIMENT FOR DOMESTIC AND INTRA-EUROPEAN TRAVEL</a:t>
            </a:r>
          </a:p>
        </p:txBody>
      </p:sp>
      <p:pic>
        <p:nvPicPr>
          <p:cNvPr id="3" name="Picture 2" descr="A picture containing outdoor, sky, grass, nature&#10;&#10;Description automatically generated">
            <a:extLst>
              <a:ext uri="{FF2B5EF4-FFF2-40B4-BE49-F238E27FC236}">
                <a16:creationId xmlns:a16="http://schemas.microsoft.com/office/drawing/2014/main" id="{604A28D1-6153-4F0C-A576-AE94BACA8D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4" b="32779"/>
          <a:stretch/>
        </p:blipFill>
        <p:spPr>
          <a:xfrm>
            <a:off x="0" y="0"/>
            <a:ext cx="9144000" cy="3870325"/>
          </a:xfrm>
          <a:prstGeom prst="rect">
            <a:avLst/>
          </a:prstGeom>
        </p:spPr>
      </p:pic>
      <p:pic>
        <p:nvPicPr>
          <p:cNvPr id="14" name="Picture 13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id="{4311D90C-B7C7-4402-8A05-AEA2463C70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2" b="13938"/>
          <a:stretch/>
        </p:blipFill>
        <p:spPr>
          <a:xfrm>
            <a:off x="0" y="0"/>
            <a:ext cx="9144000" cy="387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86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sidewalk&#10;&#10;Description automatically generated">
            <a:extLst>
              <a:ext uri="{FF2B5EF4-FFF2-40B4-BE49-F238E27FC236}">
                <a16:creationId xmlns:a16="http://schemas.microsoft.com/office/drawing/2014/main" id="{C50DA907-C728-4D5F-A395-0FF7FFAB2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8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5834" y="871809"/>
            <a:ext cx="4601966" cy="120289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l">
              <a:lnSpc>
                <a:spcPts val="4400"/>
              </a:lnSpc>
              <a:spcBef>
                <a:spcPts val="580"/>
              </a:spcBef>
            </a:pPr>
            <a:r>
              <a:rPr lang="en-US" sz="4400" spc="-85" dirty="0">
                <a:solidFill>
                  <a:srgbClr val="FFFFFF"/>
                </a:solidFill>
                <a:latin typeface="DINPro" panose="02000503030000020004"/>
              </a:rPr>
              <a:t>TRAVEL </a:t>
            </a:r>
            <a:br>
              <a:rPr lang="en-US" sz="4400" spc="-85" dirty="0">
                <a:solidFill>
                  <a:srgbClr val="FFFFFF"/>
                </a:solidFill>
                <a:latin typeface="DINPro" panose="02000503030000020004"/>
              </a:rPr>
            </a:br>
            <a:r>
              <a:rPr lang="en-US" sz="4400" spc="-85" dirty="0">
                <a:solidFill>
                  <a:srgbClr val="FFFFFF"/>
                </a:solidFill>
                <a:latin typeface="DINPro" panose="02000503030000020004"/>
              </a:rPr>
              <a:t>INTENTIONS</a:t>
            </a:r>
            <a:endParaRPr sz="4400" spc="-210" dirty="0">
              <a:solidFill>
                <a:srgbClr val="FFFFFF"/>
              </a:solidFill>
              <a:latin typeface="DINPro" panose="020005030300000200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923404"/>
            <a:ext cx="156845" cy="1649095"/>
          </a:xfrm>
          <a:custGeom>
            <a:avLst/>
            <a:gdLst/>
            <a:ahLst/>
            <a:cxnLst/>
            <a:rect l="l" t="t" r="r" b="b"/>
            <a:pathLst>
              <a:path w="156845" h="1649095">
                <a:moveTo>
                  <a:pt x="156603" y="0"/>
                </a:moveTo>
                <a:lnTo>
                  <a:pt x="0" y="0"/>
                </a:lnTo>
                <a:lnTo>
                  <a:pt x="0" y="1648802"/>
                </a:lnTo>
                <a:lnTo>
                  <a:pt x="156603" y="1648802"/>
                </a:lnTo>
                <a:lnTo>
                  <a:pt x="156603" y="0"/>
                </a:lnTo>
                <a:close/>
              </a:path>
            </a:pathLst>
          </a:custGeom>
          <a:solidFill>
            <a:srgbClr val="A1EA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B0C2B800-EC78-43A0-A300-DCBD25D7B039}"/>
              </a:ext>
            </a:extLst>
          </p:cNvPr>
          <p:cNvSpPr txBox="1"/>
          <p:nvPr/>
        </p:nvSpPr>
        <p:spPr>
          <a:xfrm>
            <a:off x="5913634" y="1965325"/>
            <a:ext cx="3575685" cy="4678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x-none" sz="30500" spc="-4850">
                <a:solidFill>
                  <a:srgbClr val="FFFFFF"/>
                </a:solidFill>
                <a:latin typeface="DINPro" panose="02000503030000020004" pitchFamily="2" charset="0"/>
                <a:cs typeface="Arial"/>
              </a:rPr>
              <a:t>0</a:t>
            </a:r>
            <a:r>
              <a:rPr lang="en-US" sz="30500" spc="-4850" dirty="0">
                <a:solidFill>
                  <a:srgbClr val="FFFFFF"/>
                </a:solidFill>
                <a:latin typeface="DINPro" panose="02000503030000020004" pitchFamily="2" charset="0"/>
                <a:cs typeface="Arial"/>
              </a:rPr>
              <a:t>1</a:t>
            </a:r>
            <a:endParaRPr sz="30500" dirty="0">
              <a:latin typeface="DINPro" panose="02000503030000020004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441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433D82-A098-4C44-A9BB-6EE482E97CE8}"/>
              </a:ext>
            </a:extLst>
          </p:cNvPr>
          <p:cNvSpPr/>
          <p:nvPr/>
        </p:nvSpPr>
        <p:spPr>
          <a:xfrm>
            <a:off x="4572000" y="1140460"/>
            <a:ext cx="4572000" cy="4009389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35F1C2-9060-4B22-B490-E341A5BF08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" b="14489"/>
          <a:stretch/>
        </p:blipFill>
        <p:spPr>
          <a:xfrm>
            <a:off x="8093988" y="1274193"/>
            <a:ext cx="583765" cy="505104"/>
          </a:xfrm>
          <a:prstGeom prst="rect">
            <a:avLst/>
          </a:prstGeom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id="{B3EB83B3-6C86-438D-B470-9F22C01E87B0}"/>
              </a:ext>
            </a:extLst>
          </p:cNvPr>
          <p:cNvSpPr txBox="1"/>
          <p:nvPr/>
        </p:nvSpPr>
        <p:spPr>
          <a:xfrm>
            <a:off x="76200" y="4784725"/>
            <a:ext cx="211455" cy="21428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700"/>
              </a:lnSpc>
              <a:spcBef>
                <a:spcPts val="240"/>
              </a:spcBef>
            </a:pPr>
            <a:fld id="{466F313E-AE2E-46DD-A83A-63206DCB126C}" type="slidenum">
              <a:rPr lang="en-US" sz="700" smtClean="0">
                <a:latin typeface="DINPro-Light" panose="02000504040000020003" pitchFamily="50" charset="0"/>
                <a:cs typeface="Arial"/>
              </a:rPr>
              <a:t>11</a:t>
            </a:fld>
            <a:endParaRPr sz="700" dirty="0"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30966E-757F-4853-9A9E-9910F663C138}"/>
              </a:ext>
            </a:extLst>
          </p:cNvPr>
          <p:cNvSpPr/>
          <p:nvPr/>
        </p:nvSpPr>
        <p:spPr>
          <a:xfrm>
            <a:off x="5101150" y="2124652"/>
            <a:ext cx="381000" cy="201441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F5C13E6-B376-4D64-B926-7A239F342642}"/>
              </a:ext>
            </a:extLst>
          </p:cNvPr>
          <p:cNvSpPr txBox="1"/>
          <p:nvPr/>
        </p:nvSpPr>
        <p:spPr>
          <a:xfrm>
            <a:off x="1302017" y="2018915"/>
            <a:ext cx="678455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b="1" dirty="0">
                <a:solidFill>
                  <a:srgbClr val="0A0936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Poland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FA71CF40-500F-451D-89D5-F595E7ED73FD}"/>
              </a:ext>
            </a:extLst>
          </p:cNvPr>
          <p:cNvSpPr txBox="1">
            <a:spLocks/>
          </p:cNvSpPr>
          <p:nvPr/>
        </p:nvSpPr>
        <p:spPr>
          <a:xfrm>
            <a:off x="1356208" y="2335706"/>
            <a:ext cx="679732" cy="247568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79.2%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D198A1-1C45-4D61-882E-0D5B96D026D4}"/>
              </a:ext>
            </a:extLst>
          </p:cNvPr>
          <p:cNvSpPr txBox="1"/>
          <p:nvPr/>
        </p:nvSpPr>
        <p:spPr>
          <a:xfrm>
            <a:off x="286380" y="4786097"/>
            <a:ext cx="4250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Q7.Do you plan to take an overnight trip domestically or within Europe in the next 6 months, either for personal or professional purposes?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43BD1C-9714-4264-8429-C1E2C8F9169C}"/>
              </a:ext>
            </a:extLst>
          </p:cNvPr>
          <p:cNvSpPr txBox="1"/>
          <p:nvPr/>
        </p:nvSpPr>
        <p:spPr>
          <a:xfrm>
            <a:off x="7772400" y="4876859"/>
            <a:ext cx="133653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1" dirty="0">
                <a:solidFill>
                  <a:schemeClr val="bg1"/>
                </a:solidFill>
                <a:latin typeface="DINPro-Light" panose="02000504040000020003" pitchFamily="50" charset="0"/>
              </a:rPr>
              <a:t>No. of respondents: 5,837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76A557-CFD7-40F8-A79F-6EBFBFB93691}"/>
              </a:ext>
            </a:extLst>
          </p:cNvPr>
          <p:cNvSpPr/>
          <p:nvPr/>
        </p:nvSpPr>
        <p:spPr>
          <a:xfrm>
            <a:off x="5181600" y="1779297"/>
            <a:ext cx="381000" cy="201441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E6B42D-DF62-45E4-9AAC-CAE9E7ADBCE3}"/>
              </a:ext>
            </a:extLst>
          </p:cNvPr>
          <p:cNvSpPr txBox="1"/>
          <p:nvPr/>
        </p:nvSpPr>
        <p:spPr>
          <a:xfrm>
            <a:off x="5697981" y="1452464"/>
            <a:ext cx="23784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DINPro-Light" panose="02000504040000020003" pitchFamily="50" charset="0"/>
              </a:rPr>
              <a:t>Intention to travel in the next 6 months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F3BA0EC-D0D9-4C3E-AF68-5E4453ADF4AA}"/>
              </a:ext>
            </a:extLst>
          </p:cNvPr>
          <p:cNvGraphicFramePr/>
          <p:nvPr/>
        </p:nvGraphicFramePr>
        <p:xfrm>
          <a:off x="4810393" y="1822725"/>
          <a:ext cx="4217376" cy="289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24F102A-2B7A-4D12-8BBC-2BBF80F19BE0}"/>
              </a:ext>
            </a:extLst>
          </p:cNvPr>
          <p:cNvSpPr/>
          <p:nvPr/>
        </p:nvSpPr>
        <p:spPr>
          <a:xfrm>
            <a:off x="4783067" y="1860049"/>
            <a:ext cx="381000" cy="201441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D8AE72-2BE1-4E26-BB91-6FC9C5D12308}"/>
              </a:ext>
            </a:extLst>
          </p:cNvPr>
          <p:cNvSpPr txBox="1"/>
          <p:nvPr/>
        </p:nvSpPr>
        <p:spPr>
          <a:xfrm>
            <a:off x="421207" y="1360131"/>
            <a:ext cx="391190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1050" dirty="0">
                <a:solidFill>
                  <a:srgbClr val="0A0936"/>
                </a:solidFill>
                <a:latin typeface="DINPro-Light" panose="02000504040000020003" pitchFamily="50" charset="0"/>
              </a:rPr>
              <a:t>Top 5 markets which are most likely </a:t>
            </a:r>
          </a:p>
          <a:p>
            <a:pPr algn="ctr"/>
            <a:r>
              <a:rPr lang="en-US" sz="1050" dirty="0">
                <a:solidFill>
                  <a:srgbClr val="0A0936"/>
                </a:solidFill>
                <a:latin typeface="DINPro-Light" panose="02000504040000020003" pitchFamily="50" charset="0"/>
              </a:rPr>
              <a:t>to travel in the next 6 months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80A7425-CA41-4A25-BF91-8181796950C3}"/>
              </a:ext>
            </a:extLst>
          </p:cNvPr>
          <p:cNvSpPr/>
          <p:nvPr/>
        </p:nvSpPr>
        <p:spPr>
          <a:xfrm>
            <a:off x="286380" y="737456"/>
            <a:ext cx="1718945" cy="165735"/>
          </a:xfrm>
          <a:custGeom>
            <a:avLst/>
            <a:gdLst/>
            <a:ahLst/>
            <a:cxnLst/>
            <a:rect l="l" t="t" r="r" b="b"/>
            <a:pathLst>
              <a:path w="1718945" h="165734">
                <a:moveTo>
                  <a:pt x="1718322" y="0"/>
                </a:moveTo>
                <a:lnTo>
                  <a:pt x="0" y="0"/>
                </a:lnTo>
                <a:lnTo>
                  <a:pt x="0" y="165595"/>
                </a:lnTo>
                <a:lnTo>
                  <a:pt x="1718322" y="165595"/>
                </a:lnTo>
                <a:lnTo>
                  <a:pt x="1718322" y="0"/>
                </a:lnTo>
                <a:close/>
              </a:path>
            </a:pathLst>
          </a:custGeom>
          <a:solidFill>
            <a:srgbClr val="2D8C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777E0E-6133-4717-B4F5-A02E4CE182A4}"/>
              </a:ext>
            </a:extLst>
          </p:cNvPr>
          <p:cNvSpPr txBox="1"/>
          <p:nvPr/>
        </p:nvSpPr>
        <p:spPr>
          <a:xfrm>
            <a:off x="1311831" y="3727406"/>
            <a:ext cx="697692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b="1" dirty="0">
                <a:solidFill>
                  <a:srgbClr val="0A0936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Austria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31A05105-BE5E-41B2-80C3-42B6DFD85EE2}"/>
              </a:ext>
            </a:extLst>
          </p:cNvPr>
          <p:cNvSpPr txBox="1">
            <a:spLocks/>
          </p:cNvSpPr>
          <p:nvPr/>
        </p:nvSpPr>
        <p:spPr>
          <a:xfrm>
            <a:off x="1364792" y="4047134"/>
            <a:ext cx="678004" cy="247568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56.6%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F70BF09-36FC-40B5-B059-03A1A754F6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" b="16565"/>
          <a:stretch/>
        </p:blipFill>
        <p:spPr>
          <a:xfrm>
            <a:off x="628094" y="3749393"/>
            <a:ext cx="692670" cy="5936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EAFCD2-42A8-44F1-A2CC-EE3FB0D3F956}"/>
              </a:ext>
            </a:extLst>
          </p:cNvPr>
          <p:cNvSpPr txBox="1"/>
          <p:nvPr/>
        </p:nvSpPr>
        <p:spPr>
          <a:xfrm>
            <a:off x="180271" y="169255"/>
            <a:ext cx="56109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FADDD"/>
                </a:solidFill>
                <a:latin typeface="DINPro-Bold" panose="02000503030000020004" pitchFamily="50" charset="0"/>
              </a:rPr>
              <a:t>Travel sentiment climbs to its highest level since September 2020: 56% of Europeans intend to travel by the end of August 2021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85A7EBC-9E65-4529-8499-42CFB2995A0B}"/>
              </a:ext>
            </a:extLst>
          </p:cNvPr>
          <p:cNvSpPr txBox="1"/>
          <p:nvPr/>
        </p:nvSpPr>
        <p:spPr>
          <a:xfrm>
            <a:off x="1313423" y="2859507"/>
            <a:ext cx="483722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b="1" dirty="0">
                <a:solidFill>
                  <a:srgbClr val="0A0936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Italy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0B31505-C720-4E29-A04B-A1E9E97E60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" b="18504"/>
          <a:stretch/>
        </p:blipFill>
        <p:spPr>
          <a:xfrm>
            <a:off x="624664" y="2864631"/>
            <a:ext cx="738843" cy="604454"/>
          </a:xfrm>
          <a:prstGeom prst="rect">
            <a:avLst/>
          </a:prstGeom>
        </p:spPr>
      </p:pic>
      <p:sp>
        <p:nvSpPr>
          <p:cNvPr id="45" name="Subtitle 2">
            <a:extLst>
              <a:ext uri="{FF2B5EF4-FFF2-40B4-BE49-F238E27FC236}">
                <a16:creationId xmlns:a16="http://schemas.microsoft.com/office/drawing/2014/main" id="{CBA9E0D2-0513-49F0-8C60-B7BB0E54F347}"/>
              </a:ext>
            </a:extLst>
          </p:cNvPr>
          <p:cNvSpPr txBox="1">
            <a:spLocks/>
          </p:cNvSpPr>
          <p:nvPr/>
        </p:nvSpPr>
        <p:spPr>
          <a:xfrm>
            <a:off x="1349980" y="3179427"/>
            <a:ext cx="678004" cy="247568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63.7%</a:t>
            </a: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463919C3-B9AA-44D9-91A5-01EDF2DDDA7E}"/>
              </a:ext>
            </a:extLst>
          </p:cNvPr>
          <p:cNvSpPr/>
          <p:nvPr/>
        </p:nvSpPr>
        <p:spPr>
          <a:xfrm>
            <a:off x="2051579" y="3016092"/>
            <a:ext cx="131102" cy="92233"/>
          </a:xfrm>
          <a:prstGeom prst="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2CAE5FC-2694-49E5-A43D-52300247A7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3" b="17527"/>
          <a:stretch/>
        </p:blipFill>
        <p:spPr>
          <a:xfrm>
            <a:off x="589357" y="2041525"/>
            <a:ext cx="610823" cy="50896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E79BE4F-3C6E-440A-862D-0299DB804667}"/>
              </a:ext>
            </a:extLst>
          </p:cNvPr>
          <p:cNvSpPr txBox="1"/>
          <p:nvPr/>
        </p:nvSpPr>
        <p:spPr>
          <a:xfrm>
            <a:off x="3025141" y="2552480"/>
            <a:ext cx="826579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200" b="1" dirty="0">
                <a:solidFill>
                  <a:srgbClr val="0A0936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Germany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7B0B1022-84EB-417D-9795-41561E684B64}"/>
              </a:ext>
            </a:extLst>
          </p:cNvPr>
          <p:cNvSpPr txBox="1">
            <a:spLocks/>
          </p:cNvSpPr>
          <p:nvPr/>
        </p:nvSpPr>
        <p:spPr>
          <a:xfrm>
            <a:off x="3082925" y="2845073"/>
            <a:ext cx="679732" cy="247568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56.3%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63370E7-EF11-4FB2-89DD-FA033EBCDEF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1" b="15968"/>
          <a:stretch/>
        </p:blipFill>
        <p:spPr>
          <a:xfrm>
            <a:off x="2367503" y="2447020"/>
            <a:ext cx="736566" cy="645621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3D39C63-F22C-45A3-AF05-0EB41FE5AE9A}"/>
              </a:ext>
            </a:extLst>
          </p:cNvPr>
          <p:cNvSpPr txBox="1"/>
          <p:nvPr/>
        </p:nvSpPr>
        <p:spPr>
          <a:xfrm>
            <a:off x="3021861" y="3426514"/>
            <a:ext cx="1074333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b="1" dirty="0">
                <a:solidFill>
                  <a:srgbClr val="0A0936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Netherlands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AE0811B9-E786-472B-BD06-EFA9E6112434}"/>
              </a:ext>
            </a:extLst>
          </p:cNvPr>
          <p:cNvSpPr txBox="1">
            <a:spLocks/>
          </p:cNvSpPr>
          <p:nvPr/>
        </p:nvSpPr>
        <p:spPr>
          <a:xfrm>
            <a:off x="3074822" y="3745708"/>
            <a:ext cx="678004" cy="247568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55.8%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96D6D6E-7EC6-41EB-8123-0BCCAE6A207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" b="15705"/>
          <a:stretch/>
        </p:blipFill>
        <p:spPr>
          <a:xfrm>
            <a:off x="2453877" y="3442039"/>
            <a:ext cx="501153" cy="427453"/>
          </a:xfrm>
          <a:prstGeom prst="rect">
            <a:avLst/>
          </a:prstGeom>
        </p:spPr>
      </p:pic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69ECC94F-EA8F-447D-AD3B-2FA08C6E29B5}"/>
              </a:ext>
            </a:extLst>
          </p:cNvPr>
          <p:cNvSpPr/>
          <p:nvPr/>
        </p:nvSpPr>
        <p:spPr>
          <a:xfrm>
            <a:off x="4080758" y="2664045"/>
            <a:ext cx="131102" cy="92233"/>
          </a:xfrm>
          <a:prstGeom prst="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A18735BE-CB04-4168-BC5B-7C010899C5C3}"/>
              </a:ext>
            </a:extLst>
          </p:cNvPr>
          <p:cNvSpPr/>
          <p:nvPr/>
        </p:nvSpPr>
        <p:spPr>
          <a:xfrm>
            <a:off x="4081916" y="3552461"/>
            <a:ext cx="131102" cy="92233"/>
          </a:xfrm>
          <a:prstGeom prst="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F8DB9A-CA77-4B40-9ADB-1DC2F0243590}"/>
              </a:ext>
            </a:extLst>
          </p:cNvPr>
          <p:cNvSpPr txBox="1"/>
          <p:nvPr/>
        </p:nvSpPr>
        <p:spPr>
          <a:xfrm>
            <a:off x="1855831" y="3100526"/>
            <a:ext cx="5311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548235"/>
                </a:solidFill>
                <a:latin typeface="DINPro-Light" panose="02000504040000020003" pitchFamily="50" charset="0"/>
              </a:rPr>
              <a:t>5</a:t>
            </a:r>
            <a:r>
              <a:rPr lang="el-GR" sz="800" b="1">
                <a:solidFill>
                  <a:srgbClr val="548235"/>
                </a:solidFill>
                <a:latin typeface="DINPro-Light" panose="02000504040000020003" pitchFamily="50" charset="0"/>
              </a:rPr>
              <a:t>%</a:t>
            </a:r>
            <a:endParaRPr lang="en-US" sz="800" b="1" dirty="0">
              <a:solidFill>
                <a:srgbClr val="548235"/>
              </a:solidFill>
              <a:latin typeface="DINPro-Light" panose="02000504040000020003" pitchFamily="50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AA85BF-88DC-4DD4-904A-5BC715FDBDFD}"/>
              </a:ext>
            </a:extLst>
          </p:cNvPr>
          <p:cNvSpPr txBox="1"/>
          <p:nvPr/>
        </p:nvSpPr>
        <p:spPr>
          <a:xfrm>
            <a:off x="3902749" y="2742571"/>
            <a:ext cx="5311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548235"/>
                </a:solidFill>
                <a:latin typeface="DINPro-Light" panose="02000504040000020003" pitchFamily="50" charset="0"/>
              </a:rPr>
              <a:t>10</a:t>
            </a:r>
            <a:r>
              <a:rPr lang="el-GR" sz="800" b="1">
                <a:solidFill>
                  <a:srgbClr val="548235"/>
                </a:solidFill>
                <a:latin typeface="DINPro-Light" panose="02000504040000020003" pitchFamily="50" charset="0"/>
              </a:rPr>
              <a:t>%</a:t>
            </a:r>
            <a:endParaRPr lang="en-US" sz="800" b="1" dirty="0">
              <a:solidFill>
                <a:srgbClr val="548235"/>
              </a:solidFill>
              <a:latin typeface="DINPro-Light" panose="02000504040000020003" pitchFamily="50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D00D5F-43D6-473B-B9BD-71059981F40D}"/>
              </a:ext>
            </a:extLst>
          </p:cNvPr>
          <p:cNvSpPr txBox="1"/>
          <p:nvPr/>
        </p:nvSpPr>
        <p:spPr>
          <a:xfrm>
            <a:off x="3901761" y="3631985"/>
            <a:ext cx="5311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548235"/>
                </a:solidFill>
                <a:latin typeface="DINPro-Light" panose="02000504040000020003" pitchFamily="50" charset="0"/>
              </a:rPr>
              <a:t>15</a:t>
            </a:r>
            <a:r>
              <a:rPr lang="el-GR" sz="800" b="1">
                <a:solidFill>
                  <a:srgbClr val="548235"/>
                </a:solidFill>
                <a:latin typeface="DINPro-Light" panose="02000504040000020003" pitchFamily="50" charset="0"/>
              </a:rPr>
              <a:t>%</a:t>
            </a:r>
            <a:endParaRPr lang="en-US" sz="800" b="1" dirty="0">
              <a:solidFill>
                <a:srgbClr val="548235"/>
              </a:solidFill>
              <a:latin typeface="DINPro-Light" panose="02000504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4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BEEBB2FD-F8DB-417E-8BAE-5BA1A74A02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219"/>
          <a:stretch/>
        </p:blipFill>
        <p:spPr>
          <a:xfrm>
            <a:off x="-5255" y="0"/>
            <a:ext cx="386255" cy="5149850"/>
          </a:xfrm>
          <a:prstGeom prst="rect">
            <a:avLst/>
          </a:prstGeom>
        </p:spPr>
      </p:pic>
      <p:sp>
        <p:nvSpPr>
          <p:cNvPr id="4" name="object 5">
            <a:extLst>
              <a:ext uri="{FF2B5EF4-FFF2-40B4-BE49-F238E27FC236}">
                <a16:creationId xmlns:a16="http://schemas.microsoft.com/office/drawing/2014/main" id="{9EC7D520-EA09-49C6-93F5-FDDC7A8AF5BE}"/>
              </a:ext>
            </a:extLst>
          </p:cNvPr>
          <p:cNvSpPr txBox="1"/>
          <p:nvPr/>
        </p:nvSpPr>
        <p:spPr>
          <a:xfrm>
            <a:off x="76200" y="4784725"/>
            <a:ext cx="211455" cy="21428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700"/>
              </a:lnSpc>
              <a:spcBef>
                <a:spcPts val="240"/>
              </a:spcBef>
            </a:pPr>
            <a:fld id="{466F313E-AE2E-46DD-A83A-63206DCB126C}" type="slidenum">
              <a:rPr lang="en-US" sz="700" smtClean="0">
                <a:latin typeface="DINPro-Light" panose="02000504040000020003" pitchFamily="50" charset="0"/>
                <a:cs typeface="Arial"/>
              </a:rPr>
              <a:t>12</a:t>
            </a:fld>
            <a:endParaRPr sz="700" dirty="0">
              <a:latin typeface="DINPro-Light" panose="02000504040000020003" pitchFamily="50" charset="0"/>
              <a:cs typeface="Arial"/>
            </a:endParaRP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40C2E972-E5A8-45AB-B0EA-863A6ED543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" b="2851"/>
          <a:stretch/>
        </p:blipFill>
        <p:spPr>
          <a:xfrm>
            <a:off x="253338" y="0"/>
            <a:ext cx="8897938" cy="514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56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A21A642F-930D-427F-A9E8-D50084C59002}"/>
              </a:ext>
            </a:extLst>
          </p:cNvPr>
          <p:cNvSpPr/>
          <p:nvPr/>
        </p:nvSpPr>
        <p:spPr>
          <a:xfrm>
            <a:off x="8044002" y="799169"/>
            <a:ext cx="592693" cy="592693"/>
          </a:xfrm>
          <a:prstGeom prst="ellipse">
            <a:avLst/>
          </a:prstGeom>
          <a:solidFill>
            <a:srgbClr val="0A0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4B575D-4956-4AF8-B797-5071F76E1C19}"/>
              </a:ext>
            </a:extLst>
          </p:cNvPr>
          <p:cNvSpPr/>
          <p:nvPr/>
        </p:nvSpPr>
        <p:spPr>
          <a:xfrm>
            <a:off x="8044487" y="1645217"/>
            <a:ext cx="592693" cy="592693"/>
          </a:xfrm>
          <a:prstGeom prst="ellipse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A423E0-2F27-45E0-8697-ECD4AF0FD362}"/>
              </a:ext>
            </a:extLst>
          </p:cNvPr>
          <p:cNvSpPr/>
          <p:nvPr/>
        </p:nvSpPr>
        <p:spPr>
          <a:xfrm>
            <a:off x="8044487" y="2491265"/>
            <a:ext cx="592693" cy="592693"/>
          </a:xfrm>
          <a:prstGeom prst="ellipse">
            <a:avLst/>
          </a:prstGeom>
          <a:solidFill>
            <a:srgbClr val="2D8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1732A4-5CE7-4491-87E2-61041D263196}"/>
              </a:ext>
            </a:extLst>
          </p:cNvPr>
          <p:cNvSpPr/>
          <p:nvPr/>
        </p:nvSpPr>
        <p:spPr>
          <a:xfrm>
            <a:off x="8044003" y="3357886"/>
            <a:ext cx="592693" cy="592693"/>
          </a:xfrm>
          <a:prstGeom prst="ellipse">
            <a:avLst/>
          </a:prstGeom>
          <a:solidFill>
            <a:srgbClr val="40A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939FA2-7D77-40FC-9F40-AF476A512188}"/>
              </a:ext>
            </a:extLst>
          </p:cNvPr>
          <p:cNvSpPr txBox="1"/>
          <p:nvPr/>
        </p:nvSpPr>
        <p:spPr>
          <a:xfrm>
            <a:off x="7471057" y="987024"/>
            <a:ext cx="487634" cy="2308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900" b="1" dirty="0">
                <a:solidFill>
                  <a:schemeClr val="tx2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18-24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D445F0-1AFB-4EBD-94DA-4EA6EC65E7ED}"/>
              </a:ext>
            </a:extLst>
          </p:cNvPr>
          <p:cNvSpPr txBox="1"/>
          <p:nvPr/>
        </p:nvSpPr>
        <p:spPr>
          <a:xfrm>
            <a:off x="7457438" y="1827054"/>
            <a:ext cx="487634" cy="2308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900" b="1" dirty="0">
                <a:solidFill>
                  <a:schemeClr val="tx2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25-34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92E747-F4C7-4B64-90F3-5BF91EB50BC4}"/>
              </a:ext>
            </a:extLst>
          </p:cNvPr>
          <p:cNvSpPr txBox="1"/>
          <p:nvPr/>
        </p:nvSpPr>
        <p:spPr>
          <a:xfrm>
            <a:off x="7457438" y="2649133"/>
            <a:ext cx="487634" cy="2308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900" b="1" dirty="0">
                <a:solidFill>
                  <a:schemeClr val="tx2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35-44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94EC64-35CF-49DE-8F92-516FE5AC5742}"/>
              </a:ext>
            </a:extLst>
          </p:cNvPr>
          <p:cNvSpPr txBox="1"/>
          <p:nvPr/>
        </p:nvSpPr>
        <p:spPr>
          <a:xfrm>
            <a:off x="7457438" y="3538817"/>
            <a:ext cx="487634" cy="2308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900" b="1" dirty="0">
                <a:solidFill>
                  <a:schemeClr val="tx2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45-54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C71E1B2-421F-437D-90A5-19D9796F7E22}"/>
              </a:ext>
            </a:extLst>
          </p:cNvPr>
          <p:cNvSpPr/>
          <p:nvPr/>
        </p:nvSpPr>
        <p:spPr>
          <a:xfrm>
            <a:off x="8044002" y="4192032"/>
            <a:ext cx="592693" cy="592693"/>
          </a:xfrm>
          <a:prstGeom prst="ellipse">
            <a:avLst/>
          </a:prstGeom>
          <a:solidFill>
            <a:srgbClr val="A1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91E80F-FE9B-4C8F-81CD-668638DA70B6}"/>
              </a:ext>
            </a:extLst>
          </p:cNvPr>
          <p:cNvSpPr txBox="1"/>
          <p:nvPr/>
        </p:nvSpPr>
        <p:spPr>
          <a:xfrm>
            <a:off x="7572854" y="4372963"/>
            <a:ext cx="372218" cy="2308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900" b="1" dirty="0">
                <a:solidFill>
                  <a:schemeClr val="tx2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≥55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F3C44435-335E-4FC7-BB65-EFE99916FF50}"/>
              </a:ext>
            </a:extLst>
          </p:cNvPr>
          <p:cNvSpPr txBox="1"/>
          <p:nvPr/>
        </p:nvSpPr>
        <p:spPr>
          <a:xfrm>
            <a:off x="76200" y="4784725"/>
            <a:ext cx="211455" cy="21428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700"/>
              </a:lnSpc>
              <a:spcBef>
                <a:spcPts val="240"/>
              </a:spcBef>
            </a:pPr>
            <a:fld id="{22B77E08-AE8B-425F-A7EE-7C95C69235CE}" type="slidenum">
              <a:rPr lang="en-US" sz="700" smtClean="0">
                <a:latin typeface="DINPro-Light" panose="02000504040000020003" pitchFamily="50" charset="0"/>
                <a:cs typeface="Arial"/>
              </a:rPr>
              <a:t>13</a:t>
            </a:fld>
            <a:endParaRPr sz="700" dirty="0">
              <a:latin typeface="DINPro-Light" panose="02000504040000020003" pitchFamily="50" charset="0"/>
              <a:cs typeface="Arial"/>
            </a:endParaRP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2395F72-6715-4BAA-AC79-1882F05E60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" b="16110"/>
          <a:stretch/>
        </p:blipFill>
        <p:spPr>
          <a:xfrm>
            <a:off x="8077200" y="865743"/>
            <a:ext cx="521010" cy="438972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A1673EEB-FD3B-4933-AD3D-D48318DA67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51" b="21865"/>
          <a:stretch/>
        </p:blipFill>
        <p:spPr>
          <a:xfrm>
            <a:off x="8044002" y="3364105"/>
            <a:ext cx="587406" cy="471467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EB2E1117-0598-4AE9-BE08-1DB5356FCC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" b="16110"/>
          <a:stretch/>
        </p:blipFill>
        <p:spPr>
          <a:xfrm>
            <a:off x="8080873" y="1697571"/>
            <a:ext cx="517525" cy="436036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B5BDC45B-6F22-4E73-8D36-03BC28B794C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2" b="13754"/>
          <a:stretch/>
        </p:blipFill>
        <p:spPr>
          <a:xfrm>
            <a:off x="8102835" y="4258606"/>
            <a:ext cx="469740" cy="406885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A1514F3B-DD24-424C-AD36-B3490121C9C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" b="12462"/>
          <a:stretch/>
        </p:blipFill>
        <p:spPr>
          <a:xfrm>
            <a:off x="8155142" y="2594370"/>
            <a:ext cx="365125" cy="3234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A3E4B0-AD2B-4ECC-B9FE-8AA6D88A91F5}"/>
              </a:ext>
            </a:extLst>
          </p:cNvPr>
          <p:cNvSpPr txBox="1"/>
          <p:nvPr/>
        </p:nvSpPr>
        <p:spPr>
          <a:xfrm>
            <a:off x="286380" y="4786097"/>
            <a:ext cx="41885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Q7.Do you plan to take an overnight trip domestically or within Europe in the next 6 months, either for personal or professional purposes?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010047-5FA9-4FC6-BC6F-2AB87A70183A}"/>
              </a:ext>
            </a:extLst>
          </p:cNvPr>
          <p:cNvSpPr txBox="1"/>
          <p:nvPr/>
        </p:nvSpPr>
        <p:spPr>
          <a:xfrm>
            <a:off x="7772400" y="4876859"/>
            <a:ext cx="133653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No. of respondents: 5,837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05C3B832-5D8F-4125-9565-3DEC1370B3C0}"/>
              </a:ext>
            </a:extLst>
          </p:cNvPr>
          <p:cNvSpPr/>
          <p:nvPr/>
        </p:nvSpPr>
        <p:spPr>
          <a:xfrm>
            <a:off x="286380" y="737456"/>
            <a:ext cx="1718945" cy="165735"/>
          </a:xfrm>
          <a:custGeom>
            <a:avLst/>
            <a:gdLst/>
            <a:ahLst/>
            <a:cxnLst/>
            <a:rect l="l" t="t" r="r" b="b"/>
            <a:pathLst>
              <a:path w="1718945" h="165734">
                <a:moveTo>
                  <a:pt x="1718322" y="0"/>
                </a:moveTo>
                <a:lnTo>
                  <a:pt x="0" y="0"/>
                </a:lnTo>
                <a:lnTo>
                  <a:pt x="0" y="165595"/>
                </a:lnTo>
                <a:lnTo>
                  <a:pt x="1718322" y="165595"/>
                </a:lnTo>
                <a:lnTo>
                  <a:pt x="1718322" y="0"/>
                </a:lnTo>
                <a:close/>
              </a:path>
            </a:pathLst>
          </a:custGeom>
          <a:solidFill>
            <a:srgbClr val="2D8C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65913CBF-7C6B-496A-8056-9E76E2B3F9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911649"/>
              </p:ext>
            </p:extLst>
          </p:nvPr>
        </p:nvGraphicFramePr>
        <p:xfrm>
          <a:off x="286379" y="1584325"/>
          <a:ext cx="7054146" cy="2977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EADCB39-B4AA-4A49-ABD8-F7B2BEF3F5C8}"/>
              </a:ext>
            </a:extLst>
          </p:cNvPr>
          <p:cNvSpPr txBox="1"/>
          <p:nvPr/>
        </p:nvSpPr>
        <p:spPr>
          <a:xfrm>
            <a:off x="3352800" y="4479925"/>
            <a:ext cx="20333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Light" panose="02000504040000020003" pitchFamily="50" charset="0"/>
              </a:rPr>
              <a:t>Feb ‘21 survey</a:t>
            </a:r>
            <a:endParaRPr lang="en-US" sz="900" b="1" strike="sngStrike" dirty="0">
              <a:solidFill>
                <a:schemeClr val="tx1">
                  <a:lumMod val="75000"/>
                  <a:lumOff val="25000"/>
                </a:schemeClr>
              </a:solidFill>
              <a:latin typeface="DINPro-Light" panose="02000504040000020003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89EE69-2448-4940-8CEC-AE70F727F3E7}"/>
              </a:ext>
            </a:extLst>
          </p:cNvPr>
          <p:cNvSpPr/>
          <p:nvPr/>
        </p:nvSpPr>
        <p:spPr>
          <a:xfrm>
            <a:off x="286379" y="1137946"/>
            <a:ext cx="2380621" cy="903579"/>
          </a:xfrm>
          <a:prstGeom prst="rect">
            <a:avLst/>
          </a:prstGeom>
          <a:noFill/>
          <a:ln w="12700">
            <a:solidFill>
              <a:srgbClr val="40AED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47F7FB-E171-40F9-8722-CB4CD80ECE19}"/>
              </a:ext>
            </a:extLst>
          </p:cNvPr>
          <p:cNvSpPr txBox="1"/>
          <p:nvPr/>
        </p:nvSpPr>
        <p:spPr>
          <a:xfrm>
            <a:off x="180270" y="169255"/>
            <a:ext cx="65253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FADDD"/>
                </a:solidFill>
                <a:latin typeface="DINPro-Bold" panose="02000503030000020004" pitchFamily="50" charset="0"/>
              </a:rPr>
              <a:t>Interest in travel by summer's end surges among 45 to 55-year-olds, </a:t>
            </a:r>
          </a:p>
          <a:p>
            <a:r>
              <a:rPr lang="en-US" sz="1400" dirty="0">
                <a:solidFill>
                  <a:srgbClr val="3FADDD"/>
                </a:solidFill>
                <a:latin typeface="DINPro-Bold" panose="02000503030000020004" pitchFamily="50" charset="0"/>
              </a:rPr>
              <a:t>while Gen Z (18-24) hesitancy persists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CE7915-7911-4C38-9D9B-6BBB1E0C7C86}"/>
              </a:ext>
            </a:extLst>
          </p:cNvPr>
          <p:cNvSpPr txBox="1"/>
          <p:nvPr/>
        </p:nvSpPr>
        <p:spPr>
          <a:xfrm>
            <a:off x="362579" y="1197607"/>
            <a:ext cx="23044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DINPro-Light" panose="02000504040000020003" pitchFamily="50" charset="0"/>
              </a:rPr>
              <a:t>Vaccine rollout brings travel confidence in only 28% of Gen Z respondents as opposed to 36% among those over 35.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BD4BF0-7A1F-4076-ADFB-1529CBBBA1C3}"/>
              </a:ext>
            </a:extLst>
          </p:cNvPr>
          <p:cNvSpPr txBox="1"/>
          <p:nvPr/>
        </p:nvSpPr>
        <p:spPr>
          <a:xfrm>
            <a:off x="2518988" y="1584325"/>
            <a:ext cx="39119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900" dirty="0">
                <a:solidFill>
                  <a:srgbClr val="0A0936"/>
                </a:solidFill>
                <a:latin typeface="DINPro-Light" panose="02000504040000020003" pitchFamily="50" charset="0"/>
              </a:rPr>
              <a:t>Intention to travel in the next 6 months by age group</a:t>
            </a:r>
          </a:p>
        </p:txBody>
      </p:sp>
    </p:spTree>
    <p:extLst>
      <p:ext uri="{BB962C8B-B14F-4D97-AF65-F5344CB8AC3E}">
        <p14:creationId xmlns:p14="http://schemas.microsoft.com/office/powerpoint/2010/main" val="945779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734E2712-B05B-4993-889B-E41A9691C0C8}"/>
              </a:ext>
            </a:extLst>
          </p:cNvPr>
          <p:cNvSpPr/>
          <p:nvPr/>
        </p:nvSpPr>
        <p:spPr>
          <a:xfrm>
            <a:off x="0" y="0"/>
            <a:ext cx="9144000" cy="5149850"/>
          </a:xfrm>
          <a:custGeom>
            <a:avLst/>
            <a:gdLst/>
            <a:ahLst/>
            <a:cxnLst/>
            <a:rect l="l" t="t" r="r" b="b"/>
            <a:pathLst>
              <a:path w="6002655" h="5144770">
                <a:moveTo>
                  <a:pt x="0" y="0"/>
                </a:moveTo>
                <a:lnTo>
                  <a:pt x="0" y="5144401"/>
                </a:lnTo>
                <a:lnTo>
                  <a:pt x="6002553" y="5144401"/>
                </a:lnTo>
                <a:lnTo>
                  <a:pt x="6002553" y="0"/>
                </a:lnTo>
                <a:lnTo>
                  <a:pt x="0" y="0"/>
                </a:lnTo>
                <a:close/>
              </a:path>
            </a:pathLst>
          </a:custGeom>
          <a:solidFill>
            <a:srgbClr val="185073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0" name="Subtitle 2">
            <a:extLst>
              <a:ext uri="{FF2B5EF4-FFF2-40B4-BE49-F238E27FC236}">
                <a16:creationId xmlns:a16="http://schemas.microsoft.com/office/drawing/2014/main" id="{57EC6E59-7630-44EC-A2B3-C8D32402203E}"/>
              </a:ext>
            </a:extLst>
          </p:cNvPr>
          <p:cNvSpPr txBox="1">
            <a:spLocks/>
          </p:cNvSpPr>
          <p:nvPr/>
        </p:nvSpPr>
        <p:spPr>
          <a:xfrm>
            <a:off x="298823" y="1774929"/>
            <a:ext cx="3129756" cy="221933"/>
          </a:xfrm>
          <a:prstGeom prst="rect">
            <a:avLst/>
          </a:prstGeom>
        </p:spPr>
        <p:txBody>
          <a:bodyPr vert="horz" wrap="square" lIns="34299" tIns="17149" rIns="34299" bIns="3429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900" dirty="0">
                <a:solidFill>
                  <a:schemeClr val="bg1"/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Sun &amp; beach lovers</a:t>
            </a:r>
          </a:p>
        </p:txBody>
      </p:sp>
      <p:sp>
        <p:nvSpPr>
          <p:cNvPr id="133" name="object 39">
            <a:extLst>
              <a:ext uri="{FF2B5EF4-FFF2-40B4-BE49-F238E27FC236}">
                <a16:creationId xmlns:a16="http://schemas.microsoft.com/office/drawing/2014/main" id="{9AE88FB2-8FA6-4422-8328-F1BFAD218CD3}"/>
              </a:ext>
            </a:extLst>
          </p:cNvPr>
          <p:cNvSpPr/>
          <p:nvPr/>
        </p:nvSpPr>
        <p:spPr>
          <a:xfrm>
            <a:off x="158471" y="1851857"/>
            <a:ext cx="95885" cy="95885"/>
          </a:xfrm>
          <a:custGeom>
            <a:avLst/>
            <a:gdLst/>
            <a:ahLst/>
            <a:cxnLst/>
            <a:rect l="l" t="t" r="r" b="b"/>
            <a:pathLst>
              <a:path w="95885" h="95885">
                <a:moveTo>
                  <a:pt x="95783" y="0"/>
                </a:moveTo>
                <a:lnTo>
                  <a:pt x="0" y="0"/>
                </a:lnTo>
                <a:lnTo>
                  <a:pt x="0" y="95783"/>
                </a:lnTo>
                <a:lnTo>
                  <a:pt x="95783" y="95783"/>
                </a:lnTo>
                <a:lnTo>
                  <a:pt x="95783" y="0"/>
                </a:lnTo>
                <a:close/>
              </a:path>
            </a:pathLst>
          </a:custGeom>
          <a:solidFill>
            <a:srgbClr val="8EB4E3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35" name="object 39">
            <a:extLst>
              <a:ext uri="{FF2B5EF4-FFF2-40B4-BE49-F238E27FC236}">
                <a16:creationId xmlns:a16="http://schemas.microsoft.com/office/drawing/2014/main" id="{DE72977A-FF05-4CD5-AD65-B68220A979E5}"/>
              </a:ext>
            </a:extLst>
          </p:cNvPr>
          <p:cNvSpPr/>
          <p:nvPr/>
        </p:nvSpPr>
        <p:spPr>
          <a:xfrm>
            <a:off x="158470" y="2157950"/>
            <a:ext cx="95885" cy="95885"/>
          </a:xfrm>
          <a:custGeom>
            <a:avLst/>
            <a:gdLst/>
            <a:ahLst/>
            <a:cxnLst/>
            <a:rect l="l" t="t" r="r" b="b"/>
            <a:pathLst>
              <a:path w="95885" h="95885">
                <a:moveTo>
                  <a:pt x="95783" y="0"/>
                </a:moveTo>
                <a:lnTo>
                  <a:pt x="0" y="0"/>
                </a:lnTo>
                <a:lnTo>
                  <a:pt x="0" y="95783"/>
                </a:lnTo>
                <a:lnTo>
                  <a:pt x="95783" y="95783"/>
                </a:lnTo>
                <a:lnTo>
                  <a:pt x="95783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37" name="Subtitle 2">
            <a:extLst>
              <a:ext uri="{FF2B5EF4-FFF2-40B4-BE49-F238E27FC236}">
                <a16:creationId xmlns:a16="http://schemas.microsoft.com/office/drawing/2014/main" id="{C30DDDD9-7633-4439-9170-A692910C9805}"/>
              </a:ext>
            </a:extLst>
          </p:cNvPr>
          <p:cNvSpPr txBox="1">
            <a:spLocks/>
          </p:cNvSpPr>
          <p:nvPr/>
        </p:nvSpPr>
        <p:spPr>
          <a:xfrm>
            <a:off x="298823" y="2081197"/>
            <a:ext cx="2476758" cy="221933"/>
          </a:xfrm>
          <a:prstGeom prst="rect">
            <a:avLst/>
          </a:prstGeom>
        </p:spPr>
        <p:txBody>
          <a:bodyPr vert="horz" wrap="square" lIns="34299" tIns="17149" rIns="34299" bIns="3429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900" dirty="0">
                <a:solidFill>
                  <a:schemeClr val="bg1"/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Bleisure travellers</a:t>
            </a:r>
          </a:p>
        </p:txBody>
      </p:sp>
      <p:sp>
        <p:nvSpPr>
          <p:cNvPr id="139" name="object 39">
            <a:extLst>
              <a:ext uri="{FF2B5EF4-FFF2-40B4-BE49-F238E27FC236}">
                <a16:creationId xmlns:a16="http://schemas.microsoft.com/office/drawing/2014/main" id="{38D83829-E1A8-4126-9DD3-C312A27F3086}"/>
              </a:ext>
            </a:extLst>
          </p:cNvPr>
          <p:cNvSpPr/>
          <p:nvPr/>
        </p:nvSpPr>
        <p:spPr>
          <a:xfrm>
            <a:off x="158470" y="2450072"/>
            <a:ext cx="95885" cy="95885"/>
          </a:xfrm>
          <a:custGeom>
            <a:avLst/>
            <a:gdLst/>
            <a:ahLst/>
            <a:cxnLst/>
            <a:rect l="l" t="t" r="r" b="b"/>
            <a:pathLst>
              <a:path w="95885" h="95885">
                <a:moveTo>
                  <a:pt x="95783" y="0"/>
                </a:moveTo>
                <a:lnTo>
                  <a:pt x="0" y="0"/>
                </a:lnTo>
                <a:lnTo>
                  <a:pt x="0" y="95783"/>
                </a:lnTo>
                <a:lnTo>
                  <a:pt x="95783" y="95783"/>
                </a:lnTo>
                <a:lnTo>
                  <a:pt x="95783" y="0"/>
                </a:lnTo>
                <a:close/>
              </a:path>
            </a:pathLst>
          </a:custGeom>
          <a:solidFill>
            <a:srgbClr val="A1EAF7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41" name="Subtitle 2">
            <a:extLst>
              <a:ext uri="{FF2B5EF4-FFF2-40B4-BE49-F238E27FC236}">
                <a16:creationId xmlns:a16="http://schemas.microsoft.com/office/drawing/2014/main" id="{CF9066C1-957D-4B17-BAA5-52975F00F820}"/>
              </a:ext>
            </a:extLst>
          </p:cNvPr>
          <p:cNvSpPr txBox="1">
            <a:spLocks/>
          </p:cNvSpPr>
          <p:nvPr/>
        </p:nvSpPr>
        <p:spPr>
          <a:xfrm>
            <a:off x="298823" y="2383792"/>
            <a:ext cx="2476758" cy="221933"/>
          </a:xfrm>
          <a:prstGeom prst="rect">
            <a:avLst/>
          </a:prstGeom>
        </p:spPr>
        <p:txBody>
          <a:bodyPr vert="horz" wrap="square" lIns="34299" tIns="17149" rIns="34299" bIns="3429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900" dirty="0">
                <a:solidFill>
                  <a:schemeClr val="bg1"/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travellers</a:t>
            </a:r>
          </a:p>
        </p:txBody>
      </p:sp>
      <p:sp>
        <p:nvSpPr>
          <p:cNvPr id="143" name="object 39">
            <a:extLst>
              <a:ext uri="{FF2B5EF4-FFF2-40B4-BE49-F238E27FC236}">
                <a16:creationId xmlns:a16="http://schemas.microsoft.com/office/drawing/2014/main" id="{F0E12D8B-6CB5-40FD-B550-ABBF25687360}"/>
              </a:ext>
            </a:extLst>
          </p:cNvPr>
          <p:cNvSpPr/>
          <p:nvPr/>
        </p:nvSpPr>
        <p:spPr>
          <a:xfrm>
            <a:off x="157165" y="2750411"/>
            <a:ext cx="95885" cy="95885"/>
          </a:xfrm>
          <a:custGeom>
            <a:avLst/>
            <a:gdLst/>
            <a:ahLst/>
            <a:cxnLst/>
            <a:rect l="l" t="t" r="r" b="b"/>
            <a:pathLst>
              <a:path w="95885" h="95885">
                <a:moveTo>
                  <a:pt x="95783" y="0"/>
                </a:moveTo>
                <a:lnTo>
                  <a:pt x="0" y="0"/>
                </a:lnTo>
                <a:lnTo>
                  <a:pt x="0" y="95783"/>
                </a:lnTo>
                <a:lnTo>
                  <a:pt x="95783" y="95783"/>
                </a:lnTo>
                <a:lnTo>
                  <a:pt x="95783" y="0"/>
                </a:lnTo>
                <a:close/>
              </a:path>
            </a:pathLst>
          </a:custGeom>
          <a:solidFill>
            <a:srgbClr val="40AEDD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45" name="Subtitle 2">
            <a:extLst>
              <a:ext uri="{FF2B5EF4-FFF2-40B4-BE49-F238E27FC236}">
                <a16:creationId xmlns:a16="http://schemas.microsoft.com/office/drawing/2014/main" id="{CB3E10DF-5453-44D7-88A3-62B02D64259E}"/>
              </a:ext>
            </a:extLst>
          </p:cNvPr>
          <p:cNvSpPr txBox="1">
            <a:spLocks/>
          </p:cNvSpPr>
          <p:nvPr/>
        </p:nvSpPr>
        <p:spPr>
          <a:xfrm>
            <a:off x="298823" y="2682938"/>
            <a:ext cx="2403334" cy="221933"/>
          </a:xfrm>
          <a:prstGeom prst="rect">
            <a:avLst/>
          </a:prstGeom>
        </p:spPr>
        <p:txBody>
          <a:bodyPr vert="horz" wrap="square" lIns="34299" tIns="17149" rIns="34299" bIns="3429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900" dirty="0">
                <a:solidFill>
                  <a:schemeClr val="bg1"/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Explorers of cultural identity &amp; roots</a:t>
            </a:r>
            <a:endParaRPr lang="en-US" sz="900" dirty="0">
              <a:solidFill>
                <a:schemeClr val="bg1"/>
              </a:solidFill>
              <a:latin typeface="DINPro-Light" panose="02000504040000020003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9" name="object 39">
            <a:extLst>
              <a:ext uri="{FF2B5EF4-FFF2-40B4-BE49-F238E27FC236}">
                <a16:creationId xmlns:a16="http://schemas.microsoft.com/office/drawing/2014/main" id="{96B6B7EF-A9C0-4486-89F3-809730A89E1D}"/>
              </a:ext>
            </a:extLst>
          </p:cNvPr>
          <p:cNvSpPr/>
          <p:nvPr/>
        </p:nvSpPr>
        <p:spPr>
          <a:xfrm>
            <a:off x="158470" y="3067930"/>
            <a:ext cx="95885" cy="95885"/>
          </a:xfrm>
          <a:custGeom>
            <a:avLst/>
            <a:gdLst/>
            <a:ahLst/>
            <a:cxnLst/>
            <a:rect l="l" t="t" r="r" b="b"/>
            <a:pathLst>
              <a:path w="95885" h="95885">
                <a:moveTo>
                  <a:pt x="95783" y="0"/>
                </a:moveTo>
                <a:lnTo>
                  <a:pt x="0" y="0"/>
                </a:lnTo>
                <a:lnTo>
                  <a:pt x="0" y="95783"/>
                </a:lnTo>
                <a:lnTo>
                  <a:pt x="95783" y="95783"/>
                </a:lnTo>
                <a:lnTo>
                  <a:pt x="95783" y="0"/>
                </a:lnTo>
                <a:close/>
              </a:path>
            </a:pathLst>
          </a:custGeom>
          <a:solidFill>
            <a:srgbClr val="D7E4BD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51" name="Subtitle 2">
            <a:extLst>
              <a:ext uri="{FF2B5EF4-FFF2-40B4-BE49-F238E27FC236}">
                <a16:creationId xmlns:a16="http://schemas.microsoft.com/office/drawing/2014/main" id="{520662EA-70C3-46C0-B1EC-D5E023B77268}"/>
              </a:ext>
            </a:extLst>
          </p:cNvPr>
          <p:cNvSpPr txBox="1">
            <a:spLocks/>
          </p:cNvSpPr>
          <p:nvPr/>
        </p:nvSpPr>
        <p:spPr>
          <a:xfrm>
            <a:off x="311734" y="2990740"/>
            <a:ext cx="2380280" cy="221933"/>
          </a:xfrm>
          <a:prstGeom prst="rect">
            <a:avLst/>
          </a:prstGeom>
        </p:spPr>
        <p:txBody>
          <a:bodyPr vert="horz" wrap="square" lIns="34299" tIns="17149" rIns="34299" bIns="3429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900" dirty="0">
                <a:solidFill>
                  <a:schemeClr val="bg1"/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Immersive explorers</a:t>
            </a:r>
            <a:endParaRPr lang="en-US" sz="900" dirty="0">
              <a:solidFill>
                <a:schemeClr val="bg1"/>
              </a:solidFill>
              <a:latin typeface="DINPro-Light" panose="02000504040000020003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3" name="object 39">
            <a:extLst>
              <a:ext uri="{FF2B5EF4-FFF2-40B4-BE49-F238E27FC236}">
                <a16:creationId xmlns:a16="http://schemas.microsoft.com/office/drawing/2014/main" id="{83D3E729-CF7A-47BD-8B88-D7BBD94FB885}"/>
              </a:ext>
            </a:extLst>
          </p:cNvPr>
          <p:cNvSpPr/>
          <p:nvPr/>
        </p:nvSpPr>
        <p:spPr>
          <a:xfrm>
            <a:off x="152400" y="3360052"/>
            <a:ext cx="95885" cy="95885"/>
          </a:xfrm>
          <a:custGeom>
            <a:avLst/>
            <a:gdLst/>
            <a:ahLst/>
            <a:cxnLst/>
            <a:rect l="l" t="t" r="r" b="b"/>
            <a:pathLst>
              <a:path w="95885" h="95885">
                <a:moveTo>
                  <a:pt x="95783" y="0"/>
                </a:moveTo>
                <a:lnTo>
                  <a:pt x="0" y="0"/>
                </a:lnTo>
                <a:lnTo>
                  <a:pt x="0" y="95783"/>
                </a:lnTo>
                <a:lnTo>
                  <a:pt x="95783" y="95783"/>
                </a:lnTo>
                <a:lnTo>
                  <a:pt x="95783" y="0"/>
                </a:lnTo>
                <a:close/>
              </a:path>
            </a:pathLst>
          </a:custGeom>
          <a:solidFill>
            <a:srgbClr val="0A0935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55" name="Subtitle 2">
            <a:extLst>
              <a:ext uri="{FF2B5EF4-FFF2-40B4-BE49-F238E27FC236}">
                <a16:creationId xmlns:a16="http://schemas.microsoft.com/office/drawing/2014/main" id="{1FFAD19E-76D3-4355-8F3F-F69B08338A92}"/>
              </a:ext>
            </a:extLst>
          </p:cNvPr>
          <p:cNvSpPr txBox="1">
            <a:spLocks/>
          </p:cNvSpPr>
          <p:nvPr/>
        </p:nvSpPr>
        <p:spPr>
          <a:xfrm>
            <a:off x="305585" y="3287248"/>
            <a:ext cx="2466090" cy="221933"/>
          </a:xfrm>
          <a:prstGeom prst="rect">
            <a:avLst/>
          </a:prstGeom>
        </p:spPr>
        <p:txBody>
          <a:bodyPr vert="horz" wrap="square" lIns="34299" tIns="17149" rIns="34299" bIns="3429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900" dirty="0">
                <a:solidFill>
                  <a:schemeClr val="bg1"/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City life enthusiasts</a:t>
            </a:r>
            <a:endParaRPr lang="en-US" sz="900" dirty="0">
              <a:solidFill>
                <a:schemeClr val="bg1"/>
              </a:solidFill>
              <a:latin typeface="DINPro-Light" panose="02000504040000020003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7" name="object 39">
            <a:extLst>
              <a:ext uri="{FF2B5EF4-FFF2-40B4-BE49-F238E27FC236}">
                <a16:creationId xmlns:a16="http://schemas.microsoft.com/office/drawing/2014/main" id="{30F7EF80-B637-497D-BF92-BE6C3E2EF225}"/>
              </a:ext>
            </a:extLst>
          </p:cNvPr>
          <p:cNvSpPr/>
          <p:nvPr/>
        </p:nvSpPr>
        <p:spPr>
          <a:xfrm>
            <a:off x="152400" y="3681898"/>
            <a:ext cx="95885" cy="95885"/>
          </a:xfrm>
          <a:custGeom>
            <a:avLst/>
            <a:gdLst/>
            <a:ahLst/>
            <a:cxnLst/>
            <a:rect l="l" t="t" r="r" b="b"/>
            <a:pathLst>
              <a:path w="95885" h="95885">
                <a:moveTo>
                  <a:pt x="95783" y="0"/>
                </a:moveTo>
                <a:lnTo>
                  <a:pt x="0" y="0"/>
                </a:lnTo>
                <a:lnTo>
                  <a:pt x="0" y="95783"/>
                </a:lnTo>
                <a:lnTo>
                  <a:pt x="95783" y="95783"/>
                </a:lnTo>
                <a:lnTo>
                  <a:pt x="9578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59" name="Subtitle 2">
            <a:extLst>
              <a:ext uri="{FF2B5EF4-FFF2-40B4-BE49-F238E27FC236}">
                <a16:creationId xmlns:a16="http://schemas.microsoft.com/office/drawing/2014/main" id="{576EE4C1-0505-4913-A651-24032A49D4F2}"/>
              </a:ext>
            </a:extLst>
          </p:cNvPr>
          <p:cNvSpPr txBox="1">
            <a:spLocks/>
          </p:cNvSpPr>
          <p:nvPr/>
        </p:nvSpPr>
        <p:spPr>
          <a:xfrm>
            <a:off x="305585" y="3611958"/>
            <a:ext cx="2476758" cy="221933"/>
          </a:xfrm>
          <a:prstGeom prst="rect">
            <a:avLst/>
          </a:prstGeom>
        </p:spPr>
        <p:txBody>
          <a:bodyPr vert="horz" wrap="square" lIns="34299" tIns="17149" rIns="34299" bIns="3429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900" dirty="0">
                <a:solidFill>
                  <a:schemeClr val="bg1"/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Gastronomy lovers</a:t>
            </a:r>
            <a:endParaRPr lang="en-US" sz="900" dirty="0">
              <a:solidFill>
                <a:schemeClr val="bg1"/>
              </a:solidFill>
              <a:latin typeface="DINPro-Light" panose="02000504040000020003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91735EA9-4E1F-4D0F-8EFF-FF9E1DE9A1BF}"/>
              </a:ext>
            </a:extLst>
          </p:cNvPr>
          <p:cNvSpPr txBox="1"/>
          <p:nvPr/>
        </p:nvSpPr>
        <p:spPr>
          <a:xfrm>
            <a:off x="76200" y="4784725"/>
            <a:ext cx="211455" cy="21428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700"/>
              </a:lnSpc>
              <a:spcBef>
                <a:spcPts val="240"/>
              </a:spcBef>
            </a:pPr>
            <a:fld id="{C23FCECA-E59B-4FC0-B836-FCEB518BB80E}" type="slidenum">
              <a:rPr lang="en-US" sz="700" smtClean="0">
                <a:solidFill>
                  <a:schemeClr val="bg1"/>
                </a:solidFill>
                <a:latin typeface="DINPro-Light" panose="02000504040000020003" pitchFamily="50" charset="0"/>
                <a:cs typeface="Arial"/>
              </a:rPr>
              <a:t>14</a:t>
            </a:fld>
            <a:endParaRPr sz="700" dirty="0">
              <a:solidFill>
                <a:schemeClr val="bg1"/>
              </a:solidFill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1B9679-0F0E-4470-8C91-9766FBC525C9}"/>
              </a:ext>
            </a:extLst>
          </p:cNvPr>
          <p:cNvSpPr txBox="1"/>
          <p:nvPr/>
        </p:nvSpPr>
        <p:spPr>
          <a:xfrm>
            <a:off x="4174201" y="1215779"/>
            <a:ext cx="3082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DINPro-Light" panose="02000504040000020003" pitchFamily="50" charset="0"/>
              </a:rPr>
              <a:t>Respondents most likely to travel in the next 6 months, per type of traveller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DC9154-9E65-4C0E-B5F5-78FBF1946175}"/>
              </a:ext>
            </a:extLst>
          </p:cNvPr>
          <p:cNvSpPr txBox="1"/>
          <p:nvPr/>
        </p:nvSpPr>
        <p:spPr>
          <a:xfrm>
            <a:off x="7731266" y="4839957"/>
            <a:ext cx="133653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1" dirty="0">
                <a:solidFill>
                  <a:schemeClr val="bg1"/>
                </a:solidFill>
                <a:latin typeface="DINPro-Light" panose="02000504040000020003" pitchFamily="50" charset="0"/>
              </a:rPr>
              <a:t>No. of respondents: 3,246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5F9D22-08A0-44C1-8C7B-268E0375A29C}"/>
              </a:ext>
            </a:extLst>
          </p:cNvPr>
          <p:cNvSpPr txBox="1"/>
          <p:nvPr/>
        </p:nvSpPr>
        <p:spPr>
          <a:xfrm>
            <a:off x="286380" y="4786097"/>
            <a:ext cx="42094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DINPro-Light" panose="02000504040000020003" pitchFamily="50" charset="0"/>
              </a:rPr>
              <a:t>Q7.Do you plan to take an overnight trip domestically or within Europe in the next 6 months, either for personal or professional purposes?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EF929CA4-8AA8-464D-938B-F946BFCE7AC1}"/>
              </a:ext>
            </a:extLst>
          </p:cNvPr>
          <p:cNvSpPr/>
          <p:nvPr/>
        </p:nvSpPr>
        <p:spPr>
          <a:xfrm>
            <a:off x="181927" y="710622"/>
            <a:ext cx="1718945" cy="165735"/>
          </a:xfrm>
          <a:custGeom>
            <a:avLst/>
            <a:gdLst/>
            <a:ahLst/>
            <a:cxnLst/>
            <a:rect l="l" t="t" r="r" b="b"/>
            <a:pathLst>
              <a:path w="1718945" h="165734">
                <a:moveTo>
                  <a:pt x="1718322" y="0"/>
                </a:moveTo>
                <a:lnTo>
                  <a:pt x="0" y="0"/>
                </a:lnTo>
                <a:lnTo>
                  <a:pt x="0" y="165595"/>
                </a:lnTo>
                <a:lnTo>
                  <a:pt x="1718322" y="165595"/>
                </a:lnTo>
                <a:lnTo>
                  <a:pt x="1718322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EE7B258-448B-45D3-BA77-37DA8E30E9E0}"/>
              </a:ext>
            </a:extLst>
          </p:cNvPr>
          <p:cNvGraphicFramePr/>
          <p:nvPr/>
        </p:nvGraphicFramePr>
        <p:xfrm>
          <a:off x="2297435" y="1425303"/>
          <a:ext cx="6705600" cy="311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76BD29C-C98E-45B8-A523-7071DAD78D11}"/>
              </a:ext>
            </a:extLst>
          </p:cNvPr>
          <p:cNvSpPr txBox="1"/>
          <p:nvPr/>
        </p:nvSpPr>
        <p:spPr>
          <a:xfrm>
            <a:off x="104071" y="139451"/>
            <a:ext cx="6601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DINPro-Bold" panose="02000503030000020004" pitchFamily="50" charset="0"/>
              </a:rPr>
              <a:t>Despite rise in interest for sun and beach holidays, urban destinations </a:t>
            </a:r>
          </a:p>
          <a:p>
            <a:r>
              <a:rPr lang="en-US" sz="1400" dirty="0">
                <a:solidFill>
                  <a:schemeClr val="bg1"/>
                </a:solidFill>
                <a:latin typeface="DINPro-Bold" panose="02000503030000020004" pitchFamily="50" charset="0"/>
              </a:rPr>
              <a:t>maintain a steady fascination among European travellers</a:t>
            </a:r>
            <a:endParaRPr lang="en-GB" sz="1400" dirty="0">
              <a:solidFill>
                <a:schemeClr val="bg1"/>
              </a:solidFill>
              <a:latin typeface="DINPro-Bold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19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849AF1-B2E2-417A-A15D-E569485832A0}"/>
              </a:ext>
            </a:extLst>
          </p:cNvPr>
          <p:cNvSpPr/>
          <p:nvPr/>
        </p:nvSpPr>
        <p:spPr>
          <a:xfrm>
            <a:off x="1" y="997486"/>
            <a:ext cx="9144000" cy="4152364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334A648-B660-4A07-BAC7-AC6D0522BAD7}"/>
              </a:ext>
            </a:extLst>
          </p:cNvPr>
          <p:cNvGraphicFramePr/>
          <p:nvPr/>
        </p:nvGraphicFramePr>
        <p:xfrm>
          <a:off x="545860" y="1349721"/>
          <a:ext cx="3757241" cy="301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bject 23">
            <a:extLst>
              <a:ext uri="{FF2B5EF4-FFF2-40B4-BE49-F238E27FC236}">
                <a16:creationId xmlns:a16="http://schemas.microsoft.com/office/drawing/2014/main" id="{F0B63962-D551-4457-B8E2-6743C338FFEB}"/>
              </a:ext>
            </a:extLst>
          </p:cNvPr>
          <p:cNvSpPr/>
          <p:nvPr/>
        </p:nvSpPr>
        <p:spPr>
          <a:xfrm>
            <a:off x="3982496" y="828781"/>
            <a:ext cx="1179010" cy="165531"/>
          </a:xfrm>
          <a:custGeom>
            <a:avLst/>
            <a:gdLst/>
            <a:ahLst/>
            <a:cxnLst/>
            <a:rect l="l" t="t" r="r" b="b"/>
            <a:pathLst>
              <a:path w="1180464" h="165734">
                <a:moveTo>
                  <a:pt x="1179906" y="0"/>
                </a:moveTo>
                <a:lnTo>
                  <a:pt x="0" y="0"/>
                </a:lnTo>
                <a:lnTo>
                  <a:pt x="0" y="165595"/>
                </a:lnTo>
                <a:lnTo>
                  <a:pt x="1179906" y="165595"/>
                </a:lnTo>
                <a:lnTo>
                  <a:pt x="1179906" y="0"/>
                </a:lnTo>
                <a:close/>
              </a:path>
            </a:pathLst>
          </a:custGeom>
          <a:solidFill>
            <a:srgbClr val="2D8CB5"/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12236653-7E15-4A20-931D-81FEE4D58CC4}"/>
              </a:ext>
            </a:extLst>
          </p:cNvPr>
          <p:cNvSpPr txBox="1"/>
          <p:nvPr/>
        </p:nvSpPr>
        <p:spPr>
          <a:xfrm>
            <a:off x="81744" y="4782001"/>
            <a:ext cx="211194" cy="214188"/>
          </a:xfrm>
          <a:prstGeom prst="rect">
            <a:avLst/>
          </a:prstGeom>
        </p:spPr>
        <p:txBody>
          <a:bodyPr vert="horz" wrap="square" lIns="0" tIns="30443" rIns="0" bIns="0" rtlCol="0">
            <a:spAutoFit/>
          </a:bodyPr>
          <a:lstStyle/>
          <a:p>
            <a:pPr marL="12685" marR="5074" algn="ctr">
              <a:lnSpc>
                <a:spcPts val="1698"/>
              </a:lnSpc>
              <a:spcBef>
                <a:spcPts val="240"/>
              </a:spcBef>
            </a:pPr>
            <a:fld id="{9CBBB073-86F2-4C52-91DA-FB910989052E}" type="slidenum">
              <a:rPr lang="en-US" sz="699">
                <a:latin typeface="DINPro-Light" panose="02000504040000020003" pitchFamily="50" charset="0"/>
                <a:cs typeface="Arial"/>
              </a:rPr>
              <a:pPr marL="12685" marR="5074" algn="ctr">
                <a:lnSpc>
                  <a:spcPts val="1698"/>
                </a:lnSpc>
                <a:spcBef>
                  <a:spcPts val="240"/>
                </a:spcBef>
              </a:pPr>
              <a:t>15</a:t>
            </a:fld>
            <a:endParaRPr sz="699" dirty="0"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CC1FF1-2262-4BA0-AA5A-B1689515D3A9}"/>
              </a:ext>
            </a:extLst>
          </p:cNvPr>
          <p:cNvSpPr/>
          <p:nvPr/>
        </p:nvSpPr>
        <p:spPr>
          <a:xfrm>
            <a:off x="463323" y="1277825"/>
            <a:ext cx="380531" cy="201193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5CD7EF-AAC9-4310-A8E8-001EAF2E271E}"/>
              </a:ext>
            </a:extLst>
          </p:cNvPr>
          <p:cNvSpPr txBox="1"/>
          <p:nvPr/>
        </p:nvSpPr>
        <p:spPr>
          <a:xfrm>
            <a:off x="353823" y="4816777"/>
            <a:ext cx="3958625" cy="307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Q9.When are you most likely to go on your next trip either in your country or within Europe?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814FD5-4FFF-48EE-A0DC-CC87937B68D1}"/>
              </a:ext>
            </a:extLst>
          </p:cNvPr>
          <p:cNvSpPr txBox="1"/>
          <p:nvPr/>
        </p:nvSpPr>
        <p:spPr>
          <a:xfrm>
            <a:off x="1749277" y="4414385"/>
            <a:ext cx="1334886" cy="199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No. of respondents: 5,837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32439469-3AE8-419E-9A6E-B8D60C00EC59}"/>
              </a:ext>
            </a:extLst>
          </p:cNvPr>
          <p:cNvSpPr/>
          <p:nvPr/>
        </p:nvSpPr>
        <p:spPr>
          <a:xfrm flipH="1">
            <a:off x="4171913" y="1788315"/>
            <a:ext cx="70332" cy="530078"/>
          </a:xfrm>
          <a:prstGeom prst="leftBrac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EDCF5EEF-7FE3-4FBF-85D6-DA82831F35F2}"/>
              </a:ext>
            </a:extLst>
          </p:cNvPr>
          <p:cNvSpPr/>
          <p:nvPr/>
        </p:nvSpPr>
        <p:spPr>
          <a:xfrm rot="10800000">
            <a:off x="4310350" y="1908062"/>
            <a:ext cx="130940" cy="9211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99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E59F2C-581E-4784-BFEB-05DD23DA0ADE}"/>
              </a:ext>
            </a:extLst>
          </p:cNvPr>
          <p:cNvSpPr txBox="1"/>
          <p:nvPr/>
        </p:nvSpPr>
        <p:spPr>
          <a:xfrm>
            <a:off x="4130269" y="3155561"/>
            <a:ext cx="530480" cy="215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99" b="1" dirty="0">
                <a:solidFill>
                  <a:srgbClr val="548235"/>
                </a:solidFill>
                <a:latin typeface="DINPro-Light" panose="02000504040000020003" pitchFamily="50" charset="0"/>
              </a:rPr>
              <a:t>17</a:t>
            </a:r>
            <a:r>
              <a:rPr lang="el-GR" sz="799" b="1">
                <a:solidFill>
                  <a:srgbClr val="548235"/>
                </a:solidFill>
                <a:latin typeface="DINPro-Light" panose="02000504040000020003" pitchFamily="50" charset="0"/>
              </a:rPr>
              <a:t>%</a:t>
            </a:r>
            <a:endParaRPr lang="en-US" sz="799" b="1" dirty="0">
              <a:solidFill>
                <a:srgbClr val="548235"/>
              </a:solidFill>
              <a:latin typeface="DINPro-Light" panose="02000504040000020003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F09CCB-B464-415E-81E0-36A9C25F7570}"/>
              </a:ext>
            </a:extLst>
          </p:cNvPr>
          <p:cNvSpPr txBox="1"/>
          <p:nvPr/>
        </p:nvSpPr>
        <p:spPr>
          <a:xfrm>
            <a:off x="4122844" y="1991293"/>
            <a:ext cx="530480" cy="215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99" b="1" dirty="0">
                <a:solidFill>
                  <a:srgbClr val="FF0000"/>
                </a:solidFill>
                <a:latin typeface="DINPro-Light" panose="02000504040000020003" pitchFamily="50" charset="0"/>
              </a:rPr>
              <a:t>12</a:t>
            </a:r>
            <a:r>
              <a:rPr lang="el-GR" sz="799" b="1">
                <a:solidFill>
                  <a:srgbClr val="FF0000"/>
                </a:solidFill>
                <a:latin typeface="DINPro-Light" panose="02000504040000020003" pitchFamily="50" charset="0"/>
              </a:rPr>
              <a:t>%</a:t>
            </a:r>
            <a:endParaRPr lang="en-US" sz="799" b="1" dirty="0">
              <a:solidFill>
                <a:srgbClr val="FF0000"/>
              </a:solidFill>
              <a:latin typeface="DINPro-Light" panose="02000504040000020003" pitchFamily="50" charset="0"/>
            </a:endParaRP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EAD62A5F-0AB4-4A61-BC60-34F2EDDB9EEE}"/>
              </a:ext>
            </a:extLst>
          </p:cNvPr>
          <p:cNvSpPr/>
          <p:nvPr/>
        </p:nvSpPr>
        <p:spPr>
          <a:xfrm flipH="1">
            <a:off x="4171912" y="3019151"/>
            <a:ext cx="70331" cy="418157"/>
          </a:xfrm>
          <a:prstGeom prst="leftBrac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23694379-A8F9-4391-A82A-8A14C072A8F1}"/>
              </a:ext>
            </a:extLst>
          </p:cNvPr>
          <p:cNvSpPr/>
          <p:nvPr/>
        </p:nvSpPr>
        <p:spPr>
          <a:xfrm>
            <a:off x="4305734" y="3088991"/>
            <a:ext cx="130940" cy="92120"/>
          </a:xfrm>
          <a:prstGeom prst="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65D1088C-B53D-4D46-9A42-322A12C65A0E}"/>
              </a:ext>
            </a:extLst>
          </p:cNvPr>
          <p:cNvGraphicFramePr/>
          <p:nvPr/>
        </p:nvGraphicFramePr>
        <p:xfrm>
          <a:off x="4856392" y="1361488"/>
          <a:ext cx="3757241" cy="301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76BB1072-6701-4AAD-8AE6-CD4A8BD9B907}"/>
              </a:ext>
            </a:extLst>
          </p:cNvPr>
          <p:cNvSpPr/>
          <p:nvPr/>
        </p:nvSpPr>
        <p:spPr>
          <a:xfrm>
            <a:off x="4790294" y="1335508"/>
            <a:ext cx="380531" cy="201193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C6A51A-0DEC-407A-9087-E203DA05FC22}"/>
              </a:ext>
            </a:extLst>
          </p:cNvPr>
          <p:cNvSpPr txBox="1"/>
          <p:nvPr/>
        </p:nvSpPr>
        <p:spPr>
          <a:xfrm>
            <a:off x="6059810" y="4426153"/>
            <a:ext cx="1334886" cy="199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No. of respondents: 3,246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A70930-95DC-4BDC-B978-D2F071A0348E}"/>
              </a:ext>
            </a:extLst>
          </p:cNvPr>
          <p:cNvSpPr txBox="1"/>
          <p:nvPr/>
        </p:nvSpPr>
        <p:spPr>
          <a:xfrm>
            <a:off x="3377199" y="1078492"/>
            <a:ext cx="2371499" cy="369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99" b="1" dirty="0">
                <a:solidFill>
                  <a:srgbClr val="0A0936"/>
                </a:solidFill>
                <a:latin typeface="DINPro-Light" panose="02000504040000020003" pitchFamily="50" charset="0"/>
              </a:rPr>
              <a:t>When will Europeans travel next?</a:t>
            </a:r>
          </a:p>
          <a:p>
            <a:pPr algn="ctr"/>
            <a:r>
              <a:rPr lang="en-US" sz="899" b="1" dirty="0">
                <a:solidFill>
                  <a:srgbClr val="0A0936"/>
                </a:solidFill>
                <a:latin typeface="DINPro-Light" panose="02000504040000020003" pitchFamily="50" charset="0"/>
              </a:rPr>
              <a:t>Total sample vs. early-bird travellers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A85ED2-8584-4E08-A330-EE7779274465}"/>
              </a:ext>
            </a:extLst>
          </p:cNvPr>
          <p:cNvSpPr txBox="1"/>
          <p:nvPr/>
        </p:nvSpPr>
        <p:spPr>
          <a:xfrm>
            <a:off x="1553048" y="244659"/>
            <a:ext cx="6019800" cy="52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98" dirty="0">
                <a:solidFill>
                  <a:srgbClr val="3FADDD"/>
                </a:solidFill>
                <a:latin typeface="DINPro-Bold" panose="02000503030000020004" pitchFamily="50" charset="0"/>
              </a:rPr>
              <a:t>The overall sample displays increasing certainty about trip timing, </a:t>
            </a:r>
          </a:p>
          <a:p>
            <a:pPr algn="ctr"/>
            <a:r>
              <a:rPr lang="en-US" sz="1398" dirty="0">
                <a:solidFill>
                  <a:srgbClr val="3FADDD"/>
                </a:solidFill>
                <a:latin typeface="DINPro-Bold" panose="02000503030000020004" pitchFamily="50" charset="0"/>
              </a:rPr>
              <a:t>with many eyeing July-August</a:t>
            </a:r>
          </a:p>
        </p:txBody>
      </p:sp>
    </p:spTree>
    <p:extLst>
      <p:ext uri="{BB962C8B-B14F-4D97-AF65-F5344CB8AC3E}">
        <p14:creationId xmlns:p14="http://schemas.microsoft.com/office/powerpoint/2010/main" val="746914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849AF1-B2E2-417A-A15D-E569485832A0}"/>
              </a:ext>
            </a:extLst>
          </p:cNvPr>
          <p:cNvSpPr/>
          <p:nvPr/>
        </p:nvSpPr>
        <p:spPr>
          <a:xfrm>
            <a:off x="5638" y="994312"/>
            <a:ext cx="9132725" cy="4152364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58B7D34-731A-4331-AF5D-C651A5F408CA}"/>
              </a:ext>
            </a:extLst>
          </p:cNvPr>
          <p:cNvGraphicFramePr/>
          <p:nvPr/>
        </p:nvGraphicFramePr>
        <p:xfrm>
          <a:off x="627032" y="1403752"/>
          <a:ext cx="3944968" cy="318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bject 23">
            <a:extLst>
              <a:ext uri="{FF2B5EF4-FFF2-40B4-BE49-F238E27FC236}">
                <a16:creationId xmlns:a16="http://schemas.microsoft.com/office/drawing/2014/main" id="{F0B63962-D551-4457-B8E2-6743C338FFEB}"/>
              </a:ext>
            </a:extLst>
          </p:cNvPr>
          <p:cNvSpPr/>
          <p:nvPr/>
        </p:nvSpPr>
        <p:spPr>
          <a:xfrm>
            <a:off x="3982496" y="828781"/>
            <a:ext cx="1179010" cy="165531"/>
          </a:xfrm>
          <a:custGeom>
            <a:avLst/>
            <a:gdLst/>
            <a:ahLst/>
            <a:cxnLst/>
            <a:rect l="l" t="t" r="r" b="b"/>
            <a:pathLst>
              <a:path w="1180464" h="165734">
                <a:moveTo>
                  <a:pt x="1179906" y="0"/>
                </a:moveTo>
                <a:lnTo>
                  <a:pt x="0" y="0"/>
                </a:lnTo>
                <a:lnTo>
                  <a:pt x="0" y="165595"/>
                </a:lnTo>
                <a:lnTo>
                  <a:pt x="1179906" y="165595"/>
                </a:lnTo>
                <a:lnTo>
                  <a:pt x="1179906" y="0"/>
                </a:lnTo>
                <a:close/>
              </a:path>
            </a:pathLst>
          </a:custGeom>
          <a:solidFill>
            <a:srgbClr val="2D8CB5"/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23863C-D561-4029-BEB6-12FB2337E928}"/>
              </a:ext>
            </a:extLst>
          </p:cNvPr>
          <p:cNvSpPr txBox="1"/>
          <p:nvPr/>
        </p:nvSpPr>
        <p:spPr>
          <a:xfrm>
            <a:off x="271419" y="4828641"/>
            <a:ext cx="2807530" cy="199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Q10.Where do you plan to travel in the next 6 months?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12236653-7E15-4A20-931D-81FEE4D58CC4}"/>
              </a:ext>
            </a:extLst>
          </p:cNvPr>
          <p:cNvSpPr txBox="1"/>
          <p:nvPr/>
        </p:nvSpPr>
        <p:spPr>
          <a:xfrm>
            <a:off x="81744" y="4782001"/>
            <a:ext cx="211194" cy="214188"/>
          </a:xfrm>
          <a:prstGeom prst="rect">
            <a:avLst/>
          </a:prstGeom>
        </p:spPr>
        <p:txBody>
          <a:bodyPr vert="horz" wrap="square" lIns="0" tIns="30443" rIns="0" bIns="0" rtlCol="0">
            <a:spAutoFit/>
          </a:bodyPr>
          <a:lstStyle/>
          <a:p>
            <a:pPr marL="12685" marR="5074" algn="ctr">
              <a:lnSpc>
                <a:spcPts val="1698"/>
              </a:lnSpc>
              <a:spcBef>
                <a:spcPts val="240"/>
              </a:spcBef>
            </a:pPr>
            <a:fld id="{9CBBB073-86F2-4C52-91DA-FB910989052E}" type="slidenum">
              <a:rPr lang="en-US" sz="699">
                <a:latin typeface="DINPro-Light" panose="02000504040000020003" pitchFamily="50" charset="0"/>
                <a:cs typeface="Arial"/>
              </a:rPr>
              <a:pPr marL="12685" marR="5074" algn="ctr">
                <a:lnSpc>
                  <a:spcPts val="1698"/>
                </a:lnSpc>
                <a:spcBef>
                  <a:spcPts val="240"/>
                </a:spcBef>
              </a:pPr>
              <a:t>16</a:t>
            </a:fld>
            <a:endParaRPr sz="699" dirty="0"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CC1FF1-2262-4BA0-AA5A-B1689515D3A9}"/>
              </a:ext>
            </a:extLst>
          </p:cNvPr>
          <p:cNvSpPr/>
          <p:nvPr/>
        </p:nvSpPr>
        <p:spPr>
          <a:xfrm>
            <a:off x="662671" y="1402315"/>
            <a:ext cx="380531" cy="201193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2044D0-825C-40DC-99D7-5352FCA14E13}"/>
              </a:ext>
            </a:extLst>
          </p:cNvPr>
          <p:cNvSpPr/>
          <p:nvPr/>
        </p:nvSpPr>
        <p:spPr>
          <a:xfrm>
            <a:off x="4940727" y="1301829"/>
            <a:ext cx="380531" cy="201193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814FD5-4FFF-48EE-A0DC-CC87937B68D1}"/>
              </a:ext>
            </a:extLst>
          </p:cNvPr>
          <p:cNvSpPr txBox="1"/>
          <p:nvPr/>
        </p:nvSpPr>
        <p:spPr>
          <a:xfrm>
            <a:off x="1932072" y="4511317"/>
            <a:ext cx="1334886" cy="199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No. of respondents: 5,837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83688A-5E26-4B78-BBA7-3BDDBE52B463}"/>
              </a:ext>
            </a:extLst>
          </p:cNvPr>
          <p:cNvSpPr txBox="1"/>
          <p:nvPr/>
        </p:nvSpPr>
        <p:spPr>
          <a:xfrm>
            <a:off x="462274" y="240999"/>
            <a:ext cx="8219452" cy="52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98" dirty="0">
                <a:solidFill>
                  <a:srgbClr val="3FADDD"/>
                </a:solidFill>
                <a:latin typeface="DINPro-Bold" panose="02000503030000020004" pitchFamily="50" charset="0"/>
              </a:rPr>
              <a:t>International travel within Europe remains respondents' leading choice, </a:t>
            </a:r>
            <a:endParaRPr lang="el-GR" sz="1398" dirty="0">
              <a:solidFill>
                <a:srgbClr val="3FADDD"/>
              </a:solidFill>
              <a:latin typeface="DINPro-Bold" panose="02000503030000020004" pitchFamily="50" charset="0"/>
            </a:endParaRPr>
          </a:p>
          <a:p>
            <a:pPr algn="ctr"/>
            <a:r>
              <a:rPr lang="en-US" sz="1398" dirty="0">
                <a:solidFill>
                  <a:srgbClr val="3FADDD"/>
                </a:solidFill>
                <a:latin typeface="DINPro-Bold" panose="02000503030000020004" pitchFamily="50" charset="0"/>
              </a:rPr>
              <a:t>a trend that is even stronger among “early-bird” travellers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8DAD6199-DA58-4165-84DA-DA1C6FA8222E}"/>
              </a:ext>
            </a:extLst>
          </p:cNvPr>
          <p:cNvGraphicFramePr/>
          <p:nvPr/>
        </p:nvGraphicFramePr>
        <p:xfrm>
          <a:off x="4985310" y="1402315"/>
          <a:ext cx="3944968" cy="318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EA708E97-4891-4478-BFCB-CEB3BD63B217}"/>
              </a:ext>
            </a:extLst>
          </p:cNvPr>
          <p:cNvSpPr/>
          <p:nvPr/>
        </p:nvSpPr>
        <p:spPr>
          <a:xfrm>
            <a:off x="4933149" y="1414654"/>
            <a:ext cx="380531" cy="201193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22DE7C-9EE0-43DB-BF1B-13A83F89BFFF}"/>
              </a:ext>
            </a:extLst>
          </p:cNvPr>
          <p:cNvSpPr txBox="1"/>
          <p:nvPr/>
        </p:nvSpPr>
        <p:spPr>
          <a:xfrm>
            <a:off x="6322439" y="4507439"/>
            <a:ext cx="1334886" cy="199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No. of respondents: 3,246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4E1BAF-E68C-469D-85F9-0E2FF93923C8}"/>
              </a:ext>
            </a:extLst>
          </p:cNvPr>
          <p:cNvSpPr txBox="1"/>
          <p:nvPr/>
        </p:nvSpPr>
        <p:spPr>
          <a:xfrm>
            <a:off x="2895600" y="1130922"/>
            <a:ext cx="3210695" cy="369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99" b="1" dirty="0">
                <a:solidFill>
                  <a:srgbClr val="0A0936"/>
                </a:solidFill>
                <a:latin typeface="DINPro-Light" panose="02000504040000020003" pitchFamily="50" charset="0"/>
              </a:rPr>
              <a:t>Where will Europeans travel within the next 6 months?</a:t>
            </a:r>
          </a:p>
          <a:p>
            <a:pPr algn="ctr"/>
            <a:r>
              <a:rPr lang="en-US" sz="899" b="1" dirty="0">
                <a:solidFill>
                  <a:srgbClr val="0A0936"/>
                </a:solidFill>
                <a:latin typeface="DINPro-Light" panose="02000504040000020003" pitchFamily="50" charset="0"/>
              </a:rPr>
              <a:t> Total sample vs. early-bird travellers </a:t>
            </a:r>
          </a:p>
        </p:txBody>
      </p:sp>
    </p:spTree>
    <p:extLst>
      <p:ext uri="{BB962C8B-B14F-4D97-AF65-F5344CB8AC3E}">
        <p14:creationId xmlns:p14="http://schemas.microsoft.com/office/powerpoint/2010/main" val="3436844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D22B83-4F0D-43C9-B367-EC67460843FA}"/>
              </a:ext>
            </a:extLst>
          </p:cNvPr>
          <p:cNvSpPr/>
          <p:nvPr/>
        </p:nvSpPr>
        <p:spPr>
          <a:xfrm>
            <a:off x="0" y="-1"/>
            <a:ext cx="9144000" cy="5149849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94A1059-07BF-4EF4-8276-E11D08EB02DD}"/>
              </a:ext>
            </a:extLst>
          </p:cNvPr>
          <p:cNvCxnSpPr>
            <a:cxnSpLocks/>
          </p:cNvCxnSpPr>
          <p:nvPr/>
        </p:nvCxnSpPr>
        <p:spPr>
          <a:xfrm>
            <a:off x="0" y="4899475"/>
            <a:ext cx="2039601" cy="0"/>
          </a:xfrm>
          <a:prstGeom prst="line">
            <a:avLst/>
          </a:prstGeom>
          <a:ln>
            <a:solidFill>
              <a:srgbClr val="0A0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ject 5">
            <a:extLst>
              <a:ext uri="{FF2B5EF4-FFF2-40B4-BE49-F238E27FC236}">
                <a16:creationId xmlns:a16="http://schemas.microsoft.com/office/drawing/2014/main" id="{7388FDF1-CCD1-4F25-A5E4-1F4F21FFC738}"/>
              </a:ext>
            </a:extLst>
          </p:cNvPr>
          <p:cNvSpPr txBox="1"/>
          <p:nvPr/>
        </p:nvSpPr>
        <p:spPr>
          <a:xfrm>
            <a:off x="76200" y="4864501"/>
            <a:ext cx="211455" cy="21428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700"/>
              </a:lnSpc>
              <a:spcBef>
                <a:spcPts val="240"/>
              </a:spcBef>
            </a:pPr>
            <a:fld id="{C9ABB4B5-4D17-46E0-99C1-0E0EA4F4E1D5}" type="slidenum">
              <a:rPr lang="en-US" sz="700" smtClean="0">
                <a:solidFill>
                  <a:srgbClr val="0A0935"/>
                </a:solidFill>
                <a:latin typeface="DINPro-Light" panose="02000504040000020003" pitchFamily="50" charset="0"/>
                <a:cs typeface="Arial"/>
              </a:rPr>
              <a:t>17</a:t>
            </a:fld>
            <a:endParaRPr sz="700" dirty="0">
              <a:solidFill>
                <a:srgbClr val="0A0935"/>
              </a:solidFill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0F1AC8-96DB-4685-9D81-9722D8D91229}"/>
              </a:ext>
            </a:extLst>
          </p:cNvPr>
          <p:cNvSpPr txBox="1"/>
          <p:nvPr/>
        </p:nvSpPr>
        <p:spPr>
          <a:xfrm>
            <a:off x="281874" y="4918988"/>
            <a:ext cx="396351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0A0935"/>
                </a:solidFill>
                <a:latin typeface="DINPro-Light" panose="02000504040000020003" pitchFamily="50" charset="0"/>
              </a:rPr>
              <a:t>Q11. To which country(ies) do you plan to travel next?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583404-9720-4823-9B44-F4CB1DC8644C}"/>
              </a:ext>
            </a:extLst>
          </p:cNvPr>
          <p:cNvSpPr txBox="1"/>
          <p:nvPr/>
        </p:nvSpPr>
        <p:spPr>
          <a:xfrm>
            <a:off x="191008" y="593725"/>
            <a:ext cx="3120540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spc="-75" dirty="0">
                <a:solidFill>
                  <a:srgbClr val="0A0935"/>
                </a:solidFill>
                <a:latin typeface="DINPro-Bold" panose="02000503030000020004" pitchFamily="50" charset="0"/>
              </a:rPr>
              <a:t>PREFERRED COUNTRIES FOR THE NEXT ΕUROPEAN TRIP</a:t>
            </a:r>
            <a:endParaRPr lang="en-US" sz="1600" strike="sngStrike" spc="-75" dirty="0">
              <a:solidFill>
                <a:srgbClr val="FF0000"/>
              </a:solidFill>
              <a:latin typeface="DINPro-Bold" panose="02000503030000020004" pitchFamily="50" charset="0"/>
            </a:endParaRPr>
          </a:p>
          <a:p>
            <a:r>
              <a:rPr lang="en-US" sz="1400" dirty="0">
                <a:solidFill>
                  <a:srgbClr val="3FADDD"/>
                </a:solidFill>
                <a:latin typeface="DINPro-Bold" panose="02000503030000020004" pitchFamily="50" charset="0"/>
              </a:rPr>
              <a:t>Italy narrows the gap with Spain while top 5 destinations hold their positions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D76F69-D8F4-476C-9AA0-B5C405BD8E98}"/>
              </a:ext>
            </a:extLst>
          </p:cNvPr>
          <p:cNvCxnSpPr/>
          <p:nvPr/>
        </p:nvCxnSpPr>
        <p:spPr>
          <a:xfrm>
            <a:off x="317201" y="1984877"/>
            <a:ext cx="1371600" cy="0"/>
          </a:xfrm>
          <a:prstGeom prst="line">
            <a:avLst/>
          </a:prstGeom>
          <a:ln>
            <a:solidFill>
              <a:srgbClr val="0C0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E0A6CE0-E20F-4AB1-BE45-A85353F95172}"/>
              </a:ext>
            </a:extLst>
          </p:cNvPr>
          <p:cNvSpPr txBox="1"/>
          <p:nvPr/>
        </p:nvSpPr>
        <p:spPr>
          <a:xfrm>
            <a:off x="84527" y="2039257"/>
            <a:ext cx="1850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TOP 10 COUNTRIES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CCA30D-DEFE-4E66-BF37-9017799BF203}"/>
              </a:ext>
            </a:extLst>
          </p:cNvPr>
          <p:cNvSpPr txBox="1"/>
          <p:nvPr/>
        </p:nvSpPr>
        <p:spPr>
          <a:xfrm>
            <a:off x="224808" y="2328449"/>
            <a:ext cx="1143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Spain</a:t>
            </a:r>
          </a:p>
          <a:p>
            <a:r>
              <a:rPr lang="en-US" sz="1000" b="1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Italy</a:t>
            </a:r>
          </a:p>
          <a:p>
            <a:r>
              <a:rPr lang="en-US" sz="1000" b="1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France</a:t>
            </a:r>
          </a:p>
          <a:p>
            <a:r>
              <a:rPr lang="en-US" sz="1000" b="1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Greece</a:t>
            </a:r>
          </a:p>
          <a:p>
            <a:r>
              <a:rPr lang="en-US" sz="1000" b="1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Germany</a:t>
            </a:r>
          </a:p>
          <a:p>
            <a:r>
              <a:rPr lang="en-US" sz="1000" b="1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Portugal</a:t>
            </a:r>
          </a:p>
          <a:p>
            <a:r>
              <a:rPr lang="en-US" sz="1000" b="1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United Kingdom</a:t>
            </a:r>
          </a:p>
          <a:p>
            <a:r>
              <a:rPr lang="en-US" sz="1000" b="1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Croatia</a:t>
            </a:r>
          </a:p>
          <a:p>
            <a:r>
              <a:rPr lang="en-US" sz="1000" b="1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Turkey</a:t>
            </a:r>
          </a:p>
          <a:p>
            <a:r>
              <a:rPr lang="en-US" sz="1000" b="1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Netherlands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CB187D-2414-4D31-9AD6-C1DDB8377416}"/>
              </a:ext>
            </a:extLst>
          </p:cNvPr>
          <p:cNvSpPr txBox="1"/>
          <p:nvPr/>
        </p:nvSpPr>
        <p:spPr>
          <a:xfrm>
            <a:off x="76200" y="4679780"/>
            <a:ext cx="134469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0A0935"/>
                </a:solidFill>
                <a:latin typeface="DINPro-Light" panose="02000504040000020003" pitchFamily="50" charset="0"/>
              </a:rPr>
              <a:t>No. of respondents: 4,122</a:t>
            </a:r>
            <a:endParaRPr lang="en-US" sz="700" dirty="0">
              <a:solidFill>
                <a:srgbClr val="0A0935"/>
              </a:solidFill>
              <a:latin typeface="DINPro-Light" panose="02000504040000020003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833581-E232-45A7-B191-F569934F3434}"/>
              </a:ext>
            </a:extLst>
          </p:cNvPr>
          <p:cNvSpPr txBox="1"/>
          <p:nvPr/>
        </p:nvSpPr>
        <p:spPr>
          <a:xfrm>
            <a:off x="217254" y="3972701"/>
            <a:ext cx="292818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 dirty="0">
                <a:solidFill>
                  <a:srgbClr val="0A0936"/>
                </a:solidFill>
                <a:effectLst/>
                <a:latin typeface="DINPro-Light" panose="02000504040000020003" pitchFamily="50" charset="0"/>
              </a:rPr>
              <a:t>Please use this map as a reference only</a:t>
            </a:r>
            <a:endParaRPr lang="en-US" sz="700" dirty="0">
              <a:solidFill>
                <a:srgbClr val="0A0936"/>
              </a:solidFill>
              <a:latin typeface="DINPro-Light" panose="02000504040000020003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E9F8D4-D843-4042-8CA3-5E2B4AC40A44}"/>
              </a:ext>
            </a:extLst>
          </p:cNvPr>
          <p:cNvSpPr txBox="1"/>
          <p:nvPr/>
        </p:nvSpPr>
        <p:spPr>
          <a:xfrm>
            <a:off x="1153189" y="2323998"/>
            <a:ext cx="4983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10.4%</a:t>
            </a:r>
          </a:p>
          <a:p>
            <a:pPr algn="r"/>
            <a:r>
              <a:rPr lang="en-US" sz="1000" b="1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9.0%</a:t>
            </a:r>
          </a:p>
          <a:p>
            <a:pPr algn="r"/>
            <a:r>
              <a:rPr lang="en-US" sz="1000" b="1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7.0%</a:t>
            </a:r>
          </a:p>
          <a:p>
            <a:pPr algn="r"/>
            <a:r>
              <a:rPr lang="en-US" sz="1000" b="1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6.2%</a:t>
            </a:r>
          </a:p>
          <a:p>
            <a:pPr algn="r"/>
            <a:r>
              <a:rPr lang="en-US" sz="1000" b="1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5.2%</a:t>
            </a:r>
          </a:p>
          <a:p>
            <a:pPr algn="r"/>
            <a:r>
              <a:rPr lang="en-US" sz="1000" b="1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4.7%</a:t>
            </a:r>
          </a:p>
          <a:p>
            <a:pPr algn="r"/>
            <a:r>
              <a:rPr lang="en-US" sz="1000" b="1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4.2%</a:t>
            </a:r>
          </a:p>
          <a:p>
            <a:pPr algn="r"/>
            <a:r>
              <a:rPr lang="en-US" sz="1000" b="1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4.0%</a:t>
            </a:r>
          </a:p>
          <a:p>
            <a:pPr algn="r"/>
            <a:r>
              <a:rPr lang="en-US" sz="1000" b="1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3.5%</a:t>
            </a:r>
          </a:p>
          <a:p>
            <a:pPr algn="r"/>
            <a:r>
              <a:rPr lang="en-US" sz="1000" b="1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2.9%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0099A8-0AF1-48A0-B642-5EED2F4047C3}"/>
              </a:ext>
            </a:extLst>
          </p:cNvPr>
          <p:cNvSpPr txBox="1"/>
          <p:nvPr/>
        </p:nvSpPr>
        <p:spPr>
          <a:xfrm>
            <a:off x="73210" y="4294054"/>
            <a:ext cx="18223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* No significant changes between waves were recorded for this question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60892B-679D-4253-AB10-8B7897392E80}"/>
              </a:ext>
            </a:extLst>
          </p:cNvPr>
          <p:cNvSpPr txBox="1"/>
          <p:nvPr/>
        </p:nvSpPr>
        <p:spPr>
          <a:xfrm>
            <a:off x="251425" y="267726"/>
            <a:ext cx="154204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0A0936"/>
                </a:solidFill>
                <a:latin typeface="DINPro-Light" panose="02000504040000020003" pitchFamily="50" charset="0"/>
              </a:rPr>
              <a:t>Feb ‘21 survey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8782DE-0F87-42F6-AC93-DE6E4D00B6B8}"/>
              </a:ext>
            </a:extLst>
          </p:cNvPr>
          <p:cNvCxnSpPr/>
          <p:nvPr/>
        </p:nvCxnSpPr>
        <p:spPr>
          <a:xfrm>
            <a:off x="317201" y="508378"/>
            <a:ext cx="1334366" cy="0"/>
          </a:xfrm>
          <a:prstGeom prst="line">
            <a:avLst/>
          </a:prstGeom>
          <a:ln>
            <a:solidFill>
              <a:srgbClr val="3FA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D6DB431-E5DD-4C32-A200-BB0613372371}"/>
              </a:ext>
            </a:extLst>
          </p:cNvPr>
          <p:cNvSpPr/>
          <p:nvPr/>
        </p:nvSpPr>
        <p:spPr>
          <a:xfrm>
            <a:off x="7478547" y="240188"/>
            <a:ext cx="1456936" cy="2639537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076CF6DB-BA16-43A6-8BC4-D699F23450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7" t="2652" r="18023" b="4130"/>
          <a:stretch/>
        </p:blipFill>
        <p:spPr>
          <a:xfrm>
            <a:off x="3435245" y="0"/>
            <a:ext cx="5351637" cy="513855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5B84D39-EC6D-44A6-AE2F-20B1D308A1A0}"/>
              </a:ext>
            </a:extLst>
          </p:cNvPr>
          <p:cNvSpPr/>
          <p:nvPr/>
        </p:nvSpPr>
        <p:spPr>
          <a:xfrm>
            <a:off x="7792483" y="248347"/>
            <a:ext cx="1143000" cy="27432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 descr="Map&#10;&#10;Description automatically generated">
            <a:extLst>
              <a:ext uri="{FF2B5EF4-FFF2-40B4-BE49-F238E27FC236}">
                <a16:creationId xmlns:a16="http://schemas.microsoft.com/office/drawing/2014/main" id="{1B0DA9D8-D65E-4DCC-928E-EE19729323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5" t="5199" r="8309" b="44082"/>
          <a:stretch/>
        </p:blipFill>
        <p:spPr>
          <a:xfrm>
            <a:off x="7668786" y="609502"/>
            <a:ext cx="986993" cy="153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11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433D82-A098-4C44-A9BB-6EE482E97CE8}"/>
              </a:ext>
            </a:extLst>
          </p:cNvPr>
          <p:cNvSpPr/>
          <p:nvPr/>
        </p:nvSpPr>
        <p:spPr>
          <a:xfrm>
            <a:off x="4495800" y="0"/>
            <a:ext cx="4648200" cy="5149850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7FC4157-95EB-477D-8464-A48FEE934827}"/>
              </a:ext>
            </a:extLst>
          </p:cNvPr>
          <p:cNvSpPr txBox="1"/>
          <p:nvPr/>
        </p:nvSpPr>
        <p:spPr>
          <a:xfrm>
            <a:off x="3095532" y="3874343"/>
            <a:ext cx="853119" cy="2308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900" b="1" dirty="0">
                <a:solidFill>
                  <a:srgbClr val="0A0936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Netherlands</a:t>
            </a:r>
          </a:p>
        </p:txBody>
      </p:sp>
      <p:sp>
        <p:nvSpPr>
          <p:cNvPr id="76" name="Subtitle 2">
            <a:extLst>
              <a:ext uri="{FF2B5EF4-FFF2-40B4-BE49-F238E27FC236}">
                <a16:creationId xmlns:a16="http://schemas.microsoft.com/office/drawing/2014/main" id="{F59940AE-3FA1-4F3E-B6A9-25315797E27E}"/>
              </a:ext>
            </a:extLst>
          </p:cNvPr>
          <p:cNvSpPr txBox="1">
            <a:spLocks/>
          </p:cNvSpPr>
          <p:nvPr/>
        </p:nvSpPr>
        <p:spPr>
          <a:xfrm>
            <a:off x="3138047" y="4091852"/>
            <a:ext cx="679732" cy="230448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10.4%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21FAFBE-DF49-436C-B9C2-29DA5773BEA2}"/>
              </a:ext>
            </a:extLst>
          </p:cNvPr>
          <p:cNvSpPr txBox="1"/>
          <p:nvPr/>
        </p:nvSpPr>
        <p:spPr>
          <a:xfrm>
            <a:off x="3058757" y="2241617"/>
            <a:ext cx="665567" cy="2308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900" b="1" dirty="0">
                <a:solidFill>
                  <a:srgbClr val="0A0936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Germany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9C33CFA-4D48-4E6C-94B4-7DEFF57E25F6}"/>
              </a:ext>
            </a:extLst>
          </p:cNvPr>
          <p:cNvSpPr txBox="1"/>
          <p:nvPr/>
        </p:nvSpPr>
        <p:spPr>
          <a:xfrm>
            <a:off x="3064620" y="3083645"/>
            <a:ext cx="484428" cy="2308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900" b="1" dirty="0">
                <a:solidFill>
                  <a:srgbClr val="0A0936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Spain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624F642-56B4-4D7E-B7CC-D14D700D21F7}"/>
              </a:ext>
            </a:extLst>
          </p:cNvPr>
          <p:cNvSpPr txBox="1"/>
          <p:nvPr/>
        </p:nvSpPr>
        <p:spPr>
          <a:xfrm>
            <a:off x="2399699" y="1643778"/>
            <a:ext cx="1715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900" dirty="0">
                <a:solidFill>
                  <a:srgbClr val="0A0936"/>
                </a:solidFill>
                <a:latin typeface="DINPro-Light" panose="02000504040000020003" pitchFamily="50" charset="0"/>
              </a:rPr>
              <a:t>Top 3 markets to resume </a:t>
            </a:r>
          </a:p>
          <a:p>
            <a:pPr algn="ctr"/>
            <a:r>
              <a:rPr lang="en-US" sz="900" dirty="0">
                <a:solidFill>
                  <a:srgbClr val="0A0936"/>
                </a:solidFill>
                <a:latin typeface="DINPro-Light" panose="02000504040000020003" pitchFamily="50" charset="0"/>
              </a:rPr>
              <a:t>business travel</a:t>
            </a:r>
          </a:p>
        </p:txBody>
      </p:sp>
      <p:sp>
        <p:nvSpPr>
          <p:cNvPr id="94" name="Subtitle 2">
            <a:extLst>
              <a:ext uri="{FF2B5EF4-FFF2-40B4-BE49-F238E27FC236}">
                <a16:creationId xmlns:a16="http://schemas.microsoft.com/office/drawing/2014/main" id="{79FC2148-21A8-43DA-9F3A-B22A0651054B}"/>
              </a:ext>
            </a:extLst>
          </p:cNvPr>
          <p:cNvSpPr txBox="1">
            <a:spLocks/>
          </p:cNvSpPr>
          <p:nvPr/>
        </p:nvSpPr>
        <p:spPr>
          <a:xfrm>
            <a:off x="3112680" y="2461170"/>
            <a:ext cx="678004" cy="230448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11.1%</a:t>
            </a:r>
          </a:p>
        </p:txBody>
      </p:sp>
      <p:sp>
        <p:nvSpPr>
          <p:cNvPr id="96" name="Subtitle 2">
            <a:extLst>
              <a:ext uri="{FF2B5EF4-FFF2-40B4-BE49-F238E27FC236}">
                <a16:creationId xmlns:a16="http://schemas.microsoft.com/office/drawing/2014/main" id="{A06DEC9E-9886-460E-B829-53EBF9F60324}"/>
              </a:ext>
            </a:extLst>
          </p:cNvPr>
          <p:cNvSpPr txBox="1">
            <a:spLocks/>
          </p:cNvSpPr>
          <p:nvPr/>
        </p:nvSpPr>
        <p:spPr>
          <a:xfrm>
            <a:off x="3110214" y="3312152"/>
            <a:ext cx="678004" cy="230448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10.8%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EDF7C4-D363-470C-942E-1161006A4E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16" b="14580"/>
          <a:stretch/>
        </p:blipFill>
        <p:spPr>
          <a:xfrm>
            <a:off x="2998486" y="1192431"/>
            <a:ext cx="517526" cy="4393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0E0441-ED77-4ADD-932D-4027FF41AEB7}"/>
              </a:ext>
            </a:extLst>
          </p:cNvPr>
          <p:cNvSpPr txBox="1"/>
          <p:nvPr/>
        </p:nvSpPr>
        <p:spPr>
          <a:xfrm>
            <a:off x="1230957" y="3096278"/>
            <a:ext cx="413896" cy="2308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900" b="1" dirty="0">
                <a:solidFill>
                  <a:srgbClr val="0A0936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Italy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71711E-570A-42C5-A3AF-602F239E3B77}"/>
              </a:ext>
            </a:extLst>
          </p:cNvPr>
          <p:cNvSpPr txBox="1"/>
          <p:nvPr/>
        </p:nvSpPr>
        <p:spPr>
          <a:xfrm>
            <a:off x="446439" y="1637634"/>
            <a:ext cx="1715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900" dirty="0">
                <a:solidFill>
                  <a:srgbClr val="0A0936"/>
                </a:solidFill>
                <a:latin typeface="DINPro-Light" panose="02000504040000020003" pitchFamily="50" charset="0"/>
              </a:rPr>
              <a:t>Top 3 markets to resume </a:t>
            </a:r>
          </a:p>
          <a:p>
            <a:pPr algn="ctr"/>
            <a:r>
              <a:rPr lang="en-US" sz="900" dirty="0">
                <a:solidFill>
                  <a:srgbClr val="0A0936"/>
                </a:solidFill>
                <a:latin typeface="DINPro-Light" panose="02000504040000020003" pitchFamily="50" charset="0"/>
              </a:rPr>
              <a:t>leisure travel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D4E1F07B-B3C5-4504-BB6C-14D8000A02E9}"/>
              </a:ext>
            </a:extLst>
          </p:cNvPr>
          <p:cNvSpPr txBox="1">
            <a:spLocks/>
          </p:cNvSpPr>
          <p:nvPr/>
        </p:nvSpPr>
        <p:spPr>
          <a:xfrm>
            <a:off x="1289070" y="3331980"/>
            <a:ext cx="678004" cy="230448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72.8%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B111137-D890-4120-9DA8-7BECC21983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5" b="12390"/>
          <a:stretch/>
        </p:blipFill>
        <p:spPr>
          <a:xfrm>
            <a:off x="1074785" y="1127125"/>
            <a:ext cx="570706" cy="5046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AADF8D2-D2B7-4197-8C0B-4901F9F259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" b="18504"/>
          <a:stretch/>
        </p:blipFill>
        <p:spPr>
          <a:xfrm>
            <a:off x="573013" y="3020635"/>
            <a:ext cx="738843" cy="604454"/>
          </a:xfrm>
          <a:prstGeom prst="rect">
            <a:avLst/>
          </a:prstGeom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id="{6AF844C4-043F-43B8-A36D-A467DFB365E4}"/>
              </a:ext>
            </a:extLst>
          </p:cNvPr>
          <p:cNvSpPr txBox="1"/>
          <p:nvPr/>
        </p:nvSpPr>
        <p:spPr>
          <a:xfrm>
            <a:off x="76200" y="4784725"/>
            <a:ext cx="211455" cy="21428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700"/>
              </a:lnSpc>
              <a:spcBef>
                <a:spcPts val="240"/>
              </a:spcBef>
            </a:pPr>
            <a:fld id="{4218C873-68F9-4AEC-96C4-9D9172932831}" type="slidenum">
              <a:rPr lang="en-US" sz="700" smtClean="0">
                <a:latin typeface="DINPro-Light" panose="02000504040000020003" pitchFamily="50" charset="0"/>
                <a:cs typeface="Arial"/>
              </a:rPr>
              <a:t>18</a:t>
            </a:fld>
            <a:endParaRPr sz="700" dirty="0"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7C0FF2-81C1-42FA-9E5E-848CA45A38FC}"/>
              </a:ext>
            </a:extLst>
          </p:cNvPr>
          <p:cNvSpPr/>
          <p:nvPr/>
        </p:nvSpPr>
        <p:spPr>
          <a:xfrm>
            <a:off x="4771712" y="421119"/>
            <a:ext cx="381000" cy="201441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E72950-96AB-43EA-925B-8BCF28BC800F}"/>
              </a:ext>
            </a:extLst>
          </p:cNvPr>
          <p:cNvSpPr txBox="1"/>
          <p:nvPr/>
        </p:nvSpPr>
        <p:spPr>
          <a:xfrm>
            <a:off x="297877" y="4842624"/>
            <a:ext cx="365765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Q8.For what reason are you most likely to travel within Europe next?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929A38D-8211-46FD-9466-EBD7AE40A7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130973"/>
              </p:ext>
            </p:extLst>
          </p:nvPr>
        </p:nvGraphicFramePr>
        <p:xfrm>
          <a:off x="4653199" y="1687152"/>
          <a:ext cx="4340928" cy="2928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2519DE65-9547-4BBC-BC54-EB6F3966983C}"/>
              </a:ext>
            </a:extLst>
          </p:cNvPr>
          <p:cNvSpPr/>
          <p:nvPr/>
        </p:nvSpPr>
        <p:spPr>
          <a:xfrm>
            <a:off x="4648259" y="1617948"/>
            <a:ext cx="381000" cy="201441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8AB702-6706-4DFD-B64F-2AAF5EFCFDF0}"/>
              </a:ext>
            </a:extLst>
          </p:cNvPr>
          <p:cNvSpPr txBox="1"/>
          <p:nvPr/>
        </p:nvSpPr>
        <p:spPr>
          <a:xfrm>
            <a:off x="5767633" y="1287358"/>
            <a:ext cx="2234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DINPro-Light" panose="02000504040000020003" pitchFamily="50" charset="0"/>
              </a:rPr>
              <a:t>Purpose of travel for respondents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DINPro-Light" panose="02000504040000020003" pitchFamily="50" charset="0"/>
              </a:rPr>
              <a:t>most likely to travel</a:t>
            </a:r>
            <a:r>
              <a:rPr lang="en-GB" sz="900" dirty="0">
                <a:solidFill>
                  <a:schemeClr val="bg1"/>
                </a:solidFill>
                <a:latin typeface="DINPro-Light" panose="02000504040000020003" pitchFamily="50" charset="0"/>
              </a:rPr>
              <a:t> </a:t>
            </a:r>
            <a:r>
              <a:rPr lang="en-US" sz="900" dirty="0">
                <a:solidFill>
                  <a:schemeClr val="bg1"/>
                </a:solidFill>
                <a:latin typeface="DINPro-Light" panose="02000504040000020003" pitchFamily="50" charset="0"/>
              </a:rPr>
              <a:t>in the next 6 months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A4FDCC-0741-466F-99DC-96E38D72F0B5}"/>
              </a:ext>
            </a:extLst>
          </p:cNvPr>
          <p:cNvSpPr/>
          <p:nvPr/>
        </p:nvSpPr>
        <p:spPr>
          <a:xfrm>
            <a:off x="5105459" y="1675407"/>
            <a:ext cx="381000" cy="201441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D6BEE5AE-6957-4D4A-A1B9-41C1246C5135}"/>
              </a:ext>
            </a:extLst>
          </p:cNvPr>
          <p:cNvSpPr/>
          <p:nvPr/>
        </p:nvSpPr>
        <p:spPr>
          <a:xfrm>
            <a:off x="286380" y="822325"/>
            <a:ext cx="1718945" cy="165735"/>
          </a:xfrm>
          <a:custGeom>
            <a:avLst/>
            <a:gdLst/>
            <a:ahLst/>
            <a:cxnLst/>
            <a:rect l="l" t="t" r="r" b="b"/>
            <a:pathLst>
              <a:path w="1718945" h="165734">
                <a:moveTo>
                  <a:pt x="1718322" y="0"/>
                </a:moveTo>
                <a:lnTo>
                  <a:pt x="0" y="0"/>
                </a:lnTo>
                <a:lnTo>
                  <a:pt x="0" y="165595"/>
                </a:lnTo>
                <a:lnTo>
                  <a:pt x="1718322" y="165595"/>
                </a:lnTo>
                <a:lnTo>
                  <a:pt x="1718322" y="0"/>
                </a:lnTo>
                <a:close/>
              </a:path>
            </a:pathLst>
          </a:custGeom>
          <a:solidFill>
            <a:srgbClr val="2D8C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56C467-95F0-46E0-87B2-065AE5C8C367}"/>
              </a:ext>
            </a:extLst>
          </p:cNvPr>
          <p:cNvSpPr txBox="1"/>
          <p:nvPr/>
        </p:nvSpPr>
        <p:spPr>
          <a:xfrm>
            <a:off x="7772400" y="4876859"/>
            <a:ext cx="133653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1" dirty="0">
                <a:solidFill>
                  <a:schemeClr val="bg1"/>
                </a:solidFill>
                <a:latin typeface="DINPro-Light" panose="02000504040000020003" pitchFamily="50" charset="0"/>
              </a:rPr>
              <a:t>No. of respondents: 3,246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5BAF37-A34A-4E16-9053-F98721030878}"/>
              </a:ext>
            </a:extLst>
          </p:cNvPr>
          <p:cNvSpPr txBox="1"/>
          <p:nvPr/>
        </p:nvSpPr>
        <p:spPr>
          <a:xfrm>
            <a:off x="1223224" y="3866527"/>
            <a:ext cx="635110" cy="2308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900" b="1" dirty="0">
                <a:solidFill>
                  <a:srgbClr val="0A0936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Belgium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97209ED1-1CEC-4CB5-BDFD-A50B47990937}"/>
              </a:ext>
            </a:extLst>
          </p:cNvPr>
          <p:cNvSpPr txBox="1">
            <a:spLocks/>
          </p:cNvSpPr>
          <p:nvPr/>
        </p:nvSpPr>
        <p:spPr>
          <a:xfrm>
            <a:off x="1263565" y="4078416"/>
            <a:ext cx="678004" cy="230448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68.3%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5E5320F-487E-4C9B-80D1-2F21FF9C4F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1" b="15968"/>
          <a:stretch/>
        </p:blipFill>
        <p:spPr>
          <a:xfrm>
            <a:off x="2425481" y="2150775"/>
            <a:ext cx="714276" cy="62608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57AB056-598E-483E-BBA0-8A47DE7D3FAA}"/>
              </a:ext>
            </a:extLst>
          </p:cNvPr>
          <p:cNvSpPr txBox="1"/>
          <p:nvPr/>
        </p:nvSpPr>
        <p:spPr>
          <a:xfrm>
            <a:off x="181927" y="232338"/>
            <a:ext cx="40852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FADDD"/>
                </a:solidFill>
                <a:latin typeface="DINPro-Bold" panose="02000503030000020004" pitchFamily="50" charset="0"/>
              </a:rPr>
              <a:t>Leisure is the predominant travel motivation for the upcoming spring and summer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97F6182-2FF1-4A98-88FB-5074CD3B4B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" b="15705"/>
          <a:stretch/>
        </p:blipFill>
        <p:spPr>
          <a:xfrm>
            <a:off x="2582599" y="3878219"/>
            <a:ext cx="448171" cy="38226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5172BBC-EA20-4BF8-8639-8E62599DB081}"/>
              </a:ext>
            </a:extLst>
          </p:cNvPr>
          <p:cNvSpPr txBox="1"/>
          <p:nvPr/>
        </p:nvSpPr>
        <p:spPr>
          <a:xfrm>
            <a:off x="1208171" y="2265033"/>
            <a:ext cx="558166" cy="2308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900" b="1" dirty="0">
                <a:solidFill>
                  <a:srgbClr val="0A0936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Poland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1F51D5D8-34F2-4919-81DF-A6ADE3D58E4A}"/>
              </a:ext>
            </a:extLst>
          </p:cNvPr>
          <p:cNvSpPr txBox="1">
            <a:spLocks/>
          </p:cNvSpPr>
          <p:nvPr/>
        </p:nvSpPr>
        <p:spPr>
          <a:xfrm>
            <a:off x="1266284" y="2500735"/>
            <a:ext cx="678004" cy="230448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74.7%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D7655A0-A16B-48B2-9326-4ABCAEDCBEC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3" b="17527"/>
          <a:stretch/>
        </p:blipFill>
        <p:spPr>
          <a:xfrm>
            <a:off x="607035" y="2248951"/>
            <a:ext cx="509376" cy="4244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D159B83-18C5-45DE-8779-4212C11C0EA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" b="15968"/>
          <a:stretch/>
        </p:blipFill>
        <p:spPr>
          <a:xfrm>
            <a:off x="706717" y="3879199"/>
            <a:ext cx="449571" cy="38226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DE06045-87DA-4067-96E5-960F75C3BB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1" b="17527"/>
          <a:stretch/>
        </p:blipFill>
        <p:spPr>
          <a:xfrm>
            <a:off x="2546257" y="3027557"/>
            <a:ext cx="558385" cy="476037"/>
          </a:xfrm>
          <a:prstGeom prst="rect">
            <a:avLst/>
          </a:prstGeom>
        </p:spPr>
      </p:pic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B6015A81-B794-4E47-AAA1-84B9D842583D}"/>
              </a:ext>
            </a:extLst>
          </p:cNvPr>
          <p:cNvSpPr/>
          <p:nvPr/>
        </p:nvSpPr>
        <p:spPr>
          <a:xfrm>
            <a:off x="1747969" y="2348674"/>
            <a:ext cx="131102" cy="92233"/>
          </a:xfrm>
          <a:prstGeom prst="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0C11F4-5B3A-4012-AE7D-855403E6CCFA}"/>
              </a:ext>
            </a:extLst>
          </p:cNvPr>
          <p:cNvSpPr txBox="1"/>
          <p:nvPr/>
        </p:nvSpPr>
        <p:spPr>
          <a:xfrm>
            <a:off x="1567947" y="2445777"/>
            <a:ext cx="5311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548235"/>
                </a:solidFill>
                <a:latin typeface="DINPro-Light" panose="02000504040000020003" pitchFamily="50" charset="0"/>
              </a:rPr>
              <a:t>1</a:t>
            </a:r>
            <a:r>
              <a:rPr lang="el-GR" sz="800" b="1">
                <a:solidFill>
                  <a:srgbClr val="548235"/>
                </a:solidFill>
                <a:latin typeface="DINPro-Light" panose="02000504040000020003" pitchFamily="50" charset="0"/>
              </a:rPr>
              <a:t>5%</a:t>
            </a:r>
            <a:endParaRPr lang="en-US" sz="800" b="1" dirty="0">
              <a:solidFill>
                <a:srgbClr val="548235"/>
              </a:solidFill>
              <a:latin typeface="DINPro-Light" panose="02000504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96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2A8D05FF-8FB2-4F2F-9998-FE5B72EA593B}"/>
              </a:ext>
            </a:extLst>
          </p:cNvPr>
          <p:cNvSpPr/>
          <p:nvPr/>
        </p:nvSpPr>
        <p:spPr>
          <a:xfrm>
            <a:off x="6507608" y="0"/>
            <a:ext cx="2636392" cy="5155489"/>
          </a:xfrm>
          <a:custGeom>
            <a:avLst/>
            <a:gdLst/>
            <a:ahLst/>
            <a:cxnLst/>
            <a:rect l="l" t="t" r="r" b="b"/>
            <a:pathLst>
              <a:path w="6002655" h="5144770">
                <a:moveTo>
                  <a:pt x="0" y="0"/>
                </a:moveTo>
                <a:lnTo>
                  <a:pt x="0" y="5144401"/>
                </a:lnTo>
                <a:lnTo>
                  <a:pt x="6002553" y="5144401"/>
                </a:lnTo>
                <a:lnTo>
                  <a:pt x="6002553" y="0"/>
                </a:lnTo>
                <a:lnTo>
                  <a:pt x="0" y="0"/>
                </a:lnTo>
                <a:close/>
              </a:path>
            </a:pathLst>
          </a:custGeom>
          <a:solidFill>
            <a:srgbClr val="185073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9141909C-4B80-42A7-8099-73153B7F19EF}"/>
              </a:ext>
            </a:extLst>
          </p:cNvPr>
          <p:cNvSpPr txBox="1"/>
          <p:nvPr/>
        </p:nvSpPr>
        <p:spPr>
          <a:xfrm>
            <a:off x="76200" y="4784725"/>
            <a:ext cx="211455" cy="21428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700"/>
              </a:lnSpc>
              <a:spcBef>
                <a:spcPts val="240"/>
              </a:spcBef>
            </a:pPr>
            <a:fld id="{BD1A7C53-D618-4332-AD4C-CBB60D9724B2}" type="slidenum">
              <a:rPr lang="en-US" sz="700" smtClean="0">
                <a:latin typeface="DINPro-Light" panose="02000504040000020003" pitchFamily="50" charset="0"/>
                <a:cs typeface="Arial"/>
              </a:rPr>
              <a:t>19</a:t>
            </a:fld>
            <a:endParaRPr sz="700" dirty="0"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B0C650-7E2C-4C55-AA24-DB7CAE3AE090}"/>
              </a:ext>
            </a:extLst>
          </p:cNvPr>
          <p:cNvSpPr txBox="1"/>
          <p:nvPr/>
        </p:nvSpPr>
        <p:spPr>
          <a:xfrm>
            <a:off x="287655" y="4835852"/>
            <a:ext cx="43618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Q17.What type of leisure trip within Europe are you most likely to undertake next?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4420A8-260A-4D61-A284-3F28F3070916}"/>
              </a:ext>
            </a:extLst>
          </p:cNvPr>
          <p:cNvSpPr txBox="1"/>
          <p:nvPr/>
        </p:nvSpPr>
        <p:spPr>
          <a:xfrm>
            <a:off x="7772400" y="4876859"/>
            <a:ext cx="133653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1" dirty="0">
                <a:solidFill>
                  <a:schemeClr val="bg1"/>
                </a:solidFill>
                <a:latin typeface="DINPro-Light" panose="02000504040000020003" pitchFamily="50" charset="0"/>
              </a:rPr>
              <a:t>No. of respondents: 3,246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B86371-802E-45E7-B6DE-A7BEE894B2D7}"/>
              </a:ext>
            </a:extLst>
          </p:cNvPr>
          <p:cNvSpPr txBox="1"/>
          <p:nvPr/>
        </p:nvSpPr>
        <p:spPr>
          <a:xfrm>
            <a:off x="2020031" y="974725"/>
            <a:ext cx="2629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900" b="0" dirty="0">
                <a:solidFill>
                  <a:srgbClr val="0A0936"/>
                </a:solidFill>
                <a:latin typeface="DINPro-Light" panose="02000504040000020003" pitchFamily="50" charset="0"/>
              </a:rPr>
              <a:t>Preferred type of leisure trip for respondents most likely to travel in the next 6 months</a:t>
            </a:r>
          </a:p>
        </p:txBody>
      </p:sp>
      <p:sp>
        <p:nvSpPr>
          <p:cNvPr id="9" name="object 23">
            <a:extLst>
              <a:ext uri="{FF2B5EF4-FFF2-40B4-BE49-F238E27FC236}">
                <a16:creationId xmlns:a16="http://schemas.microsoft.com/office/drawing/2014/main" id="{0811D2DB-6D50-4977-B125-920E17E99F51}"/>
              </a:ext>
            </a:extLst>
          </p:cNvPr>
          <p:cNvSpPr/>
          <p:nvPr/>
        </p:nvSpPr>
        <p:spPr>
          <a:xfrm>
            <a:off x="6781800" y="2831476"/>
            <a:ext cx="2362200" cy="200054"/>
          </a:xfrm>
          <a:custGeom>
            <a:avLst/>
            <a:gdLst/>
            <a:ahLst/>
            <a:cxnLst/>
            <a:rect l="l" t="t" r="r" b="b"/>
            <a:pathLst>
              <a:path w="1180464" h="165734">
                <a:moveTo>
                  <a:pt x="1179906" y="0"/>
                </a:moveTo>
                <a:lnTo>
                  <a:pt x="0" y="0"/>
                </a:lnTo>
                <a:lnTo>
                  <a:pt x="0" y="165595"/>
                </a:lnTo>
                <a:lnTo>
                  <a:pt x="1179906" y="165595"/>
                </a:lnTo>
                <a:lnTo>
                  <a:pt x="1179906" y="0"/>
                </a:lnTo>
                <a:close/>
              </a:path>
            </a:pathLst>
          </a:custGeom>
          <a:solidFill>
            <a:srgbClr val="73B7CC"/>
          </a:solidFill>
        </p:spPr>
        <p:txBody>
          <a:bodyPr wrap="square" lIns="0" tIns="0" rIns="0" bIns="0" rtlCol="0"/>
          <a:lstStyle/>
          <a:p>
            <a:endParaRPr lang="en-US" sz="1798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2D2F53-B9CD-405D-BB01-DFB17955AF94}"/>
              </a:ext>
            </a:extLst>
          </p:cNvPr>
          <p:cNvSpPr txBox="1"/>
          <p:nvPr/>
        </p:nvSpPr>
        <p:spPr>
          <a:xfrm>
            <a:off x="257300" y="4696413"/>
            <a:ext cx="4572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* No significant changes between waves were recorded for this question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71D3AD-2FD8-4AE2-8462-CFE37DB0FE4D}"/>
              </a:ext>
            </a:extLst>
          </p:cNvPr>
          <p:cNvSpPr txBox="1"/>
          <p:nvPr/>
        </p:nvSpPr>
        <p:spPr>
          <a:xfrm>
            <a:off x="228600" y="17686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FADDD"/>
                </a:solidFill>
                <a:latin typeface="DINPro-Bold" panose="02000503030000020004" pitchFamily="50" charset="0"/>
              </a:rPr>
              <a:t>Over 1 in 3 Europeans with upcoming travel plans will head for the sea, while scenic natural settings are in demand for 15% of respondents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CA8CD12-3076-46EA-B059-DC0A484274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18927" r="13414" b="10796"/>
          <a:stretch/>
        </p:blipFill>
        <p:spPr>
          <a:xfrm>
            <a:off x="475462" y="1417740"/>
            <a:ext cx="5476906" cy="28274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A0F56EF-B72C-4B7E-94D0-FD1E05AE6615}"/>
              </a:ext>
            </a:extLst>
          </p:cNvPr>
          <p:cNvSpPr txBox="1"/>
          <p:nvPr/>
        </p:nvSpPr>
        <p:spPr>
          <a:xfrm>
            <a:off x="2563729" y="4124564"/>
            <a:ext cx="154204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185073"/>
                </a:solidFill>
                <a:latin typeface="DINPro-Light" panose="02000504040000020003" pitchFamily="50" charset="0"/>
              </a:rPr>
              <a:t>Feb ‘21 survey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68CAAA-BF19-4EA8-8CD1-0E9D8427D9C6}"/>
              </a:ext>
            </a:extLst>
          </p:cNvPr>
          <p:cNvSpPr txBox="1"/>
          <p:nvPr/>
        </p:nvSpPr>
        <p:spPr>
          <a:xfrm>
            <a:off x="6598952" y="1849014"/>
            <a:ext cx="254504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b="1" dirty="0">
                <a:solidFill>
                  <a:srgbClr val="73B7CC"/>
                </a:solidFill>
                <a:latin typeface="DINPro-Light" panose="02000504040000020003" pitchFamily="50" charset="0"/>
              </a:rPr>
              <a:t>72% </a:t>
            </a:r>
            <a:r>
              <a:rPr lang="en-US" sz="1100" b="1" dirty="0">
                <a:solidFill>
                  <a:schemeClr val="bg1"/>
                </a:solidFill>
                <a:latin typeface="DINPro-Light" panose="02000504040000020003" pitchFamily="50" charset="0"/>
              </a:rPr>
              <a:t>of respondents planning a </a:t>
            </a:r>
            <a:r>
              <a:rPr lang="en-US" sz="1100" b="1" dirty="0">
                <a:solidFill>
                  <a:srgbClr val="73B7CC"/>
                </a:solidFill>
                <a:latin typeface="DINPro-Light" panose="02000504040000020003" pitchFamily="50" charset="0"/>
              </a:rPr>
              <a:t>culture and heritage trip </a:t>
            </a:r>
            <a:r>
              <a:rPr lang="en-US" sz="1100" b="1" dirty="0">
                <a:solidFill>
                  <a:schemeClr val="bg1"/>
                </a:solidFill>
                <a:latin typeface="DINPro-Light" panose="02000504040000020003" pitchFamily="50" charset="0"/>
              </a:rPr>
              <a:t>see health &amp; safety protocols in a positive light, vs. </a:t>
            </a:r>
            <a:r>
              <a:rPr lang="en-US" sz="1100" b="1" dirty="0">
                <a:solidFill>
                  <a:srgbClr val="73B7CC"/>
                </a:solidFill>
                <a:latin typeface="DINPro-Light" panose="02000504040000020003" pitchFamily="50" charset="0"/>
              </a:rPr>
              <a:t>62%</a:t>
            </a:r>
            <a:r>
              <a:rPr lang="en-US" sz="1100" b="1" dirty="0">
                <a:solidFill>
                  <a:schemeClr val="bg1"/>
                </a:solidFill>
                <a:latin typeface="DINPro-Light" panose="02000504040000020003" pitchFamily="50" charset="0"/>
              </a:rPr>
              <a:t> of those planning to travel for </a:t>
            </a:r>
            <a:r>
              <a:rPr lang="en-US" sz="1100" b="1" dirty="0">
                <a:solidFill>
                  <a:srgbClr val="73B7CC"/>
                </a:solidFill>
                <a:latin typeface="DINPro-Light" panose="02000504040000020003" pitchFamily="50" charset="0"/>
              </a:rPr>
              <a:t>nature and outdoors</a:t>
            </a:r>
          </a:p>
        </p:txBody>
      </p:sp>
      <p:pic>
        <p:nvPicPr>
          <p:cNvPr id="8" name="Graphic 7" descr="Bank outline">
            <a:extLst>
              <a:ext uri="{FF2B5EF4-FFF2-40B4-BE49-F238E27FC236}">
                <a16:creationId xmlns:a16="http://schemas.microsoft.com/office/drawing/2014/main" id="{243BFB6F-5640-4468-8104-42179EBB8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0667" y="1271412"/>
            <a:ext cx="637400" cy="6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7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04A6D46F-84F5-4AEB-AFED-7D80A7290817}"/>
              </a:ext>
            </a:extLst>
          </p:cNvPr>
          <p:cNvSpPr/>
          <p:nvPr/>
        </p:nvSpPr>
        <p:spPr>
          <a:xfrm>
            <a:off x="0" y="1506740"/>
            <a:ext cx="9144000" cy="3643110"/>
          </a:xfrm>
          <a:custGeom>
            <a:avLst/>
            <a:gdLst/>
            <a:ahLst/>
            <a:cxnLst/>
            <a:rect l="l" t="t" r="r" b="b"/>
            <a:pathLst>
              <a:path w="9144000" h="3637915">
                <a:moveTo>
                  <a:pt x="9144000" y="0"/>
                </a:moveTo>
                <a:lnTo>
                  <a:pt x="0" y="0"/>
                </a:lnTo>
                <a:lnTo>
                  <a:pt x="0" y="3637800"/>
                </a:lnTo>
                <a:lnTo>
                  <a:pt x="9144000" y="3637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049298" y="1660525"/>
            <a:ext cx="7789902" cy="2941831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700"/>
              </a:lnSpc>
              <a:spcBef>
                <a:spcPts val="240"/>
              </a:spcBef>
              <a:buClr>
                <a:srgbClr val="2D8CB5"/>
              </a:buClr>
              <a:tabLst>
                <a:tab pos="241300" algn="l"/>
              </a:tabLst>
            </a:pPr>
            <a:r>
              <a:rPr lang="en-US" sz="1500" spc="-100" dirty="0">
                <a:solidFill>
                  <a:srgbClr val="3FADDD"/>
                </a:solidFill>
                <a:latin typeface="DINPro-Light" panose="02000504040000020003" pitchFamily="50" charset="0"/>
                <a:ea typeface="+mj-ea"/>
                <a:cs typeface="Arial"/>
              </a:rPr>
              <a:t>This report monitors sentiment and short-term intentions for domestic and intra-regional travel within Europe and is the </a:t>
            </a:r>
            <a:r>
              <a:rPr lang="en-US" sz="1500" b="1" spc="-100" dirty="0">
                <a:solidFill>
                  <a:srgbClr val="3FADDD"/>
                </a:solidFill>
                <a:latin typeface="DINPro-Light" panose="02000504040000020003" pitchFamily="50" charset="0"/>
                <a:ea typeface="+mj-ea"/>
                <a:cs typeface="Arial"/>
              </a:rPr>
              <a:t>sixth wave of market research</a:t>
            </a:r>
            <a:r>
              <a:rPr lang="en-US" sz="1500" spc="-100" dirty="0">
                <a:solidFill>
                  <a:srgbClr val="3FADDD"/>
                </a:solidFill>
                <a:latin typeface="DINPro-Light" panose="02000504040000020003" pitchFamily="50" charset="0"/>
                <a:ea typeface="+mj-ea"/>
                <a:cs typeface="Arial"/>
              </a:rPr>
              <a:t>, initiated in September 2020. Responses are collected from European citizens from 10 high-volume source markets in light of the COVID-19 crisis.</a:t>
            </a:r>
          </a:p>
          <a:p>
            <a:pPr marL="296550" lvl="0" indent="-285750" algn="just">
              <a:lnSpc>
                <a:spcPts val="1700"/>
              </a:lnSpc>
              <a:spcBef>
                <a:spcPts val="240"/>
              </a:spcBef>
              <a:buClr>
                <a:srgbClr val="2D8CB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500" b="1" spc="-5" dirty="0">
                <a:solidFill>
                  <a:srgbClr val="231F20"/>
                </a:solidFill>
                <a:latin typeface="DINPro-Light" panose="02000504040000020003" pitchFamily="50" charset="0"/>
                <a:cs typeface="Arial"/>
              </a:rPr>
              <a:t>Europeans’ desire for travel climbs to its highest level since the survey begun</a:t>
            </a:r>
            <a:r>
              <a:rPr lang="en-US" sz="1500" spc="-5" dirty="0">
                <a:solidFill>
                  <a:srgbClr val="231F20"/>
                </a:solidFill>
                <a:latin typeface="DINPro-Light" panose="02000504040000020003" pitchFamily="50" charset="0"/>
                <a:cs typeface="Arial"/>
              </a:rPr>
              <a:t>, with 56% of total respondents planning to take a trip by the end of </a:t>
            </a:r>
            <a:r>
              <a:rPr lang="en-US" sz="1500" spc="-5" dirty="0">
                <a:latin typeface="DINPro-Light" panose="02000504040000020003" pitchFamily="50" charset="0"/>
                <a:cs typeface="Arial"/>
              </a:rPr>
              <a:t>August. </a:t>
            </a:r>
            <a:r>
              <a:rPr lang="en-US" sz="1500" b="1" spc="-5" dirty="0">
                <a:solidFill>
                  <a:srgbClr val="231F20"/>
                </a:solidFill>
                <a:latin typeface="DINPro-Light" panose="02000504040000020003" pitchFamily="50" charset="0"/>
                <a:cs typeface="Arial"/>
              </a:rPr>
              <a:t>22% of all surveyed Europeans intend to travel between May and June 2021</a:t>
            </a:r>
            <a:r>
              <a:rPr lang="en-US" sz="1500" spc="-5" dirty="0">
                <a:solidFill>
                  <a:srgbClr val="231F20"/>
                </a:solidFill>
                <a:latin typeface="DINPro-Light" panose="02000504040000020003" pitchFamily="50" charset="0"/>
                <a:cs typeface="Arial"/>
              </a:rPr>
              <a:t>, while an additional </a:t>
            </a:r>
            <a:r>
              <a:rPr lang="en-US" sz="1500" b="1" spc="-5" dirty="0">
                <a:solidFill>
                  <a:srgbClr val="231F20"/>
                </a:solidFill>
                <a:latin typeface="DINPro-Light" panose="02000504040000020003" pitchFamily="50" charset="0"/>
                <a:cs typeface="Arial"/>
              </a:rPr>
              <a:t>36% are in favor of taking  trip later in the summer.</a:t>
            </a:r>
            <a:endParaRPr lang="en-US" sz="1500" spc="-5" dirty="0">
              <a:latin typeface="DINPro-Light" panose="02000504040000020003" pitchFamily="50" charset="0"/>
              <a:cs typeface="Arial"/>
            </a:endParaRPr>
          </a:p>
          <a:p>
            <a:pPr marL="296550" indent="-285750" algn="just">
              <a:lnSpc>
                <a:spcPts val="1700"/>
              </a:lnSpc>
              <a:spcBef>
                <a:spcPts val="240"/>
              </a:spcBef>
              <a:buClr>
                <a:srgbClr val="2D8CB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500" spc="-5" dirty="0">
                <a:solidFill>
                  <a:srgbClr val="231F20"/>
                </a:solidFill>
                <a:latin typeface="DINPro-Light" panose="02000504040000020003" pitchFamily="50" charset="0"/>
                <a:cs typeface="Arial"/>
              </a:rPr>
              <a:t>29% of </a:t>
            </a:r>
            <a:r>
              <a:rPr lang="en-US" sz="1500" b="1" spc="-5" dirty="0">
                <a:solidFill>
                  <a:srgbClr val="231F20"/>
                </a:solidFill>
                <a:latin typeface="DINPro-Light" panose="02000504040000020003" pitchFamily="50" charset="0"/>
                <a:cs typeface="Arial"/>
              </a:rPr>
              <a:t>‘early-bird’ travellers</a:t>
            </a:r>
            <a:r>
              <a:rPr lang="en-US" sz="1400" spc="-100" baseline="50000" dirty="0">
                <a:latin typeface="DINPro-Light" panose="02000504040000020003" pitchFamily="50" charset="0"/>
                <a:ea typeface="+mj-ea"/>
                <a:cs typeface="Arial"/>
              </a:rPr>
              <a:t>1 </a:t>
            </a:r>
            <a:r>
              <a:rPr lang="en-US" sz="1500" spc="-5" dirty="0">
                <a:solidFill>
                  <a:srgbClr val="231F20"/>
                </a:solidFill>
                <a:latin typeface="DINPro-Light" panose="02000504040000020003" pitchFamily="50" charset="0"/>
                <a:cs typeface="Arial"/>
              </a:rPr>
              <a:t>target the May and June period, while an additional </a:t>
            </a:r>
            <a:r>
              <a:rPr lang="en-US" sz="1500" b="1" spc="-5" dirty="0">
                <a:solidFill>
                  <a:srgbClr val="231F20"/>
                </a:solidFill>
                <a:latin typeface="DINPro-Light" panose="02000504040000020003" pitchFamily="50" charset="0"/>
                <a:cs typeface="Arial"/>
              </a:rPr>
              <a:t>46% </a:t>
            </a:r>
            <a:r>
              <a:rPr lang="en-GB" sz="1500" b="1" spc="-5" dirty="0">
                <a:solidFill>
                  <a:srgbClr val="231F20"/>
                </a:solidFill>
                <a:latin typeface="DINPro-Light" panose="02000504040000020003" pitchFamily="50" charset="0"/>
                <a:cs typeface="Arial"/>
              </a:rPr>
              <a:t>favour</a:t>
            </a:r>
            <a:r>
              <a:rPr lang="en-US" sz="1500" b="1" spc="-5" dirty="0">
                <a:solidFill>
                  <a:srgbClr val="231F20"/>
                </a:solidFill>
                <a:latin typeface="DINPro-Light" panose="02000504040000020003" pitchFamily="50" charset="0"/>
                <a:cs typeface="Arial"/>
              </a:rPr>
              <a:t> July and August for their next trip. </a:t>
            </a:r>
            <a:r>
              <a:rPr lang="en-US" sz="1500" spc="-5" dirty="0">
                <a:solidFill>
                  <a:srgbClr val="231F20"/>
                </a:solidFill>
                <a:latin typeface="DINPro-Light" panose="02000504040000020003" pitchFamily="50" charset="0"/>
                <a:cs typeface="Arial"/>
              </a:rPr>
              <a:t>As for destination choice, </a:t>
            </a:r>
            <a:r>
              <a:rPr lang="en-US" sz="1500" b="1" spc="-5" dirty="0">
                <a:solidFill>
                  <a:srgbClr val="231F20"/>
                </a:solidFill>
                <a:latin typeface="DINPro-Light" panose="02000504040000020003" pitchFamily="50" charset="0"/>
                <a:cs typeface="Arial"/>
              </a:rPr>
              <a:t>49% aim to travel to another European country </a:t>
            </a:r>
            <a:r>
              <a:rPr lang="en-US" sz="1500" spc="-5" dirty="0">
                <a:solidFill>
                  <a:srgbClr val="231F20"/>
                </a:solidFill>
                <a:latin typeface="DINPro-Light" panose="02000504040000020003" pitchFamily="50" charset="0"/>
                <a:cs typeface="Arial"/>
              </a:rPr>
              <a:t>and 36% to remain within their domestic borders.</a:t>
            </a:r>
            <a:endParaRPr lang="el-GR" sz="1500" spc="-5" dirty="0">
              <a:solidFill>
                <a:srgbClr val="231F20"/>
              </a:solidFill>
              <a:latin typeface="DINPro-Light" panose="02000504040000020003" pitchFamily="50" charset="0"/>
              <a:cs typeface="Arial"/>
            </a:endParaRPr>
          </a:p>
          <a:p>
            <a:pPr marL="296550" indent="-285750" algn="just">
              <a:lnSpc>
                <a:spcPts val="1700"/>
              </a:lnSpc>
              <a:spcBef>
                <a:spcPts val="240"/>
              </a:spcBef>
              <a:buClr>
                <a:srgbClr val="2D8CB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500" b="1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Vacations remain the predominant travel motivation for Europeans: </a:t>
            </a: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66% of early-bird travellers will travel for leisure - up from the 56% pre-pandemic benchmark</a:t>
            </a:r>
            <a:r>
              <a:rPr lang="el-GR" sz="1600" spc="-100" baseline="50000" dirty="0">
                <a:latin typeface="DINPro-Light" panose="02000504040000020003" pitchFamily="50" charset="0"/>
                <a:ea typeface="+mj-ea"/>
                <a:cs typeface="Arial"/>
              </a:rPr>
              <a:t>2</a:t>
            </a: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, while visiting friends and relatives is the main purpose for 19% of travellers. 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9300" y="381574"/>
            <a:ext cx="5427700" cy="833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80"/>
              </a:lnSpc>
              <a:spcBef>
                <a:spcPts val="100"/>
              </a:spcBef>
            </a:pPr>
            <a:r>
              <a:rPr lang="en-US" sz="2700" spc="-75" dirty="0">
                <a:solidFill>
                  <a:srgbClr val="0A0A35"/>
                </a:solidFill>
                <a:latin typeface="DINPro" panose="02000503030000020004"/>
              </a:rPr>
              <a:t>WAVE 6</a:t>
            </a:r>
            <a:endParaRPr sz="2700" dirty="0">
              <a:latin typeface="DINPro" panose="02000503030000020004"/>
            </a:endParaRPr>
          </a:p>
          <a:p>
            <a:pPr marL="12700">
              <a:lnSpc>
                <a:spcPts val="3180"/>
              </a:lnSpc>
            </a:pPr>
            <a:r>
              <a:rPr lang="en-US" sz="2700" spc="-100" dirty="0">
                <a:solidFill>
                  <a:srgbClr val="3FADDD"/>
                </a:solidFill>
                <a:latin typeface="DINPro" panose="02000503030000020004"/>
              </a:rPr>
              <a:t>RESEARCH HIGHLIGHTS</a:t>
            </a:r>
            <a:endParaRPr sz="2700" dirty="0">
              <a:latin typeface="DINPro" panose="02000503030000020004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A398CA4F-9AFE-411B-839D-806388C101C0}"/>
              </a:ext>
            </a:extLst>
          </p:cNvPr>
          <p:cNvSpPr txBox="1"/>
          <p:nvPr/>
        </p:nvSpPr>
        <p:spPr>
          <a:xfrm>
            <a:off x="76200" y="4784725"/>
            <a:ext cx="211455" cy="21428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700"/>
              </a:lnSpc>
              <a:spcBef>
                <a:spcPts val="240"/>
              </a:spcBef>
            </a:pPr>
            <a:fld id="{F5F5B174-96DE-465C-9D05-ADB2A3335046}" type="slidenum">
              <a:rPr lang="en-US" sz="700" smtClean="0">
                <a:latin typeface="DINPro-Light" panose="02000504040000020003" pitchFamily="50" charset="0"/>
                <a:cs typeface="Arial"/>
              </a:rPr>
              <a:t>2</a:t>
            </a:fld>
            <a:endParaRPr sz="700" dirty="0"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1756EEBD-0C6A-4C08-9D3D-7C484B0CB042}"/>
              </a:ext>
            </a:extLst>
          </p:cNvPr>
          <p:cNvSpPr/>
          <p:nvPr/>
        </p:nvSpPr>
        <p:spPr>
          <a:xfrm>
            <a:off x="1061999" y="1341005"/>
            <a:ext cx="1718945" cy="165735"/>
          </a:xfrm>
          <a:custGeom>
            <a:avLst/>
            <a:gdLst/>
            <a:ahLst/>
            <a:cxnLst/>
            <a:rect l="l" t="t" r="r" b="b"/>
            <a:pathLst>
              <a:path w="1718945" h="165734">
                <a:moveTo>
                  <a:pt x="1718322" y="0"/>
                </a:moveTo>
                <a:lnTo>
                  <a:pt x="0" y="0"/>
                </a:lnTo>
                <a:lnTo>
                  <a:pt x="0" y="165595"/>
                </a:lnTo>
                <a:lnTo>
                  <a:pt x="1718322" y="165595"/>
                </a:lnTo>
                <a:lnTo>
                  <a:pt x="1718322" y="0"/>
                </a:lnTo>
                <a:close/>
              </a:path>
            </a:pathLst>
          </a:custGeom>
          <a:solidFill>
            <a:srgbClr val="007BA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8507E-F963-42DD-9CEF-F2AC1A44FCEA}"/>
              </a:ext>
            </a:extLst>
          </p:cNvPr>
          <p:cNvSpPr txBox="1"/>
          <p:nvPr/>
        </p:nvSpPr>
        <p:spPr>
          <a:xfrm>
            <a:off x="2552344" y="4770475"/>
            <a:ext cx="6286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aseline="500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dirty="0">
                <a:latin typeface="DINPro-Light" panose="02000504040000020003" pitchFamily="50" charset="0"/>
              </a:rPr>
              <a:t> “Early-bird” travellers refers to survey respondents that are </a:t>
            </a:r>
            <a:r>
              <a:rPr lang="en-GB" sz="800" dirty="0">
                <a:latin typeface="DINPro-Light" panose="02000504040000020003" pitchFamily="50" charset="0"/>
              </a:rPr>
              <a:t>most likely to travel in the next 6 months/ have short term travel plans</a:t>
            </a:r>
            <a:endParaRPr lang="el-GR" sz="800" dirty="0">
              <a:latin typeface="DINPro-Light" panose="02000504040000020003" pitchFamily="50" charset="0"/>
            </a:endParaRPr>
          </a:p>
          <a:p>
            <a:pPr algn="r"/>
            <a:endParaRPr lang="en-US" sz="800" dirty="0">
              <a:latin typeface="DINPro-Light" panose="02000504040000020003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41391A-9DB4-4A41-9FEE-B194F10652A4}"/>
              </a:ext>
            </a:extLst>
          </p:cNvPr>
          <p:cNvSpPr txBox="1"/>
          <p:nvPr/>
        </p:nvSpPr>
        <p:spPr>
          <a:xfrm>
            <a:off x="2552344" y="4948275"/>
            <a:ext cx="62868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800" baseline="500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800" dirty="0">
                <a:latin typeface="DINPro-Light" panose="02000504040000020003" pitchFamily="50" charset="0"/>
              </a:rPr>
              <a:t> UNWTO, 2019</a:t>
            </a:r>
          </a:p>
        </p:txBody>
      </p:sp>
    </p:spTree>
    <p:extLst>
      <p:ext uri="{BB962C8B-B14F-4D97-AF65-F5344CB8AC3E}">
        <p14:creationId xmlns:p14="http://schemas.microsoft.com/office/powerpoint/2010/main" val="4114142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5187A7-A2AC-41C1-86E7-55F24A9AE1FE}"/>
              </a:ext>
            </a:extLst>
          </p:cNvPr>
          <p:cNvSpPr/>
          <p:nvPr/>
        </p:nvSpPr>
        <p:spPr>
          <a:xfrm>
            <a:off x="-2" y="911860"/>
            <a:ext cx="9144000" cy="4237990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64484AE4-380A-48F3-BCFE-3BCCAB485620}"/>
              </a:ext>
            </a:extLst>
          </p:cNvPr>
          <p:cNvSpPr txBox="1"/>
          <p:nvPr/>
        </p:nvSpPr>
        <p:spPr>
          <a:xfrm>
            <a:off x="76200" y="4784725"/>
            <a:ext cx="211455" cy="21428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700"/>
              </a:lnSpc>
              <a:spcBef>
                <a:spcPts val="240"/>
              </a:spcBef>
            </a:pPr>
            <a:fld id="{719736C1-1E9B-4F3C-9981-EFAD43A55553}" type="slidenum">
              <a:rPr lang="en-US" sz="700" smtClean="0">
                <a:latin typeface="DINPro-Light" panose="02000504040000020003" pitchFamily="50" charset="0"/>
                <a:cs typeface="Arial"/>
              </a:rPr>
              <a:t>20</a:t>
            </a:fld>
            <a:endParaRPr sz="700" dirty="0"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07A52B-54C6-47BF-BD8F-FDE42E33ECEA}"/>
              </a:ext>
            </a:extLst>
          </p:cNvPr>
          <p:cNvSpPr txBox="1"/>
          <p:nvPr/>
        </p:nvSpPr>
        <p:spPr>
          <a:xfrm>
            <a:off x="287655" y="4835852"/>
            <a:ext cx="43618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Q17.What type of leisure trip within Europe are you most likely to undertake next?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43AE90-5F0B-44D6-BB80-6E2C45F4EEB2}"/>
              </a:ext>
            </a:extLst>
          </p:cNvPr>
          <p:cNvSpPr txBox="1"/>
          <p:nvPr/>
        </p:nvSpPr>
        <p:spPr>
          <a:xfrm>
            <a:off x="7772400" y="4876859"/>
            <a:ext cx="133653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No. of respondents: 5,837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C24E-2B53-4ED9-811A-98E17F5E0F7D}"/>
              </a:ext>
            </a:extLst>
          </p:cNvPr>
          <p:cNvSpPr txBox="1"/>
          <p:nvPr/>
        </p:nvSpPr>
        <p:spPr>
          <a:xfrm>
            <a:off x="1557286" y="1501766"/>
            <a:ext cx="878767" cy="2308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900" b="1" dirty="0">
                <a:solidFill>
                  <a:schemeClr val="tx2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Sun &amp; Beach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C1EE27-0279-41C9-B782-3A794F4204C5}"/>
              </a:ext>
            </a:extLst>
          </p:cNvPr>
          <p:cNvSpPr txBox="1"/>
          <p:nvPr/>
        </p:nvSpPr>
        <p:spPr>
          <a:xfrm>
            <a:off x="4468955" y="1536408"/>
            <a:ext cx="843501" cy="2308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900" b="1" dirty="0">
                <a:solidFill>
                  <a:schemeClr val="tx2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Coast &amp; Sea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AAC0A73-126F-4E44-B848-7F36A1F5AB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322538"/>
              </p:ext>
            </p:extLst>
          </p:nvPr>
        </p:nvGraphicFramePr>
        <p:xfrm>
          <a:off x="471398" y="1817568"/>
          <a:ext cx="2500378" cy="292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911B883-1197-477A-A19F-03F0FB25B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7874734"/>
              </p:ext>
            </p:extLst>
          </p:nvPr>
        </p:nvGraphicFramePr>
        <p:xfrm>
          <a:off x="3665280" y="1817568"/>
          <a:ext cx="2097924" cy="2967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Graphic 10" descr="Sunset scene">
            <a:extLst>
              <a:ext uri="{FF2B5EF4-FFF2-40B4-BE49-F238E27FC236}">
                <a16:creationId xmlns:a16="http://schemas.microsoft.com/office/drawing/2014/main" id="{D42E33DC-F52C-4781-826F-6D39E80FFB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424" y="1148219"/>
            <a:ext cx="779634" cy="779634"/>
          </a:xfrm>
          <a:prstGeom prst="rect">
            <a:avLst/>
          </a:prstGeom>
        </p:spPr>
      </p:pic>
      <p:pic>
        <p:nvPicPr>
          <p:cNvPr id="13" name="Graphic 12" descr="Wave">
            <a:extLst>
              <a:ext uri="{FF2B5EF4-FFF2-40B4-BE49-F238E27FC236}">
                <a16:creationId xmlns:a16="http://schemas.microsoft.com/office/drawing/2014/main" id="{3FD85710-3C9F-440A-B8D2-220D309247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73625" y="1218428"/>
            <a:ext cx="712644" cy="7126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D40BE5-8E79-4E3D-B9A0-DB527BD73138}"/>
              </a:ext>
            </a:extLst>
          </p:cNvPr>
          <p:cNvSpPr txBox="1"/>
          <p:nvPr/>
        </p:nvSpPr>
        <p:spPr>
          <a:xfrm>
            <a:off x="5494521" y="4658880"/>
            <a:ext cx="36341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INPro-Light" panose="02000504040000020003" pitchFamily="50" charset="0"/>
              </a:rPr>
              <a:t>How to read: Percentages indicate the share of respondents from each country interested in each type of leisure trip; i.e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</a:rPr>
              <a:t>. 30.0%</a:t>
            </a:r>
            <a:r>
              <a:rPr lang="en-US" sz="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INPro-Light" panose="02000504040000020003" pitchFamily="50" charset="0"/>
              </a:rPr>
              <a:t> of respondents from UK are most likel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</a:rPr>
              <a:t>y to undertake </a:t>
            </a:r>
            <a:r>
              <a:rPr lang="en-US" sz="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INPro-Light" panose="02000504040000020003" pitchFamily="50" charset="0"/>
              </a:rPr>
              <a:t>a sun and beach trip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DINPro-Light" panose="02000504040000020003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BA0713-36A1-4469-800B-77DCC0E2D18A}"/>
              </a:ext>
            </a:extLst>
          </p:cNvPr>
          <p:cNvSpPr txBox="1"/>
          <p:nvPr/>
        </p:nvSpPr>
        <p:spPr>
          <a:xfrm>
            <a:off x="7251765" y="1502837"/>
            <a:ext cx="636713" cy="2308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900" b="1" dirty="0">
                <a:solidFill>
                  <a:schemeClr val="tx2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Cruising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D02D1534-03F9-4010-8C98-F9E44CBB9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6590835"/>
              </p:ext>
            </p:extLst>
          </p:nvPr>
        </p:nvGraphicFramePr>
        <p:xfrm>
          <a:off x="6484035" y="1903493"/>
          <a:ext cx="1613205" cy="253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0" name="Graphic 19" descr="Anchor">
            <a:extLst>
              <a:ext uri="{FF2B5EF4-FFF2-40B4-BE49-F238E27FC236}">
                <a16:creationId xmlns:a16="http://schemas.microsoft.com/office/drawing/2014/main" id="{40214D13-BE23-4A04-98C8-99108D382A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58523" y="1244090"/>
            <a:ext cx="748326" cy="74832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58197CC-3BD3-4CD9-BC45-3FB7A113C7D1}"/>
              </a:ext>
            </a:extLst>
          </p:cNvPr>
          <p:cNvSpPr txBox="1"/>
          <p:nvPr/>
        </p:nvSpPr>
        <p:spPr>
          <a:xfrm>
            <a:off x="3800973" y="968105"/>
            <a:ext cx="154204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A0936"/>
                </a:solidFill>
                <a:latin typeface="DINPro-Light" panose="02000504040000020003" pitchFamily="50" charset="0"/>
              </a:rPr>
              <a:t>Feb ‘21 survey</a:t>
            </a:r>
          </a:p>
        </p:txBody>
      </p:sp>
      <p:sp>
        <p:nvSpPr>
          <p:cNvPr id="29" name="object 23">
            <a:extLst>
              <a:ext uri="{FF2B5EF4-FFF2-40B4-BE49-F238E27FC236}">
                <a16:creationId xmlns:a16="http://schemas.microsoft.com/office/drawing/2014/main" id="{A4D6A499-5C2C-4AAC-B5E3-A83344AEB7BC}"/>
              </a:ext>
            </a:extLst>
          </p:cNvPr>
          <p:cNvSpPr/>
          <p:nvPr/>
        </p:nvSpPr>
        <p:spPr>
          <a:xfrm>
            <a:off x="3981763" y="746419"/>
            <a:ext cx="1180465" cy="165735"/>
          </a:xfrm>
          <a:custGeom>
            <a:avLst/>
            <a:gdLst/>
            <a:ahLst/>
            <a:cxnLst/>
            <a:rect l="l" t="t" r="r" b="b"/>
            <a:pathLst>
              <a:path w="1180464" h="165734">
                <a:moveTo>
                  <a:pt x="1179906" y="0"/>
                </a:moveTo>
                <a:lnTo>
                  <a:pt x="0" y="0"/>
                </a:lnTo>
                <a:lnTo>
                  <a:pt x="0" y="165595"/>
                </a:lnTo>
                <a:lnTo>
                  <a:pt x="1179906" y="165595"/>
                </a:lnTo>
                <a:lnTo>
                  <a:pt x="1179906" y="0"/>
                </a:lnTo>
                <a:close/>
              </a:path>
            </a:pathLst>
          </a:custGeom>
          <a:solidFill>
            <a:srgbClr val="2D8C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04DB7D-89A3-4543-9114-BAF9B95DFE7D}"/>
              </a:ext>
            </a:extLst>
          </p:cNvPr>
          <p:cNvSpPr txBox="1"/>
          <p:nvPr/>
        </p:nvSpPr>
        <p:spPr>
          <a:xfrm>
            <a:off x="822076" y="175494"/>
            <a:ext cx="74998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3FADDD"/>
                </a:solidFill>
                <a:latin typeface="DINPro-Bold" panose="02000503030000020004" pitchFamily="50" charset="0"/>
              </a:rPr>
              <a:t>Holiday preferences remain unchanged</a:t>
            </a:r>
            <a:r>
              <a:rPr lang="el-GR" sz="1400" dirty="0">
                <a:solidFill>
                  <a:srgbClr val="3FADDD"/>
                </a:solidFill>
                <a:latin typeface="DINPro-Bold" panose="02000503030000020004" pitchFamily="50" charset="0"/>
              </a:rPr>
              <a:t> </a:t>
            </a:r>
            <a:r>
              <a:rPr lang="en-US" sz="1400" dirty="0">
                <a:solidFill>
                  <a:srgbClr val="3FADDD"/>
                </a:solidFill>
                <a:latin typeface="DINPro-Bold" panose="02000503030000020004" pitchFamily="50" charset="0"/>
              </a:rPr>
              <a:t>except for </a:t>
            </a:r>
            <a:endParaRPr lang="el-GR" sz="1400" dirty="0">
              <a:solidFill>
                <a:srgbClr val="3FADDD"/>
              </a:solidFill>
              <a:latin typeface="DINPro-Bold" panose="02000503030000020004" pitchFamily="50" charset="0"/>
            </a:endParaRPr>
          </a:p>
          <a:p>
            <a:pPr algn="ctr"/>
            <a:r>
              <a:rPr lang="en-US" sz="1400" dirty="0">
                <a:solidFill>
                  <a:srgbClr val="3FADDD"/>
                </a:solidFill>
                <a:latin typeface="DINPro-Bold" panose="02000503030000020004" pitchFamily="50" charset="0"/>
              </a:rPr>
              <a:t>a 61% rise in sun and beach interest among the Swiss</a:t>
            </a: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AA9D23BE-9624-4E97-A8CF-16A9A194C55B}"/>
              </a:ext>
            </a:extLst>
          </p:cNvPr>
          <p:cNvSpPr/>
          <p:nvPr/>
        </p:nvSpPr>
        <p:spPr>
          <a:xfrm>
            <a:off x="2762498" y="2627785"/>
            <a:ext cx="131102" cy="92233"/>
          </a:xfrm>
          <a:prstGeom prst="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77A4ED-A701-4936-ADCE-459FAB80CDE1}"/>
              </a:ext>
            </a:extLst>
          </p:cNvPr>
          <p:cNvSpPr txBox="1"/>
          <p:nvPr/>
        </p:nvSpPr>
        <p:spPr>
          <a:xfrm>
            <a:off x="2636050" y="2720018"/>
            <a:ext cx="44360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548235"/>
                </a:solidFill>
                <a:latin typeface="DINPro-Light" panose="02000504040000020003" pitchFamily="50" charset="0"/>
              </a:rPr>
              <a:t>61</a:t>
            </a:r>
            <a:r>
              <a:rPr lang="el-GR" sz="800" b="1">
                <a:solidFill>
                  <a:srgbClr val="548235"/>
                </a:solidFill>
                <a:latin typeface="DINPro-Light" panose="02000504040000020003" pitchFamily="50" charset="0"/>
              </a:rPr>
              <a:t>%</a:t>
            </a:r>
            <a:endParaRPr lang="en-US" sz="800" b="1" dirty="0">
              <a:solidFill>
                <a:srgbClr val="548235"/>
              </a:solidFill>
              <a:latin typeface="DINPro-Light" panose="02000504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363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0AC250-7B69-4F8B-B406-CD8E2B44DD7C}"/>
              </a:ext>
            </a:extLst>
          </p:cNvPr>
          <p:cNvSpPr/>
          <p:nvPr/>
        </p:nvSpPr>
        <p:spPr>
          <a:xfrm>
            <a:off x="-2" y="911860"/>
            <a:ext cx="9144000" cy="4237990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bject 23"/>
          <p:cNvSpPr/>
          <p:nvPr/>
        </p:nvSpPr>
        <p:spPr>
          <a:xfrm>
            <a:off x="3981763" y="746419"/>
            <a:ext cx="1180465" cy="165735"/>
          </a:xfrm>
          <a:custGeom>
            <a:avLst/>
            <a:gdLst/>
            <a:ahLst/>
            <a:cxnLst/>
            <a:rect l="l" t="t" r="r" b="b"/>
            <a:pathLst>
              <a:path w="1180464" h="165734">
                <a:moveTo>
                  <a:pt x="1179906" y="0"/>
                </a:moveTo>
                <a:lnTo>
                  <a:pt x="0" y="0"/>
                </a:lnTo>
                <a:lnTo>
                  <a:pt x="0" y="165595"/>
                </a:lnTo>
                <a:lnTo>
                  <a:pt x="1179906" y="165595"/>
                </a:lnTo>
                <a:lnTo>
                  <a:pt x="1179906" y="0"/>
                </a:lnTo>
                <a:close/>
              </a:path>
            </a:pathLst>
          </a:custGeom>
          <a:solidFill>
            <a:srgbClr val="2D8C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64484AE4-380A-48F3-BCFE-3BCCAB485620}"/>
              </a:ext>
            </a:extLst>
          </p:cNvPr>
          <p:cNvSpPr txBox="1"/>
          <p:nvPr/>
        </p:nvSpPr>
        <p:spPr>
          <a:xfrm>
            <a:off x="76200" y="4784725"/>
            <a:ext cx="211455" cy="21428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700"/>
              </a:lnSpc>
              <a:spcBef>
                <a:spcPts val="240"/>
              </a:spcBef>
            </a:pPr>
            <a:fld id="{719736C1-1E9B-4F3C-9981-EFAD43A55553}" type="slidenum">
              <a:rPr lang="en-US" sz="700" smtClean="0">
                <a:latin typeface="DINPro-Light" panose="02000504040000020003" pitchFamily="50" charset="0"/>
                <a:cs typeface="Arial"/>
              </a:rPr>
              <a:t>21</a:t>
            </a:fld>
            <a:endParaRPr sz="700" dirty="0"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07A52B-54C6-47BF-BD8F-FDE42E33ECEA}"/>
              </a:ext>
            </a:extLst>
          </p:cNvPr>
          <p:cNvSpPr txBox="1"/>
          <p:nvPr/>
        </p:nvSpPr>
        <p:spPr>
          <a:xfrm>
            <a:off x="287655" y="4835852"/>
            <a:ext cx="43618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Q17.What type of leisure trip within Europe are you most likely to undertake next?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43AE90-5F0B-44D6-BB80-6E2C45F4EEB2}"/>
              </a:ext>
            </a:extLst>
          </p:cNvPr>
          <p:cNvSpPr txBox="1"/>
          <p:nvPr/>
        </p:nvSpPr>
        <p:spPr>
          <a:xfrm>
            <a:off x="7772400" y="4876859"/>
            <a:ext cx="133653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No. of respondents: 5,837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C24E-2B53-4ED9-811A-98E17F5E0F7D}"/>
              </a:ext>
            </a:extLst>
          </p:cNvPr>
          <p:cNvSpPr txBox="1"/>
          <p:nvPr/>
        </p:nvSpPr>
        <p:spPr>
          <a:xfrm>
            <a:off x="1621292" y="1508636"/>
            <a:ext cx="740908" cy="2308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900" b="1" dirty="0">
                <a:solidFill>
                  <a:schemeClr val="tx2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City Break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545C0F75-5CFE-4879-AA02-DAC4D000F0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5990141"/>
              </p:ext>
            </p:extLst>
          </p:nvPr>
        </p:nvGraphicFramePr>
        <p:xfrm>
          <a:off x="762000" y="1889962"/>
          <a:ext cx="2470628" cy="2681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C49E171F-E750-4D2A-87D5-7696E824B3D6}"/>
              </a:ext>
            </a:extLst>
          </p:cNvPr>
          <p:cNvSpPr txBox="1"/>
          <p:nvPr/>
        </p:nvSpPr>
        <p:spPr>
          <a:xfrm>
            <a:off x="7086600" y="1529593"/>
            <a:ext cx="1204176" cy="2308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900" b="1" dirty="0">
                <a:solidFill>
                  <a:schemeClr val="tx2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Culture &amp; Heritage</a:t>
            </a: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6479738B-E8F1-43AD-B53E-F4243C5795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4787198"/>
              </p:ext>
            </p:extLst>
          </p:nvPr>
        </p:nvGraphicFramePr>
        <p:xfrm>
          <a:off x="6421113" y="1680895"/>
          <a:ext cx="2470628" cy="294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26C1EE27-0279-41C9-B782-3A794F4204C5}"/>
              </a:ext>
            </a:extLst>
          </p:cNvPr>
          <p:cNvSpPr txBox="1"/>
          <p:nvPr/>
        </p:nvSpPr>
        <p:spPr>
          <a:xfrm>
            <a:off x="4230330" y="1540059"/>
            <a:ext cx="1202573" cy="2308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900" b="1" dirty="0">
                <a:solidFill>
                  <a:schemeClr val="tx2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Nature &amp; Outdoors</a:t>
            </a: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93562218-A679-4C63-9770-9F291872DF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2278989"/>
              </p:ext>
            </p:extLst>
          </p:nvPr>
        </p:nvGraphicFramePr>
        <p:xfrm>
          <a:off x="3680847" y="1936039"/>
          <a:ext cx="2470628" cy="2772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9" name="Graphic 48" descr="Road">
            <a:extLst>
              <a:ext uri="{FF2B5EF4-FFF2-40B4-BE49-F238E27FC236}">
                <a16:creationId xmlns:a16="http://schemas.microsoft.com/office/drawing/2014/main" id="{C8401CF5-60CD-41E1-9E93-3872290F09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85160" y="1333672"/>
            <a:ext cx="697749" cy="697749"/>
          </a:xfrm>
          <a:prstGeom prst="rect">
            <a:avLst/>
          </a:prstGeom>
        </p:spPr>
      </p:pic>
      <p:pic>
        <p:nvPicPr>
          <p:cNvPr id="52" name="Graphic 51" descr="Greek Temple">
            <a:extLst>
              <a:ext uri="{FF2B5EF4-FFF2-40B4-BE49-F238E27FC236}">
                <a16:creationId xmlns:a16="http://schemas.microsoft.com/office/drawing/2014/main" id="{4DADB0F5-7E74-42EC-AE3F-AF8F82A0E8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83184" y="1296049"/>
            <a:ext cx="639990" cy="639990"/>
          </a:xfrm>
          <a:prstGeom prst="rect">
            <a:avLst/>
          </a:prstGeom>
        </p:spPr>
      </p:pic>
      <p:pic>
        <p:nvPicPr>
          <p:cNvPr id="55" name="Graphic 54" descr="City">
            <a:extLst>
              <a:ext uri="{FF2B5EF4-FFF2-40B4-BE49-F238E27FC236}">
                <a16:creationId xmlns:a16="http://schemas.microsoft.com/office/drawing/2014/main" id="{EE133AE5-83DE-4871-93A1-49D0837509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4884" y="1172723"/>
            <a:ext cx="663312" cy="6633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E48B8AB-D259-441E-95D1-6C3607660410}"/>
              </a:ext>
            </a:extLst>
          </p:cNvPr>
          <p:cNvSpPr txBox="1"/>
          <p:nvPr/>
        </p:nvSpPr>
        <p:spPr>
          <a:xfrm>
            <a:off x="5530279" y="4671389"/>
            <a:ext cx="35786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INPro-Light" panose="02000504040000020003" pitchFamily="50" charset="0"/>
              </a:rPr>
              <a:t>How to read: Percentages indicate the share of respondents from each country interested in each type of leisure trip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</a:rPr>
              <a:t>; i</a:t>
            </a:r>
            <a:r>
              <a:rPr lang="en-US" sz="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INPro-Light" panose="02000504040000020003" pitchFamily="50" charset="0"/>
              </a:rPr>
              <a:t>.e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</a:rPr>
              <a:t>. 30.2% </a:t>
            </a:r>
            <a:r>
              <a:rPr lang="en-US" sz="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INPro-Light" panose="02000504040000020003" pitchFamily="50" charset="0"/>
              </a:rPr>
              <a:t>of respondents from Spain are most likel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</a:rPr>
              <a:t>y to undertake </a:t>
            </a:r>
            <a:r>
              <a:rPr lang="en-US" sz="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INPro-Light" panose="02000504040000020003" pitchFamily="50" charset="0"/>
              </a:rPr>
              <a:t>a city break trip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DINPro-Light" panose="02000504040000020003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A1CFE8-4B5B-47DD-B179-489890BC74EA}"/>
              </a:ext>
            </a:extLst>
          </p:cNvPr>
          <p:cNvSpPr txBox="1"/>
          <p:nvPr/>
        </p:nvSpPr>
        <p:spPr>
          <a:xfrm>
            <a:off x="2240964" y="165721"/>
            <a:ext cx="4662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3FADDD"/>
                </a:solidFill>
                <a:latin typeface="DINPro-Bold" panose="02000503030000020004" pitchFamily="50" charset="0"/>
              </a:rPr>
              <a:t>The great outdoors holds a particular appeal for Central Europeans and residents of Benelux countries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A38073-24F9-4148-9DBE-D3835E704D0C}"/>
              </a:ext>
            </a:extLst>
          </p:cNvPr>
          <p:cNvSpPr txBox="1"/>
          <p:nvPr/>
        </p:nvSpPr>
        <p:spPr>
          <a:xfrm>
            <a:off x="3800973" y="968105"/>
            <a:ext cx="154204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A0936"/>
                </a:solidFill>
                <a:latin typeface="DINPro-Light" panose="02000504040000020003" pitchFamily="50" charset="0"/>
              </a:rPr>
              <a:t>Feb ‘21 survey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D550E897-FC06-4E49-9C90-ED79BCFC65A3}"/>
              </a:ext>
            </a:extLst>
          </p:cNvPr>
          <p:cNvSpPr/>
          <p:nvPr/>
        </p:nvSpPr>
        <p:spPr>
          <a:xfrm rot="10800000">
            <a:off x="8289679" y="2687146"/>
            <a:ext cx="131101" cy="9222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0FA095-5AFD-4D8F-AA2F-953590E5CEBD}"/>
              </a:ext>
            </a:extLst>
          </p:cNvPr>
          <p:cNvSpPr txBox="1"/>
          <p:nvPr/>
        </p:nvSpPr>
        <p:spPr>
          <a:xfrm>
            <a:off x="5541866" y="2766662"/>
            <a:ext cx="5311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548235"/>
                </a:solidFill>
                <a:latin typeface="DINPro-Light" panose="02000504040000020003" pitchFamily="50" charset="0"/>
              </a:rPr>
              <a:t>18</a:t>
            </a:r>
            <a:r>
              <a:rPr lang="el-GR" sz="800" b="1">
                <a:solidFill>
                  <a:srgbClr val="548235"/>
                </a:solidFill>
                <a:latin typeface="DINPro-Light" panose="02000504040000020003" pitchFamily="50" charset="0"/>
              </a:rPr>
              <a:t>%</a:t>
            </a:r>
            <a:endParaRPr lang="en-US" sz="800" b="1" dirty="0">
              <a:solidFill>
                <a:srgbClr val="548235"/>
              </a:solidFill>
              <a:latin typeface="DINPro-Light" panose="02000504040000020003" pitchFamily="50" charset="0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84AE233-AE6A-4C41-9BBC-74735051042F}"/>
              </a:ext>
            </a:extLst>
          </p:cNvPr>
          <p:cNvSpPr/>
          <p:nvPr/>
        </p:nvSpPr>
        <p:spPr>
          <a:xfrm>
            <a:off x="5741882" y="2687146"/>
            <a:ext cx="131102" cy="92233"/>
          </a:xfrm>
          <a:prstGeom prst="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CB66B1-B27F-4882-90AA-8EBF45F95A58}"/>
              </a:ext>
            </a:extLst>
          </p:cNvPr>
          <p:cNvSpPr txBox="1"/>
          <p:nvPr/>
        </p:nvSpPr>
        <p:spPr>
          <a:xfrm>
            <a:off x="8116432" y="2766662"/>
            <a:ext cx="5311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DINPro-Light" panose="02000504040000020003" pitchFamily="50" charset="0"/>
              </a:rPr>
              <a:t>1</a:t>
            </a:r>
            <a:r>
              <a:rPr lang="el-GR" sz="800" b="1">
                <a:solidFill>
                  <a:srgbClr val="FF0000"/>
                </a:solidFill>
                <a:latin typeface="DINPro-Light" panose="02000504040000020003" pitchFamily="50" charset="0"/>
              </a:rPr>
              <a:t>4%</a:t>
            </a:r>
            <a:endParaRPr lang="en-US" sz="800" b="1" dirty="0">
              <a:solidFill>
                <a:srgbClr val="FF0000"/>
              </a:solidFill>
              <a:latin typeface="DINPro-Light" panose="02000504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960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938" y="942665"/>
            <a:ext cx="1716826" cy="165531"/>
          </a:xfrm>
          <a:custGeom>
            <a:avLst/>
            <a:gdLst/>
            <a:ahLst/>
            <a:cxnLst/>
            <a:rect l="l" t="t" r="r" b="b"/>
            <a:pathLst>
              <a:path w="1718945" h="165734">
                <a:moveTo>
                  <a:pt x="1718322" y="0"/>
                </a:moveTo>
                <a:lnTo>
                  <a:pt x="0" y="0"/>
                </a:lnTo>
                <a:lnTo>
                  <a:pt x="0" y="165595"/>
                </a:lnTo>
                <a:lnTo>
                  <a:pt x="1718322" y="165595"/>
                </a:lnTo>
                <a:lnTo>
                  <a:pt x="1718322" y="0"/>
                </a:lnTo>
                <a:close/>
              </a:path>
            </a:pathLst>
          </a:custGeom>
          <a:solidFill>
            <a:srgbClr val="2D8CB5"/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graphicFrame>
        <p:nvGraphicFramePr>
          <p:cNvPr id="130" name="Chart 129">
            <a:extLst>
              <a:ext uri="{FF2B5EF4-FFF2-40B4-BE49-F238E27FC236}">
                <a16:creationId xmlns:a16="http://schemas.microsoft.com/office/drawing/2014/main" id="{5BA1EE3A-9E38-4050-B5DC-D8BB71DCEB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721479"/>
              </p:ext>
            </p:extLst>
          </p:nvPr>
        </p:nvGraphicFramePr>
        <p:xfrm>
          <a:off x="61969" y="1607065"/>
          <a:ext cx="3332948" cy="2670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" name="TextBox 142">
            <a:extLst>
              <a:ext uri="{FF2B5EF4-FFF2-40B4-BE49-F238E27FC236}">
                <a16:creationId xmlns:a16="http://schemas.microsoft.com/office/drawing/2014/main" id="{AD73D903-D209-4A12-9AC3-C8B75DB58D6A}"/>
              </a:ext>
            </a:extLst>
          </p:cNvPr>
          <p:cNvSpPr txBox="1"/>
          <p:nvPr/>
        </p:nvSpPr>
        <p:spPr>
          <a:xfrm>
            <a:off x="543976" y="1416390"/>
            <a:ext cx="2490215" cy="2307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899" b="0" dirty="0">
                <a:solidFill>
                  <a:srgbClr val="0A0936"/>
                </a:solidFill>
                <a:latin typeface="DINPro-Light" panose="02000504040000020003" pitchFamily="50" charset="0"/>
              </a:rPr>
              <a:t>Willingness to travel in the next 6 months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35231C67-DFF9-4B2D-82CB-42DA3DCFB2D2}"/>
              </a:ext>
            </a:extLst>
          </p:cNvPr>
          <p:cNvSpPr txBox="1"/>
          <p:nvPr/>
        </p:nvSpPr>
        <p:spPr>
          <a:xfrm>
            <a:off x="81744" y="4782001"/>
            <a:ext cx="211194" cy="214188"/>
          </a:xfrm>
          <a:prstGeom prst="rect">
            <a:avLst/>
          </a:prstGeom>
        </p:spPr>
        <p:txBody>
          <a:bodyPr vert="horz" wrap="square" lIns="0" tIns="30443" rIns="0" bIns="0" rtlCol="0">
            <a:spAutoFit/>
          </a:bodyPr>
          <a:lstStyle/>
          <a:p>
            <a:pPr marL="12685" marR="5074" algn="ctr">
              <a:lnSpc>
                <a:spcPts val="1698"/>
              </a:lnSpc>
              <a:spcBef>
                <a:spcPts val="240"/>
              </a:spcBef>
            </a:pPr>
            <a:fld id="{9288D640-505F-41CF-8022-836AE76A7BB3}" type="slidenum">
              <a:rPr lang="en-US" sz="699">
                <a:latin typeface="DINPro-Light" panose="02000504040000020003" pitchFamily="50" charset="0"/>
                <a:cs typeface="Arial"/>
              </a:rPr>
              <a:pPr marL="12685" marR="5074" algn="ctr">
                <a:lnSpc>
                  <a:spcPts val="1698"/>
                </a:lnSpc>
                <a:spcBef>
                  <a:spcPts val="240"/>
                </a:spcBef>
              </a:pPr>
              <a:t>22</a:t>
            </a:fld>
            <a:endParaRPr sz="699" dirty="0"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CAEB44-12F9-4E74-A050-690DAB378C35}"/>
              </a:ext>
            </a:extLst>
          </p:cNvPr>
          <p:cNvSpPr/>
          <p:nvPr/>
        </p:nvSpPr>
        <p:spPr>
          <a:xfrm>
            <a:off x="81744" y="1546497"/>
            <a:ext cx="380531" cy="20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1CDDB0-011C-4089-9552-8ADA4DBEEF98}"/>
              </a:ext>
            </a:extLst>
          </p:cNvPr>
          <p:cNvSpPr txBox="1"/>
          <p:nvPr/>
        </p:nvSpPr>
        <p:spPr>
          <a:xfrm>
            <a:off x="7802427" y="4870943"/>
            <a:ext cx="1334886" cy="199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No. of respondents: 750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8BB4C7-55D3-4FDA-9037-EFDB032626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1" b="15968"/>
          <a:stretch/>
        </p:blipFill>
        <p:spPr>
          <a:xfrm>
            <a:off x="7663830" y="105030"/>
            <a:ext cx="1247529" cy="1093494"/>
          </a:xfrm>
          <a:prstGeom prst="rect">
            <a:avLst/>
          </a:prstGeom>
        </p:spPr>
      </p:pic>
      <p:sp>
        <p:nvSpPr>
          <p:cNvPr id="64" name="Left Brace 63">
            <a:extLst>
              <a:ext uri="{FF2B5EF4-FFF2-40B4-BE49-F238E27FC236}">
                <a16:creationId xmlns:a16="http://schemas.microsoft.com/office/drawing/2014/main" id="{45AD06DC-59BC-41A2-BA59-8F44F63EFBEF}"/>
              </a:ext>
            </a:extLst>
          </p:cNvPr>
          <p:cNvSpPr/>
          <p:nvPr/>
        </p:nvSpPr>
        <p:spPr>
          <a:xfrm rot="12386699" flipH="1">
            <a:off x="8377151" y="2152620"/>
            <a:ext cx="45719" cy="262319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ircle: Hollow 44">
            <a:extLst>
              <a:ext uri="{FF2B5EF4-FFF2-40B4-BE49-F238E27FC236}">
                <a16:creationId xmlns:a16="http://schemas.microsoft.com/office/drawing/2014/main" id="{F236DC87-1007-4DC0-B3E8-5D714D24A80B}"/>
              </a:ext>
            </a:extLst>
          </p:cNvPr>
          <p:cNvSpPr/>
          <p:nvPr/>
        </p:nvSpPr>
        <p:spPr>
          <a:xfrm>
            <a:off x="6786055" y="1968093"/>
            <a:ext cx="1879646" cy="1885288"/>
          </a:xfrm>
          <a:prstGeom prst="donu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6CE4EED1-E918-4E44-8E9B-973954BD56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706756"/>
              </p:ext>
            </p:extLst>
          </p:nvPr>
        </p:nvGraphicFramePr>
        <p:xfrm>
          <a:off x="6712369" y="1781812"/>
          <a:ext cx="2424943" cy="2154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0" name="Rectangle 79">
            <a:extLst>
              <a:ext uri="{FF2B5EF4-FFF2-40B4-BE49-F238E27FC236}">
                <a16:creationId xmlns:a16="http://schemas.microsoft.com/office/drawing/2014/main" id="{E9515E21-243E-4A4A-B8D1-3BEB1ADDD651}"/>
              </a:ext>
            </a:extLst>
          </p:cNvPr>
          <p:cNvSpPr/>
          <p:nvPr/>
        </p:nvSpPr>
        <p:spPr>
          <a:xfrm>
            <a:off x="3551641" y="896869"/>
            <a:ext cx="2849159" cy="10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2839AA-C661-4E2C-A8A2-24C2AD0612F4}"/>
              </a:ext>
            </a:extLst>
          </p:cNvPr>
          <p:cNvSpPr txBox="1"/>
          <p:nvPr/>
        </p:nvSpPr>
        <p:spPr>
          <a:xfrm>
            <a:off x="232642" y="179820"/>
            <a:ext cx="6479728" cy="737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98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GERMANY</a:t>
            </a:r>
          </a:p>
          <a:p>
            <a:r>
              <a:rPr lang="en-US" sz="1398" dirty="0">
                <a:solidFill>
                  <a:srgbClr val="3FADDD"/>
                </a:solidFill>
                <a:latin typeface="DINPro-Bold" panose="02000503030000020004" pitchFamily="50" charset="0"/>
              </a:rPr>
              <a:t>More than 1 in 2 Germans are optimistic about travelling in the next 6 months, with a particular emphasis on July and August trips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BBAF5F8-0F2A-480C-A34B-310958FDA1E4}"/>
              </a:ext>
            </a:extLst>
          </p:cNvPr>
          <p:cNvSpPr txBox="1"/>
          <p:nvPr/>
        </p:nvSpPr>
        <p:spPr>
          <a:xfrm>
            <a:off x="4603815" y="4055472"/>
            <a:ext cx="87130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In 1-2 months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74EFE93-C3BF-416E-9D6F-D0B4C7E802F4}"/>
              </a:ext>
            </a:extLst>
          </p:cNvPr>
          <p:cNvSpPr/>
          <p:nvPr/>
        </p:nvSpPr>
        <p:spPr>
          <a:xfrm>
            <a:off x="3947464" y="4126006"/>
            <a:ext cx="45663" cy="71856"/>
          </a:xfrm>
          <a:prstGeom prst="rect">
            <a:avLst/>
          </a:prstGeom>
          <a:solidFill>
            <a:srgbClr val="040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77AFDE5-6B02-4090-97C7-F864D1C94FBE}"/>
              </a:ext>
            </a:extLst>
          </p:cNvPr>
          <p:cNvSpPr txBox="1"/>
          <p:nvPr/>
        </p:nvSpPr>
        <p:spPr>
          <a:xfrm>
            <a:off x="3929402" y="4055850"/>
            <a:ext cx="65589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This month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5924743-E04D-480D-B74C-0B0D7A10F1E2}"/>
              </a:ext>
            </a:extLst>
          </p:cNvPr>
          <p:cNvSpPr/>
          <p:nvPr/>
        </p:nvSpPr>
        <p:spPr>
          <a:xfrm>
            <a:off x="4611964" y="4118796"/>
            <a:ext cx="45663" cy="71856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FA6E078-9F3C-40C8-8F25-B714A613CFEE}"/>
              </a:ext>
            </a:extLst>
          </p:cNvPr>
          <p:cNvSpPr txBox="1"/>
          <p:nvPr/>
        </p:nvSpPr>
        <p:spPr>
          <a:xfrm>
            <a:off x="5369079" y="4055472"/>
            <a:ext cx="89949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In 3-4 months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8A8FB99-C281-4FB2-8D19-F80AF2E33E37}"/>
              </a:ext>
            </a:extLst>
          </p:cNvPr>
          <p:cNvSpPr/>
          <p:nvPr/>
        </p:nvSpPr>
        <p:spPr>
          <a:xfrm>
            <a:off x="5357043" y="4122728"/>
            <a:ext cx="45663" cy="71856"/>
          </a:xfrm>
          <a:prstGeom prst="rect">
            <a:avLst/>
          </a:prstGeom>
          <a:solidFill>
            <a:srgbClr val="48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E35071F-983F-4DD6-A297-7A6ED65D2BF5}"/>
              </a:ext>
            </a:extLst>
          </p:cNvPr>
          <p:cNvSpPr txBox="1"/>
          <p:nvPr/>
        </p:nvSpPr>
        <p:spPr>
          <a:xfrm>
            <a:off x="4103705" y="4215359"/>
            <a:ext cx="82506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In 5-6 months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2D240D5-DE24-4BFA-80CD-850F085CF777}"/>
              </a:ext>
            </a:extLst>
          </p:cNvPr>
          <p:cNvSpPr/>
          <p:nvPr/>
        </p:nvSpPr>
        <p:spPr>
          <a:xfrm>
            <a:off x="4103705" y="4280612"/>
            <a:ext cx="45663" cy="71856"/>
          </a:xfrm>
          <a:prstGeom prst="rect">
            <a:avLst/>
          </a:prstGeom>
          <a:solidFill>
            <a:srgbClr val="BFE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65E851A-AE99-4DC1-80F6-09BE881F61E2}"/>
              </a:ext>
            </a:extLst>
          </p:cNvPr>
          <p:cNvSpPr txBox="1"/>
          <p:nvPr/>
        </p:nvSpPr>
        <p:spPr>
          <a:xfrm>
            <a:off x="4874133" y="4210390"/>
            <a:ext cx="87130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 don’t know yet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9E0052F-1A54-475A-9CAD-38CA446DCC8A}"/>
              </a:ext>
            </a:extLst>
          </p:cNvPr>
          <p:cNvSpPr/>
          <p:nvPr/>
        </p:nvSpPr>
        <p:spPr>
          <a:xfrm>
            <a:off x="4876311" y="4281218"/>
            <a:ext cx="45663" cy="71856"/>
          </a:xfrm>
          <a:prstGeom prst="rect">
            <a:avLst/>
          </a:prstGeom>
          <a:solidFill>
            <a:srgbClr val="F2F2F2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8216EC5-B397-4980-BA05-37E511B806B3}"/>
              </a:ext>
            </a:extLst>
          </p:cNvPr>
          <p:cNvSpPr txBox="1"/>
          <p:nvPr/>
        </p:nvSpPr>
        <p:spPr>
          <a:xfrm>
            <a:off x="3927639" y="4371587"/>
            <a:ext cx="1978757" cy="1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99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For specific dates please refer to </a:t>
            </a:r>
            <a:r>
              <a:rPr lang="en-US" sz="599" dirty="0">
                <a:solidFill>
                  <a:srgbClr val="2D8BB4"/>
                </a:solidFill>
                <a:latin typeface="DINPro-Light" panose="02000504040000020003" pitchFamily="50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 9</a:t>
            </a:r>
            <a:endParaRPr lang="en-US" sz="599" dirty="0">
              <a:solidFill>
                <a:srgbClr val="2D8BB4"/>
              </a:solidFill>
              <a:latin typeface="DINPro-Light" panose="02000504040000020003" pitchFamily="50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F700D25-C1B2-438D-8B23-5B8AB58C8C29}"/>
              </a:ext>
            </a:extLst>
          </p:cNvPr>
          <p:cNvSpPr txBox="1"/>
          <p:nvPr/>
        </p:nvSpPr>
        <p:spPr>
          <a:xfrm>
            <a:off x="7480026" y="3960559"/>
            <a:ext cx="718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Sep- Oct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ACFB55B-C96F-46C1-AF6F-96BA7D9DF6F7}"/>
              </a:ext>
            </a:extLst>
          </p:cNvPr>
          <p:cNvSpPr/>
          <p:nvPr/>
        </p:nvSpPr>
        <p:spPr>
          <a:xfrm>
            <a:off x="6785600" y="4033197"/>
            <a:ext cx="45663" cy="71856"/>
          </a:xfrm>
          <a:prstGeom prst="rect">
            <a:avLst/>
          </a:prstGeom>
          <a:solidFill>
            <a:srgbClr val="D9D9D9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1D14AC4-3609-4C1B-AB14-A0369B1EFCF6}"/>
              </a:ext>
            </a:extLst>
          </p:cNvPr>
          <p:cNvSpPr txBox="1"/>
          <p:nvPr/>
        </p:nvSpPr>
        <p:spPr>
          <a:xfrm>
            <a:off x="6781800" y="3962929"/>
            <a:ext cx="7212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Aug- Sep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830478D-3101-4028-B13A-B92D3AAFFF7D}"/>
              </a:ext>
            </a:extLst>
          </p:cNvPr>
          <p:cNvSpPr/>
          <p:nvPr/>
        </p:nvSpPr>
        <p:spPr>
          <a:xfrm>
            <a:off x="7477211" y="4029165"/>
            <a:ext cx="45663" cy="71856"/>
          </a:xfrm>
          <a:prstGeom prst="rect">
            <a:avLst/>
          </a:prstGeom>
          <a:solidFill>
            <a:srgbClr val="BFE2EB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35E03FC-90BE-47D2-9E29-25494BE3109D}"/>
              </a:ext>
            </a:extLst>
          </p:cNvPr>
          <p:cNvSpPr txBox="1"/>
          <p:nvPr/>
        </p:nvSpPr>
        <p:spPr>
          <a:xfrm>
            <a:off x="8288058" y="3960559"/>
            <a:ext cx="779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Oct- Nov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B5B0D4F-E2CE-4DA5-823F-E30B1F23D2F0}"/>
              </a:ext>
            </a:extLst>
          </p:cNvPr>
          <p:cNvSpPr/>
          <p:nvPr/>
        </p:nvSpPr>
        <p:spPr>
          <a:xfrm>
            <a:off x="8288058" y="4027949"/>
            <a:ext cx="45663" cy="71856"/>
          </a:xfrm>
          <a:prstGeom prst="rect">
            <a:avLst/>
          </a:prstGeom>
          <a:solidFill>
            <a:srgbClr val="48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4CCDEB8-C58A-4A72-8E3F-E3F0369A1558}"/>
              </a:ext>
            </a:extLst>
          </p:cNvPr>
          <p:cNvSpPr txBox="1"/>
          <p:nvPr/>
        </p:nvSpPr>
        <p:spPr>
          <a:xfrm>
            <a:off x="6803196" y="4245004"/>
            <a:ext cx="710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Nov- Dec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E351386-13FB-4A30-9905-A867F3972034}"/>
              </a:ext>
            </a:extLst>
          </p:cNvPr>
          <p:cNvSpPr/>
          <p:nvPr/>
        </p:nvSpPr>
        <p:spPr>
          <a:xfrm>
            <a:off x="6793757" y="4313193"/>
            <a:ext cx="45663" cy="71856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870446B-5785-4E82-89DD-FE438B2D9AEC}"/>
              </a:ext>
            </a:extLst>
          </p:cNvPr>
          <p:cNvSpPr/>
          <p:nvPr/>
        </p:nvSpPr>
        <p:spPr>
          <a:xfrm>
            <a:off x="8298076" y="4307499"/>
            <a:ext cx="45719" cy="71856"/>
          </a:xfrm>
          <a:prstGeom prst="rect">
            <a:avLst/>
          </a:prstGeom>
          <a:solidFill>
            <a:srgbClr val="0A0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BA9C0A5-5327-436A-9F37-1E3ACF477419}"/>
              </a:ext>
            </a:extLst>
          </p:cNvPr>
          <p:cNvSpPr txBox="1"/>
          <p:nvPr/>
        </p:nvSpPr>
        <p:spPr>
          <a:xfrm>
            <a:off x="7477211" y="4248348"/>
            <a:ext cx="900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Dec ’20- Jan ‘21 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02C22E2-0FD5-448C-8514-96523A7AEF63}"/>
              </a:ext>
            </a:extLst>
          </p:cNvPr>
          <p:cNvSpPr txBox="1"/>
          <p:nvPr/>
        </p:nvSpPr>
        <p:spPr>
          <a:xfrm>
            <a:off x="8312380" y="4245004"/>
            <a:ext cx="779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Feb ‘21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5773C7F-2AC1-428D-AF16-F334C14972AC}"/>
              </a:ext>
            </a:extLst>
          </p:cNvPr>
          <p:cNvSpPr/>
          <p:nvPr/>
        </p:nvSpPr>
        <p:spPr>
          <a:xfrm>
            <a:off x="7482826" y="4313193"/>
            <a:ext cx="45663" cy="718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C40C139-BEB8-47C4-B536-6DDE2844A03D}"/>
              </a:ext>
            </a:extLst>
          </p:cNvPr>
          <p:cNvSpPr txBox="1"/>
          <p:nvPr/>
        </p:nvSpPr>
        <p:spPr>
          <a:xfrm>
            <a:off x="334193" y="4639206"/>
            <a:ext cx="2873154" cy="27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Q7.Do you plan to take an overnight trip domestically or within Europe in the next 6 months, either for personal or professional purposes?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1F0CF9A-96CF-4D9E-87C9-CFFC0FC49F78}"/>
              </a:ext>
            </a:extLst>
          </p:cNvPr>
          <p:cNvSpPr txBox="1"/>
          <p:nvPr/>
        </p:nvSpPr>
        <p:spPr>
          <a:xfrm>
            <a:off x="3657600" y="4639206"/>
            <a:ext cx="2544142" cy="27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Q9.When are you most likely to go on your next trip either in your country or within Europe?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2C069E3-0E26-49E3-80E7-67743FC1AB41}"/>
              </a:ext>
            </a:extLst>
          </p:cNvPr>
          <p:cNvSpPr txBox="1"/>
          <p:nvPr/>
        </p:nvSpPr>
        <p:spPr>
          <a:xfrm>
            <a:off x="6671999" y="4641850"/>
            <a:ext cx="2153610" cy="1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Q10.Where do you plan to travel in the next 6 months?</a:t>
            </a:r>
          </a:p>
        </p:txBody>
      </p:sp>
      <p:graphicFrame>
        <p:nvGraphicFramePr>
          <p:cNvPr id="104" name="Chart 103">
            <a:extLst>
              <a:ext uri="{FF2B5EF4-FFF2-40B4-BE49-F238E27FC236}">
                <a16:creationId xmlns:a16="http://schemas.microsoft.com/office/drawing/2014/main" id="{5F001CF4-20FC-47EA-93E3-AD0E7FECE5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887132"/>
              </p:ext>
            </p:extLst>
          </p:nvPr>
        </p:nvGraphicFramePr>
        <p:xfrm>
          <a:off x="3460727" y="886102"/>
          <a:ext cx="3105801" cy="316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5" name="TextBox 104">
            <a:extLst>
              <a:ext uri="{FF2B5EF4-FFF2-40B4-BE49-F238E27FC236}">
                <a16:creationId xmlns:a16="http://schemas.microsoft.com/office/drawing/2014/main" id="{160AB0B7-BF95-49E2-B5CC-5358D2B0348F}"/>
              </a:ext>
            </a:extLst>
          </p:cNvPr>
          <p:cNvSpPr txBox="1"/>
          <p:nvPr/>
        </p:nvSpPr>
        <p:spPr>
          <a:xfrm>
            <a:off x="3976916" y="1415107"/>
            <a:ext cx="1929480" cy="2307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899" b="0" dirty="0">
                <a:solidFill>
                  <a:srgbClr val="0A0936"/>
                </a:solidFill>
                <a:latin typeface="DINPro-Light" panose="02000504040000020003" pitchFamily="50" charset="0"/>
              </a:rPr>
              <a:t>When will Germans travel?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663483-3882-43DE-887B-D77443BE0675}"/>
              </a:ext>
            </a:extLst>
          </p:cNvPr>
          <p:cNvSpPr/>
          <p:nvPr/>
        </p:nvSpPr>
        <p:spPr>
          <a:xfrm>
            <a:off x="3657600" y="896869"/>
            <a:ext cx="2908928" cy="134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B32B4D0-E30C-4296-84A7-151A84B402B3}"/>
              </a:ext>
            </a:extLst>
          </p:cNvPr>
          <p:cNvSpPr txBox="1"/>
          <p:nvPr/>
        </p:nvSpPr>
        <p:spPr>
          <a:xfrm>
            <a:off x="6803714" y="1415107"/>
            <a:ext cx="1929480" cy="3690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899" b="0" dirty="0">
                <a:solidFill>
                  <a:srgbClr val="0A0936"/>
                </a:solidFill>
                <a:latin typeface="DINPro-Light" panose="02000504040000020003" pitchFamily="50" charset="0"/>
              </a:rPr>
              <a:t>Where will Germans travel within the next 6 months?</a:t>
            </a:r>
          </a:p>
        </p:txBody>
      </p:sp>
      <p:sp>
        <p:nvSpPr>
          <p:cNvPr id="107" name="Left Brace 106">
            <a:extLst>
              <a:ext uri="{FF2B5EF4-FFF2-40B4-BE49-F238E27FC236}">
                <a16:creationId xmlns:a16="http://schemas.microsoft.com/office/drawing/2014/main" id="{545248F5-FD14-4797-959D-F94FCB24D4B4}"/>
              </a:ext>
            </a:extLst>
          </p:cNvPr>
          <p:cNvSpPr/>
          <p:nvPr/>
        </p:nvSpPr>
        <p:spPr>
          <a:xfrm flipH="1">
            <a:off x="3309450" y="2411659"/>
            <a:ext cx="51096" cy="239466"/>
          </a:xfrm>
          <a:prstGeom prst="leftBrac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Isosceles Triangle 107">
            <a:extLst>
              <a:ext uri="{FF2B5EF4-FFF2-40B4-BE49-F238E27FC236}">
                <a16:creationId xmlns:a16="http://schemas.microsoft.com/office/drawing/2014/main" id="{29E16D8F-1156-4213-B14A-FDFFAD46A25E}"/>
              </a:ext>
            </a:extLst>
          </p:cNvPr>
          <p:cNvSpPr/>
          <p:nvPr/>
        </p:nvSpPr>
        <p:spPr>
          <a:xfrm rot="10800000">
            <a:off x="3421809" y="2439163"/>
            <a:ext cx="131101" cy="9222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9" name="Left Brace 108">
            <a:extLst>
              <a:ext uri="{FF2B5EF4-FFF2-40B4-BE49-F238E27FC236}">
                <a16:creationId xmlns:a16="http://schemas.microsoft.com/office/drawing/2014/main" id="{2DF8A073-E5F2-467F-8C48-2AE9A15CAA3D}"/>
              </a:ext>
            </a:extLst>
          </p:cNvPr>
          <p:cNvSpPr/>
          <p:nvPr/>
        </p:nvSpPr>
        <p:spPr>
          <a:xfrm flipH="1">
            <a:off x="3309450" y="2725428"/>
            <a:ext cx="51095" cy="839040"/>
          </a:xfrm>
          <a:prstGeom prst="leftBrac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Isosceles Triangle 109">
            <a:extLst>
              <a:ext uri="{FF2B5EF4-FFF2-40B4-BE49-F238E27FC236}">
                <a16:creationId xmlns:a16="http://schemas.microsoft.com/office/drawing/2014/main" id="{80852A76-0675-4441-92CE-FE1DB73C0270}"/>
              </a:ext>
            </a:extLst>
          </p:cNvPr>
          <p:cNvSpPr/>
          <p:nvPr/>
        </p:nvSpPr>
        <p:spPr>
          <a:xfrm>
            <a:off x="3404033" y="2992262"/>
            <a:ext cx="131102" cy="92233"/>
          </a:xfrm>
          <a:prstGeom prst="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Left Brace 110">
            <a:extLst>
              <a:ext uri="{FF2B5EF4-FFF2-40B4-BE49-F238E27FC236}">
                <a16:creationId xmlns:a16="http://schemas.microsoft.com/office/drawing/2014/main" id="{B9134058-7F45-49FE-A542-500170B904D3}"/>
              </a:ext>
            </a:extLst>
          </p:cNvPr>
          <p:cNvSpPr/>
          <p:nvPr/>
        </p:nvSpPr>
        <p:spPr>
          <a:xfrm rot="16200000" flipH="1">
            <a:off x="5859975" y="1675318"/>
            <a:ext cx="92842" cy="492708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Isosceles Triangle 111">
            <a:extLst>
              <a:ext uri="{FF2B5EF4-FFF2-40B4-BE49-F238E27FC236}">
                <a16:creationId xmlns:a16="http://schemas.microsoft.com/office/drawing/2014/main" id="{FE8C5807-CC79-4F1F-B122-0FD30EA913CF}"/>
              </a:ext>
            </a:extLst>
          </p:cNvPr>
          <p:cNvSpPr/>
          <p:nvPr/>
        </p:nvSpPr>
        <p:spPr>
          <a:xfrm rot="10800000">
            <a:off x="5847395" y="1966664"/>
            <a:ext cx="131101" cy="9222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5" name="Isosceles Triangle 114">
            <a:extLst>
              <a:ext uri="{FF2B5EF4-FFF2-40B4-BE49-F238E27FC236}">
                <a16:creationId xmlns:a16="http://schemas.microsoft.com/office/drawing/2014/main" id="{44D12783-B8FE-45B3-B05E-C526A1CB477C}"/>
              </a:ext>
            </a:extLst>
          </p:cNvPr>
          <p:cNvSpPr/>
          <p:nvPr/>
        </p:nvSpPr>
        <p:spPr>
          <a:xfrm>
            <a:off x="5877830" y="3052715"/>
            <a:ext cx="131102" cy="92233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Left Brace 115">
            <a:extLst>
              <a:ext uri="{FF2B5EF4-FFF2-40B4-BE49-F238E27FC236}">
                <a16:creationId xmlns:a16="http://schemas.microsoft.com/office/drawing/2014/main" id="{EB0839F6-EB66-4F14-9289-9AC4617A8176}"/>
              </a:ext>
            </a:extLst>
          </p:cNvPr>
          <p:cNvSpPr/>
          <p:nvPr/>
        </p:nvSpPr>
        <p:spPr>
          <a:xfrm rot="16200000" flipH="1">
            <a:off x="5888335" y="2791720"/>
            <a:ext cx="92842" cy="492708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9EF5CEA-7594-44B0-B2B2-2645C2DECAF7}"/>
              </a:ext>
            </a:extLst>
          </p:cNvPr>
          <p:cNvSpPr txBox="1"/>
          <p:nvPr/>
        </p:nvSpPr>
        <p:spPr>
          <a:xfrm>
            <a:off x="3269415" y="3064108"/>
            <a:ext cx="4536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548235"/>
                </a:solidFill>
                <a:latin typeface="DINPro-Light" panose="02000504040000020003" pitchFamily="50" charset="0"/>
              </a:rPr>
              <a:t>10</a:t>
            </a:r>
            <a:r>
              <a:rPr lang="el-GR" sz="800" b="1">
                <a:solidFill>
                  <a:srgbClr val="548235"/>
                </a:solidFill>
                <a:latin typeface="DINPro-Light" panose="02000504040000020003" pitchFamily="50" charset="0"/>
              </a:rPr>
              <a:t>%</a:t>
            </a:r>
            <a:endParaRPr lang="en-US" sz="800" b="1" dirty="0">
              <a:solidFill>
                <a:srgbClr val="548235"/>
              </a:solidFill>
              <a:latin typeface="DINPro-Light" panose="02000504040000020003" pitchFamily="50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15E839D-7FA3-4878-B309-3B3B0DC8F7DB}"/>
              </a:ext>
            </a:extLst>
          </p:cNvPr>
          <p:cNvSpPr txBox="1"/>
          <p:nvPr/>
        </p:nvSpPr>
        <p:spPr>
          <a:xfrm>
            <a:off x="5741490" y="3131691"/>
            <a:ext cx="4536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92D050"/>
                </a:solidFill>
                <a:latin typeface="DINPro-Light" panose="02000504040000020003" pitchFamily="50" charset="0"/>
              </a:rPr>
              <a:t>23</a:t>
            </a:r>
            <a:r>
              <a:rPr lang="el-GR" sz="800" b="1">
                <a:solidFill>
                  <a:srgbClr val="92D050"/>
                </a:solidFill>
                <a:latin typeface="DINPro-Light" panose="02000504040000020003" pitchFamily="50" charset="0"/>
              </a:rPr>
              <a:t>%</a:t>
            </a:r>
            <a:endParaRPr lang="en-US" sz="800" b="1" dirty="0">
              <a:solidFill>
                <a:srgbClr val="92D050"/>
              </a:solidFill>
              <a:latin typeface="DINPro-Light" panose="02000504040000020003" pitchFamily="50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DE2C4D-4B98-4D5C-B4FF-A2055C0E9D43}"/>
              </a:ext>
            </a:extLst>
          </p:cNvPr>
          <p:cNvSpPr txBox="1"/>
          <p:nvPr/>
        </p:nvSpPr>
        <p:spPr>
          <a:xfrm>
            <a:off x="3245455" y="2509111"/>
            <a:ext cx="5311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800" b="1">
                <a:solidFill>
                  <a:srgbClr val="FF0000"/>
                </a:solidFill>
                <a:latin typeface="DINPro-Light" panose="02000504040000020003" pitchFamily="50" charset="0"/>
              </a:rPr>
              <a:t>22%</a:t>
            </a:r>
            <a:endParaRPr lang="en-US" sz="800" b="1" dirty="0">
              <a:solidFill>
                <a:srgbClr val="FF0000"/>
              </a:solidFill>
              <a:latin typeface="DINPro-Light" panose="02000504040000020003" pitchFamily="50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9109019-5917-4D87-B3CE-E9DE77855DB6}"/>
              </a:ext>
            </a:extLst>
          </p:cNvPr>
          <p:cNvSpPr txBox="1"/>
          <p:nvPr/>
        </p:nvSpPr>
        <p:spPr>
          <a:xfrm>
            <a:off x="5679263" y="2029019"/>
            <a:ext cx="5311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800" b="1">
                <a:solidFill>
                  <a:srgbClr val="FF0000"/>
                </a:solidFill>
                <a:latin typeface="DINPro-Light" panose="02000504040000020003" pitchFamily="50" charset="0"/>
              </a:rPr>
              <a:t>23%</a:t>
            </a:r>
            <a:endParaRPr lang="en-US" sz="800" b="1" dirty="0">
              <a:solidFill>
                <a:srgbClr val="FF0000"/>
              </a:solidFill>
              <a:latin typeface="DINPro-Light" panose="02000504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75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Chart 129">
            <a:extLst>
              <a:ext uri="{FF2B5EF4-FFF2-40B4-BE49-F238E27FC236}">
                <a16:creationId xmlns:a16="http://schemas.microsoft.com/office/drawing/2014/main" id="{5BA1EE3A-9E38-4050-B5DC-D8BB71DCEB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025551"/>
              </p:ext>
            </p:extLst>
          </p:nvPr>
        </p:nvGraphicFramePr>
        <p:xfrm>
          <a:off x="94826" y="1583214"/>
          <a:ext cx="3395198" cy="271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7" name="TextBox 146">
            <a:extLst>
              <a:ext uri="{FF2B5EF4-FFF2-40B4-BE49-F238E27FC236}">
                <a16:creationId xmlns:a16="http://schemas.microsoft.com/office/drawing/2014/main" id="{F9A77AAA-BF3A-4840-9B12-0A04BD113869}"/>
              </a:ext>
            </a:extLst>
          </p:cNvPr>
          <p:cNvSpPr txBox="1"/>
          <p:nvPr/>
        </p:nvSpPr>
        <p:spPr>
          <a:xfrm>
            <a:off x="6803714" y="1415107"/>
            <a:ext cx="1929480" cy="3690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899" b="0" dirty="0">
                <a:solidFill>
                  <a:srgbClr val="0A0936"/>
                </a:solidFill>
                <a:latin typeface="DINPro-Light" panose="02000504040000020003" pitchFamily="50" charset="0"/>
              </a:rPr>
              <a:t>Where will Britons travel within the next 6 months?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E66B9B-A542-400E-A7E3-6F335C1892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" b="14489"/>
          <a:stretch/>
        </p:blipFill>
        <p:spPr>
          <a:xfrm>
            <a:off x="7768454" y="187124"/>
            <a:ext cx="1215873" cy="1068026"/>
          </a:xfrm>
          <a:prstGeom prst="rect">
            <a:avLst/>
          </a:prstGeom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BE1434ED-8EE5-43FE-AA11-99955D1917AF}"/>
              </a:ext>
            </a:extLst>
          </p:cNvPr>
          <p:cNvSpPr txBox="1"/>
          <p:nvPr/>
        </p:nvSpPr>
        <p:spPr>
          <a:xfrm>
            <a:off x="81744" y="4782001"/>
            <a:ext cx="211194" cy="214188"/>
          </a:xfrm>
          <a:prstGeom prst="rect">
            <a:avLst/>
          </a:prstGeom>
        </p:spPr>
        <p:txBody>
          <a:bodyPr vert="horz" wrap="square" lIns="0" tIns="30443" rIns="0" bIns="0" rtlCol="0">
            <a:spAutoFit/>
          </a:bodyPr>
          <a:lstStyle/>
          <a:p>
            <a:pPr marL="12685" marR="5074" algn="ctr">
              <a:lnSpc>
                <a:spcPts val="1698"/>
              </a:lnSpc>
              <a:spcBef>
                <a:spcPts val="240"/>
              </a:spcBef>
            </a:pPr>
            <a:fld id="{8776BC4E-89F0-47B4-9B32-0E2154801E92}" type="slidenum">
              <a:rPr lang="en-US" sz="699">
                <a:latin typeface="DINPro-Light" panose="02000504040000020003" pitchFamily="50" charset="0"/>
                <a:cs typeface="Arial"/>
              </a:rPr>
              <a:pPr marL="12685" marR="5074" algn="ctr">
                <a:lnSpc>
                  <a:spcPts val="1698"/>
                </a:lnSpc>
                <a:spcBef>
                  <a:spcPts val="240"/>
                </a:spcBef>
              </a:pPr>
              <a:t>23</a:t>
            </a:fld>
            <a:endParaRPr sz="699" dirty="0"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F3FF33-140A-4D0F-AA91-616DE10904B4}"/>
              </a:ext>
            </a:extLst>
          </p:cNvPr>
          <p:cNvSpPr/>
          <p:nvPr/>
        </p:nvSpPr>
        <p:spPr>
          <a:xfrm>
            <a:off x="22253" y="1527171"/>
            <a:ext cx="380531" cy="20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14CF4FC0-32B6-4373-869D-F1C6A3B10037}"/>
              </a:ext>
            </a:extLst>
          </p:cNvPr>
          <p:cNvSpPr/>
          <p:nvPr/>
        </p:nvSpPr>
        <p:spPr>
          <a:xfrm>
            <a:off x="328938" y="942665"/>
            <a:ext cx="1716826" cy="165531"/>
          </a:xfrm>
          <a:custGeom>
            <a:avLst/>
            <a:gdLst/>
            <a:ahLst/>
            <a:cxnLst/>
            <a:rect l="l" t="t" r="r" b="b"/>
            <a:pathLst>
              <a:path w="1718945" h="165734">
                <a:moveTo>
                  <a:pt x="1718322" y="0"/>
                </a:moveTo>
                <a:lnTo>
                  <a:pt x="0" y="0"/>
                </a:lnTo>
                <a:lnTo>
                  <a:pt x="0" y="165595"/>
                </a:lnTo>
                <a:lnTo>
                  <a:pt x="1718322" y="165595"/>
                </a:lnTo>
                <a:lnTo>
                  <a:pt x="1718322" y="0"/>
                </a:lnTo>
                <a:close/>
              </a:path>
            </a:pathLst>
          </a:custGeom>
          <a:solidFill>
            <a:srgbClr val="2D8CB5"/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19" name="Donut 4">
            <a:extLst>
              <a:ext uri="{FF2B5EF4-FFF2-40B4-BE49-F238E27FC236}">
                <a16:creationId xmlns:a16="http://schemas.microsoft.com/office/drawing/2014/main" id="{82F6E208-B302-4413-955D-33CD52C84C22}"/>
              </a:ext>
            </a:extLst>
          </p:cNvPr>
          <p:cNvSpPr/>
          <p:nvPr/>
        </p:nvSpPr>
        <p:spPr>
          <a:xfrm>
            <a:off x="4334998" y="2172880"/>
            <a:ext cx="1141591" cy="1141591"/>
          </a:xfrm>
          <a:prstGeom prst="donut">
            <a:avLst>
              <a:gd name="adj" fmla="val 8482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960"/>
            <a:endParaRPr lang="en-US" sz="674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F46CEB-E3BB-4F60-B687-4768B7E80291}"/>
              </a:ext>
            </a:extLst>
          </p:cNvPr>
          <p:cNvSpPr txBox="1"/>
          <p:nvPr/>
        </p:nvSpPr>
        <p:spPr>
          <a:xfrm>
            <a:off x="7802427" y="4870943"/>
            <a:ext cx="1334886" cy="199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No. of respondents: 750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1CD969-E839-494E-8FFF-C376A9E641A7}"/>
              </a:ext>
            </a:extLst>
          </p:cNvPr>
          <p:cNvSpPr txBox="1"/>
          <p:nvPr/>
        </p:nvSpPr>
        <p:spPr>
          <a:xfrm>
            <a:off x="543976" y="1411819"/>
            <a:ext cx="2490215" cy="2307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899" b="0" dirty="0">
                <a:solidFill>
                  <a:srgbClr val="0A0936"/>
                </a:solidFill>
                <a:latin typeface="DINPro-Light" panose="02000504040000020003" pitchFamily="50" charset="0"/>
              </a:rPr>
              <a:t>Willingness to travel in the next 6 months</a:t>
            </a:r>
          </a:p>
        </p:txBody>
      </p:sp>
      <p:sp>
        <p:nvSpPr>
          <p:cNvPr id="2" name="Donut 4">
            <a:extLst>
              <a:ext uri="{FF2B5EF4-FFF2-40B4-BE49-F238E27FC236}">
                <a16:creationId xmlns:a16="http://schemas.microsoft.com/office/drawing/2014/main" id="{E84B4A78-683D-4B9B-A67B-D27FE880EA87}"/>
              </a:ext>
            </a:extLst>
          </p:cNvPr>
          <p:cNvSpPr/>
          <p:nvPr/>
        </p:nvSpPr>
        <p:spPr>
          <a:xfrm>
            <a:off x="4050713" y="1830482"/>
            <a:ext cx="1659220" cy="1702058"/>
          </a:xfrm>
          <a:prstGeom prst="donut">
            <a:avLst>
              <a:gd name="adj" fmla="val 11553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960"/>
            <a:endParaRPr lang="en-US" sz="674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Donut 4">
            <a:extLst>
              <a:ext uri="{FF2B5EF4-FFF2-40B4-BE49-F238E27FC236}">
                <a16:creationId xmlns:a16="http://schemas.microsoft.com/office/drawing/2014/main" id="{63C5BD73-E1F1-4504-A50C-349DAD4991A5}"/>
              </a:ext>
            </a:extLst>
          </p:cNvPr>
          <p:cNvSpPr/>
          <p:nvPr/>
        </p:nvSpPr>
        <p:spPr>
          <a:xfrm>
            <a:off x="4229248" y="2017134"/>
            <a:ext cx="1295411" cy="1297338"/>
          </a:xfrm>
          <a:prstGeom prst="donut">
            <a:avLst>
              <a:gd name="adj" fmla="val 11553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960"/>
            <a:endParaRPr lang="en-US" sz="674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E44CABF-B90A-49E5-9BCF-0DDA4E8A5D7D}"/>
              </a:ext>
            </a:extLst>
          </p:cNvPr>
          <p:cNvSpPr txBox="1"/>
          <p:nvPr/>
        </p:nvSpPr>
        <p:spPr>
          <a:xfrm>
            <a:off x="334193" y="4639206"/>
            <a:ext cx="2873154" cy="27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Q7.Do you plan to take an overnight trip domestically or within Europe in the next 6 months, either for personal or professional purposes?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C7D6538-D274-405C-A124-998144FF7AD4}"/>
              </a:ext>
            </a:extLst>
          </p:cNvPr>
          <p:cNvSpPr txBox="1"/>
          <p:nvPr/>
        </p:nvSpPr>
        <p:spPr>
          <a:xfrm>
            <a:off x="3657600" y="4639206"/>
            <a:ext cx="2544142" cy="27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Q9.When are you most likely to go on your next trip either in your country or within Europe?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AA2DD50-BF4B-421B-8E57-CA721EAAF6D9}"/>
              </a:ext>
            </a:extLst>
          </p:cNvPr>
          <p:cNvSpPr txBox="1"/>
          <p:nvPr/>
        </p:nvSpPr>
        <p:spPr>
          <a:xfrm>
            <a:off x="6671999" y="4641850"/>
            <a:ext cx="2153610" cy="1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Q10.Where do you plan to travel in the next 6 months?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F7D74E0-FA23-45D2-90CC-54F25D348062}"/>
              </a:ext>
            </a:extLst>
          </p:cNvPr>
          <p:cNvSpPr txBox="1"/>
          <p:nvPr/>
        </p:nvSpPr>
        <p:spPr>
          <a:xfrm>
            <a:off x="4603815" y="4055472"/>
            <a:ext cx="87130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In 1-2 months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F9F75CF-0C5E-4FD4-A0C7-375B1E8B3542}"/>
              </a:ext>
            </a:extLst>
          </p:cNvPr>
          <p:cNvSpPr/>
          <p:nvPr/>
        </p:nvSpPr>
        <p:spPr>
          <a:xfrm>
            <a:off x="3947464" y="4126006"/>
            <a:ext cx="45663" cy="71856"/>
          </a:xfrm>
          <a:prstGeom prst="rect">
            <a:avLst/>
          </a:prstGeom>
          <a:solidFill>
            <a:srgbClr val="040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23F3977-3DCF-4D46-B326-7B63585DBFC5}"/>
              </a:ext>
            </a:extLst>
          </p:cNvPr>
          <p:cNvSpPr txBox="1"/>
          <p:nvPr/>
        </p:nvSpPr>
        <p:spPr>
          <a:xfrm>
            <a:off x="3929402" y="4055850"/>
            <a:ext cx="65589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This month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F5EB4A6-9E5B-448A-86D7-C94D4BF3A92E}"/>
              </a:ext>
            </a:extLst>
          </p:cNvPr>
          <p:cNvSpPr/>
          <p:nvPr/>
        </p:nvSpPr>
        <p:spPr>
          <a:xfrm>
            <a:off x="4611964" y="4118796"/>
            <a:ext cx="45663" cy="71856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164445-9A72-4EA4-BF30-1FCF319E9144}"/>
              </a:ext>
            </a:extLst>
          </p:cNvPr>
          <p:cNvSpPr txBox="1"/>
          <p:nvPr/>
        </p:nvSpPr>
        <p:spPr>
          <a:xfrm>
            <a:off x="5369079" y="4055472"/>
            <a:ext cx="89949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In 3-4 months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53821CD-2400-432B-B397-3BF2CC4C90CE}"/>
              </a:ext>
            </a:extLst>
          </p:cNvPr>
          <p:cNvSpPr/>
          <p:nvPr/>
        </p:nvSpPr>
        <p:spPr>
          <a:xfrm>
            <a:off x="5357043" y="4122728"/>
            <a:ext cx="45663" cy="71856"/>
          </a:xfrm>
          <a:prstGeom prst="rect">
            <a:avLst/>
          </a:prstGeom>
          <a:solidFill>
            <a:srgbClr val="48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199BD0C-4045-4FC1-9412-8F7D1A363009}"/>
              </a:ext>
            </a:extLst>
          </p:cNvPr>
          <p:cNvSpPr txBox="1"/>
          <p:nvPr/>
        </p:nvSpPr>
        <p:spPr>
          <a:xfrm>
            <a:off x="4103705" y="4215359"/>
            <a:ext cx="82506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In 5-6 months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EC9C094-600B-4A1E-B5B7-7BF24B114715}"/>
              </a:ext>
            </a:extLst>
          </p:cNvPr>
          <p:cNvSpPr/>
          <p:nvPr/>
        </p:nvSpPr>
        <p:spPr>
          <a:xfrm>
            <a:off x="4103705" y="4280612"/>
            <a:ext cx="45663" cy="71856"/>
          </a:xfrm>
          <a:prstGeom prst="rect">
            <a:avLst/>
          </a:prstGeom>
          <a:solidFill>
            <a:srgbClr val="BFE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2597CC2-C5BE-4CF0-A1BA-53C965283615}"/>
              </a:ext>
            </a:extLst>
          </p:cNvPr>
          <p:cNvSpPr txBox="1"/>
          <p:nvPr/>
        </p:nvSpPr>
        <p:spPr>
          <a:xfrm>
            <a:off x="4874133" y="4210390"/>
            <a:ext cx="87130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 don’t know yet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521C937-3BE8-4A00-9F6C-960CF182CB94}"/>
              </a:ext>
            </a:extLst>
          </p:cNvPr>
          <p:cNvSpPr/>
          <p:nvPr/>
        </p:nvSpPr>
        <p:spPr>
          <a:xfrm>
            <a:off x="4876311" y="4281218"/>
            <a:ext cx="45663" cy="71856"/>
          </a:xfrm>
          <a:prstGeom prst="rect">
            <a:avLst/>
          </a:prstGeom>
          <a:solidFill>
            <a:srgbClr val="F2F2F2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16" name="Chart 115">
            <a:extLst>
              <a:ext uri="{FF2B5EF4-FFF2-40B4-BE49-F238E27FC236}">
                <a16:creationId xmlns:a16="http://schemas.microsoft.com/office/drawing/2014/main" id="{5A856A17-E788-40EB-B6FC-A8830A5796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360924"/>
              </p:ext>
            </p:extLst>
          </p:nvPr>
        </p:nvGraphicFramePr>
        <p:xfrm>
          <a:off x="6671999" y="1814000"/>
          <a:ext cx="2472000" cy="208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2E63DFCB-BAC4-4260-A35C-429A8D6735B5}"/>
              </a:ext>
            </a:extLst>
          </p:cNvPr>
          <p:cNvSpPr/>
          <p:nvPr/>
        </p:nvSpPr>
        <p:spPr>
          <a:xfrm>
            <a:off x="3738748" y="802968"/>
            <a:ext cx="2578057" cy="92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574FC98-838D-41C2-A284-973A6CB8811D}"/>
              </a:ext>
            </a:extLst>
          </p:cNvPr>
          <p:cNvSpPr txBox="1"/>
          <p:nvPr/>
        </p:nvSpPr>
        <p:spPr>
          <a:xfrm>
            <a:off x="7480026" y="3960559"/>
            <a:ext cx="718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Sep- Oct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DCF188A-705E-4038-9ABD-BD4694C4C98A}"/>
              </a:ext>
            </a:extLst>
          </p:cNvPr>
          <p:cNvSpPr/>
          <p:nvPr/>
        </p:nvSpPr>
        <p:spPr>
          <a:xfrm>
            <a:off x="6785600" y="4033197"/>
            <a:ext cx="45663" cy="71856"/>
          </a:xfrm>
          <a:prstGeom prst="rect">
            <a:avLst/>
          </a:prstGeom>
          <a:solidFill>
            <a:srgbClr val="D9D9D9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DC0E5D3-B851-44C1-96D6-04DC64B3F6D8}"/>
              </a:ext>
            </a:extLst>
          </p:cNvPr>
          <p:cNvSpPr txBox="1"/>
          <p:nvPr/>
        </p:nvSpPr>
        <p:spPr>
          <a:xfrm>
            <a:off x="6781800" y="3962929"/>
            <a:ext cx="7212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Aug- Sep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0DB1589-0D2F-4842-A799-9538765F6CFF}"/>
              </a:ext>
            </a:extLst>
          </p:cNvPr>
          <p:cNvSpPr/>
          <p:nvPr/>
        </p:nvSpPr>
        <p:spPr>
          <a:xfrm>
            <a:off x="7477211" y="4029165"/>
            <a:ext cx="45663" cy="71856"/>
          </a:xfrm>
          <a:prstGeom prst="rect">
            <a:avLst/>
          </a:prstGeom>
          <a:solidFill>
            <a:srgbClr val="BFE2EB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B2EF23A-9BC7-4068-8794-B78E0DAB426C}"/>
              </a:ext>
            </a:extLst>
          </p:cNvPr>
          <p:cNvSpPr txBox="1"/>
          <p:nvPr/>
        </p:nvSpPr>
        <p:spPr>
          <a:xfrm>
            <a:off x="8288058" y="3960559"/>
            <a:ext cx="779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Oct- Nov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4BC93CC-4494-4733-B141-A884D056EDC7}"/>
              </a:ext>
            </a:extLst>
          </p:cNvPr>
          <p:cNvSpPr/>
          <p:nvPr/>
        </p:nvSpPr>
        <p:spPr>
          <a:xfrm>
            <a:off x="8288058" y="4027949"/>
            <a:ext cx="45663" cy="71856"/>
          </a:xfrm>
          <a:prstGeom prst="rect">
            <a:avLst/>
          </a:prstGeom>
          <a:solidFill>
            <a:srgbClr val="48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12E7D8B-BDDA-48DF-93CB-3C85C3F82D21}"/>
              </a:ext>
            </a:extLst>
          </p:cNvPr>
          <p:cNvSpPr txBox="1"/>
          <p:nvPr/>
        </p:nvSpPr>
        <p:spPr>
          <a:xfrm>
            <a:off x="6803196" y="4245004"/>
            <a:ext cx="710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Nov- Dec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FDF5209-5EEA-479D-9B2F-38F0EBD46BB8}"/>
              </a:ext>
            </a:extLst>
          </p:cNvPr>
          <p:cNvSpPr/>
          <p:nvPr/>
        </p:nvSpPr>
        <p:spPr>
          <a:xfrm>
            <a:off x="6793757" y="4313193"/>
            <a:ext cx="45663" cy="71856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0A1E90D-52A2-4B81-8C75-0261F5C6F405}"/>
              </a:ext>
            </a:extLst>
          </p:cNvPr>
          <p:cNvSpPr/>
          <p:nvPr/>
        </p:nvSpPr>
        <p:spPr>
          <a:xfrm>
            <a:off x="8298076" y="4307499"/>
            <a:ext cx="45719" cy="71856"/>
          </a:xfrm>
          <a:prstGeom prst="rect">
            <a:avLst/>
          </a:prstGeom>
          <a:solidFill>
            <a:srgbClr val="0A0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9785A1E-694F-4627-99EF-F300D7122904}"/>
              </a:ext>
            </a:extLst>
          </p:cNvPr>
          <p:cNvSpPr txBox="1"/>
          <p:nvPr/>
        </p:nvSpPr>
        <p:spPr>
          <a:xfrm>
            <a:off x="7477211" y="4248348"/>
            <a:ext cx="900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Dec ’20- Jan ‘21 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2329F151-9120-40B5-BF47-00D379946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8942475"/>
              </p:ext>
            </p:extLst>
          </p:nvPr>
        </p:nvGraphicFramePr>
        <p:xfrm>
          <a:off x="3581400" y="834166"/>
          <a:ext cx="2915774" cy="321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1D3F8985-3CCE-48F5-AF5A-38F271699CD5}"/>
              </a:ext>
            </a:extLst>
          </p:cNvPr>
          <p:cNvSpPr txBox="1"/>
          <p:nvPr/>
        </p:nvSpPr>
        <p:spPr>
          <a:xfrm>
            <a:off x="3976916" y="1415107"/>
            <a:ext cx="1929480" cy="2307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899" b="0" dirty="0">
                <a:solidFill>
                  <a:srgbClr val="0A0936"/>
                </a:solidFill>
                <a:latin typeface="DINPro-Light" panose="02000504040000020003" pitchFamily="50" charset="0"/>
              </a:rPr>
              <a:t>When will Britons travel?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3B730C-4228-4CE7-9852-9A15B3A6A6AA}"/>
              </a:ext>
            </a:extLst>
          </p:cNvPr>
          <p:cNvSpPr/>
          <p:nvPr/>
        </p:nvSpPr>
        <p:spPr>
          <a:xfrm>
            <a:off x="3810000" y="802968"/>
            <a:ext cx="2591972" cy="92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63888AB-135E-4287-BD07-E497D838930B}"/>
              </a:ext>
            </a:extLst>
          </p:cNvPr>
          <p:cNvSpPr txBox="1"/>
          <p:nvPr/>
        </p:nvSpPr>
        <p:spPr>
          <a:xfrm>
            <a:off x="8312380" y="4245004"/>
            <a:ext cx="779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Feb ‘21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9A968D7-CE2E-454A-8A59-A1197319E628}"/>
              </a:ext>
            </a:extLst>
          </p:cNvPr>
          <p:cNvSpPr/>
          <p:nvPr/>
        </p:nvSpPr>
        <p:spPr>
          <a:xfrm>
            <a:off x="7482826" y="4313193"/>
            <a:ext cx="45663" cy="718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47" name="Left Brace 46">
            <a:extLst>
              <a:ext uri="{FF2B5EF4-FFF2-40B4-BE49-F238E27FC236}">
                <a16:creationId xmlns:a16="http://schemas.microsoft.com/office/drawing/2014/main" id="{DB45F85A-95DE-4936-94F3-1C02049A2F14}"/>
              </a:ext>
            </a:extLst>
          </p:cNvPr>
          <p:cNvSpPr/>
          <p:nvPr/>
        </p:nvSpPr>
        <p:spPr>
          <a:xfrm flipH="1">
            <a:off x="3359382" y="1986985"/>
            <a:ext cx="71298" cy="624192"/>
          </a:xfrm>
          <a:prstGeom prst="leftBrac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21C49CE6-F382-4EAF-97DC-7B23EF51B4F3}"/>
              </a:ext>
            </a:extLst>
          </p:cNvPr>
          <p:cNvSpPr/>
          <p:nvPr/>
        </p:nvSpPr>
        <p:spPr>
          <a:xfrm>
            <a:off x="3463620" y="2206848"/>
            <a:ext cx="131102" cy="92233"/>
          </a:xfrm>
          <a:prstGeom prst="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Left Brace 50">
            <a:extLst>
              <a:ext uri="{FF2B5EF4-FFF2-40B4-BE49-F238E27FC236}">
                <a16:creationId xmlns:a16="http://schemas.microsoft.com/office/drawing/2014/main" id="{4198668A-22EC-4D29-9D70-4303B7AFC01D}"/>
              </a:ext>
            </a:extLst>
          </p:cNvPr>
          <p:cNvSpPr/>
          <p:nvPr/>
        </p:nvSpPr>
        <p:spPr>
          <a:xfrm flipH="1">
            <a:off x="3359968" y="2986332"/>
            <a:ext cx="64288" cy="624191"/>
          </a:xfrm>
          <a:prstGeom prst="leftBrac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033215D2-3E53-43DF-96A5-AA9FAE325AA1}"/>
              </a:ext>
            </a:extLst>
          </p:cNvPr>
          <p:cNvSpPr/>
          <p:nvPr/>
        </p:nvSpPr>
        <p:spPr>
          <a:xfrm rot="10800000">
            <a:off x="3471094" y="3202793"/>
            <a:ext cx="131101" cy="9222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3405962-C5B7-4B76-AB2B-717193D280E8}"/>
              </a:ext>
            </a:extLst>
          </p:cNvPr>
          <p:cNvSpPr txBox="1"/>
          <p:nvPr/>
        </p:nvSpPr>
        <p:spPr>
          <a:xfrm>
            <a:off x="3311327" y="2295155"/>
            <a:ext cx="4536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548235"/>
                </a:solidFill>
                <a:latin typeface="DINPro-Light" panose="02000504040000020003" pitchFamily="50" charset="0"/>
              </a:rPr>
              <a:t>17</a:t>
            </a:r>
            <a:r>
              <a:rPr lang="el-GR" sz="800" b="1">
                <a:solidFill>
                  <a:srgbClr val="548235"/>
                </a:solidFill>
                <a:latin typeface="DINPro-Light" panose="02000504040000020003" pitchFamily="50" charset="0"/>
              </a:rPr>
              <a:t>%</a:t>
            </a:r>
            <a:endParaRPr lang="en-US" sz="800" b="1" dirty="0">
              <a:solidFill>
                <a:srgbClr val="548235"/>
              </a:solidFill>
              <a:latin typeface="DINPro-Light" panose="02000504040000020003" pitchFamily="50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8A95DD7-7CD2-4A2A-A140-486B64C509ED}"/>
              </a:ext>
            </a:extLst>
          </p:cNvPr>
          <p:cNvSpPr txBox="1"/>
          <p:nvPr/>
        </p:nvSpPr>
        <p:spPr>
          <a:xfrm>
            <a:off x="242395" y="199994"/>
            <a:ext cx="6472959" cy="737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98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UNITED KINGDOM</a:t>
            </a:r>
          </a:p>
          <a:p>
            <a:r>
              <a:rPr lang="en-US" sz="1398" dirty="0">
                <a:solidFill>
                  <a:srgbClr val="3FADDD"/>
                </a:solidFill>
                <a:latin typeface="DINPro-Bold" panose="02000503030000020004" pitchFamily="50" charset="0"/>
              </a:rPr>
              <a:t>Britons’ sentiment greatly deteriorates in light of UK government advice against non-essential international travel*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6BD4615-7E2B-4030-8732-219C75FF52DB}"/>
              </a:ext>
            </a:extLst>
          </p:cNvPr>
          <p:cNvSpPr txBox="1"/>
          <p:nvPr/>
        </p:nvSpPr>
        <p:spPr>
          <a:xfrm>
            <a:off x="3305759" y="3267266"/>
            <a:ext cx="5311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DINPro-Light" panose="02000504040000020003" pitchFamily="50" charset="0"/>
              </a:rPr>
              <a:t>1</a:t>
            </a:r>
            <a:r>
              <a:rPr lang="el-GR" sz="800" b="1">
                <a:solidFill>
                  <a:srgbClr val="FF0000"/>
                </a:solidFill>
                <a:latin typeface="DINPro-Light" panose="02000504040000020003" pitchFamily="50" charset="0"/>
              </a:rPr>
              <a:t>0%</a:t>
            </a:r>
            <a:endParaRPr lang="en-US" sz="800" b="1" dirty="0">
              <a:solidFill>
                <a:srgbClr val="FF0000"/>
              </a:solidFill>
              <a:latin typeface="DINPro-Light" panose="02000504040000020003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FC6E4C-D7E9-4731-A971-3267F93DAEDC}"/>
              </a:ext>
            </a:extLst>
          </p:cNvPr>
          <p:cNvSpPr/>
          <p:nvPr/>
        </p:nvSpPr>
        <p:spPr>
          <a:xfrm>
            <a:off x="3832812" y="895202"/>
            <a:ext cx="2735614" cy="10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CDD4AA7-7938-4448-91B1-F17558B664A5}"/>
              </a:ext>
            </a:extLst>
          </p:cNvPr>
          <p:cNvSpPr txBox="1"/>
          <p:nvPr/>
        </p:nvSpPr>
        <p:spPr>
          <a:xfrm>
            <a:off x="3927639" y="4371587"/>
            <a:ext cx="1978757" cy="1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99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For specific dates please refer to </a:t>
            </a:r>
            <a:r>
              <a:rPr lang="en-US" sz="599" dirty="0">
                <a:solidFill>
                  <a:srgbClr val="2D8BB4"/>
                </a:solidFill>
                <a:latin typeface="DINPro-Light" panose="02000504040000020003" pitchFamily="50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 9</a:t>
            </a:r>
            <a:endParaRPr lang="en-US" sz="599" dirty="0">
              <a:solidFill>
                <a:srgbClr val="2D8BB4"/>
              </a:solidFill>
              <a:latin typeface="DINPro-Light" panose="02000504040000020003" pitchFamily="50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913368-3833-4AED-B0F9-5F6C34D95B0B}"/>
              </a:ext>
            </a:extLst>
          </p:cNvPr>
          <p:cNvSpPr txBox="1"/>
          <p:nvPr/>
        </p:nvSpPr>
        <p:spPr>
          <a:xfrm>
            <a:off x="318664" y="4924223"/>
            <a:ext cx="401633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*The survey was conducted before the roadmap for lifting UK lockdown was announced</a:t>
            </a:r>
          </a:p>
        </p:txBody>
      </p:sp>
    </p:spTree>
    <p:extLst>
      <p:ext uri="{BB962C8B-B14F-4D97-AF65-F5344CB8AC3E}">
        <p14:creationId xmlns:p14="http://schemas.microsoft.com/office/powerpoint/2010/main" val="2709561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Chart 129">
            <a:extLst>
              <a:ext uri="{FF2B5EF4-FFF2-40B4-BE49-F238E27FC236}">
                <a16:creationId xmlns:a16="http://schemas.microsoft.com/office/drawing/2014/main" id="{5BA1EE3A-9E38-4050-B5DC-D8BB71DCEB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0040994"/>
              </p:ext>
            </p:extLst>
          </p:nvPr>
        </p:nvGraphicFramePr>
        <p:xfrm>
          <a:off x="81744" y="1611057"/>
          <a:ext cx="3393252" cy="2713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6B79F54-444D-448C-B726-38FA91E2F9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" b="13009"/>
          <a:stretch/>
        </p:blipFill>
        <p:spPr>
          <a:xfrm>
            <a:off x="7946172" y="215637"/>
            <a:ext cx="945819" cy="832535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F1CCFCAE-FA03-4188-81CD-C31042620186}"/>
              </a:ext>
            </a:extLst>
          </p:cNvPr>
          <p:cNvSpPr txBox="1"/>
          <p:nvPr/>
        </p:nvSpPr>
        <p:spPr>
          <a:xfrm>
            <a:off x="81744" y="4782001"/>
            <a:ext cx="211194" cy="214188"/>
          </a:xfrm>
          <a:prstGeom prst="rect">
            <a:avLst/>
          </a:prstGeom>
        </p:spPr>
        <p:txBody>
          <a:bodyPr vert="horz" wrap="square" lIns="0" tIns="30443" rIns="0" bIns="0" rtlCol="0">
            <a:spAutoFit/>
          </a:bodyPr>
          <a:lstStyle/>
          <a:p>
            <a:pPr marL="12685" marR="5074" algn="ctr">
              <a:lnSpc>
                <a:spcPts val="1698"/>
              </a:lnSpc>
              <a:spcBef>
                <a:spcPts val="240"/>
              </a:spcBef>
            </a:pPr>
            <a:fld id="{12547FA7-E0AF-4046-8B71-5EA5093BB259}" type="slidenum">
              <a:rPr lang="en-US" sz="699">
                <a:latin typeface="DINPro-Light" panose="02000504040000020003" pitchFamily="50" charset="0"/>
                <a:cs typeface="Arial"/>
              </a:rPr>
              <a:pPr marL="12685" marR="5074" algn="ctr">
                <a:lnSpc>
                  <a:spcPts val="1698"/>
                </a:lnSpc>
                <a:spcBef>
                  <a:spcPts val="240"/>
                </a:spcBef>
              </a:pPr>
              <a:t>24</a:t>
            </a:fld>
            <a:endParaRPr sz="699" dirty="0"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9240D1-BD31-4244-941C-026026C9B0A4}"/>
              </a:ext>
            </a:extLst>
          </p:cNvPr>
          <p:cNvSpPr/>
          <p:nvPr/>
        </p:nvSpPr>
        <p:spPr>
          <a:xfrm>
            <a:off x="109779" y="1651086"/>
            <a:ext cx="380531" cy="20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8466B7CB-2EA6-4751-B8DD-AD7F9208B942}"/>
              </a:ext>
            </a:extLst>
          </p:cNvPr>
          <p:cNvSpPr/>
          <p:nvPr/>
        </p:nvSpPr>
        <p:spPr>
          <a:xfrm>
            <a:off x="328938" y="942665"/>
            <a:ext cx="1716826" cy="165531"/>
          </a:xfrm>
          <a:custGeom>
            <a:avLst/>
            <a:gdLst/>
            <a:ahLst/>
            <a:cxnLst/>
            <a:rect l="l" t="t" r="r" b="b"/>
            <a:pathLst>
              <a:path w="1718945" h="165734">
                <a:moveTo>
                  <a:pt x="1718322" y="0"/>
                </a:moveTo>
                <a:lnTo>
                  <a:pt x="0" y="0"/>
                </a:lnTo>
                <a:lnTo>
                  <a:pt x="0" y="165595"/>
                </a:lnTo>
                <a:lnTo>
                  <a:pt x="1718322" y="165595"/>
                </a:lnTo>
                <a:lnTo>
                  <a:pt x="1718322" y="0"/>
                </a:lnTo>
                <a:close/>
              </a:path>
            </a:pathLst>
          </a:custGeom>
          <a:solidFill>
            <a:srgbClr val="2D8CB5"/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19" name="Donut 4">
            <a:extLst>
              <a:ext uri="{FF2B5EF4-FFF2-40B4-BE49-F238E27FC236}">
                <a16:creationId xmlns:a16="http://schemas.microsoft.com/office/drawing/2014/main" id="{F7974339-59A4-401A-9896-9E22326E767B}"/>
              </a:ext>
            </a:extLst>
          </p:cNvPr>
          <p:cNvSpPr/>
          <p:nvPr/>
        </p:nvSpPr>
        <p:spPr>
          <a:xfrm>
            <a:off x="4253780" y="2248307"/>
            <a:ext cx="1132730" cy="1102980"/>
          </a:xfrm>
          <a:prstGeom prst="donut">
            <a:avLst>
              <a:gd name="adj" fmla="val 8482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960"/>
            <a:endParaRPr lang="en-US" sz="674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55DA58-7138-49C8-8C6F-45A8E3561ACC}"/>
              </a:ext>
            </a:extLst>
          </p:cNvPr>
          <p:cNvSpPr txBox="1"/>
          <p:nvPr/>
        </p:nvSpPr>
        <p:spPr>
          <a:xfrm>
            <a:off x="7802427" y="4870943"/>
            <a:ext cx="1334886" cy="199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No. of respondents: </a:t>
            </a:r>
            <a:r>
              <a:rPr lang="el-GR" sz="699" b="1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691</a:t>
            </a:r>
            <a:endParaRPr lang="en-US" sz="699" b="1" dirty="0">
              <a:solidFill>
                <a:schemeClr val="bg1">
                  <a:lumMod val="50000"/>
                </a:schemeClr>
              </a:solidFill>
              <a:latin typeface="DINPro-Light" panose="02000504040000020003" pitchFamily="50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FB23FE-463D-4719-A34E-E6DC5DBC1BC8}"/>
              </a:ext>
            </a:extLst>
          </p:cNvPr>
          <p:cNvSpPr txBox="1"/>
          <p:nvPr/>
        </p:nvSpPr>
        <p:spPr>
          <a:xfrm>
            <a:off x="543976" y="1420382"/>
            <a:ext cx="2490215" cy="2307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899" b="0" dirty="0">
                <a:solidFill>
                  <a:srgbClr val="0A0936"/>
                </a:solidFill>
                <a:latin typeface="DINPro-Light" panose="02000504040000020003" pitchFamily="50" charset="0"/>
              </a:rPr>
              <a:t>Willingness to travel in the next 6 months</a:t>
            </a:r>
          </a:p>
        </p:txBody>
      </p:sp>
      <p:sp>
        <p:nvSpPr>
          <p:cNvPr id="7" name="Donut 4">
            <a:extLst>
              <a:ext uri="{FF2B5EF4-FFF2-40B4-BE49-F238E27FC236}">
                <a16:creationId xmlns:a16="http://schemas.microsoft.com/office/drawing/2014/main" id="{3326C591-01C5-447D-82E4-E332D8C6261D}"/>
              </a:ext>
            </a:extLst>
          </p:cNvPr>
          <p:cNvSpPr/>
          <p:nvPr/>
        </p:nvSpPr>
        <p:spPr>
          <a:xfrm>
            <a:off x="3887022" y="1855831"/>
            <a:ext cx="1717224" cy="1709232"/>
          </a:xfrm>
          <a:prstGeom prst="donut">
            <a:avLst>
              <a:gd name="adj" fmla="val 11553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960"/>
            <a:endParaRPr lang="en-US" sz="674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Donut 4">
            <a:extLst>
              <a:ext uri="{FF2B5EF4-FFF2-40B4-BE49-F238E27FC236}">
                <a16:creationId xmlns:a16="http://schemas.microsoft.com/office/drawing/2014/main" id="{B098D5F9-673D-40DB-B289-67C730BD1F13}"/>
              </a:ext>
            </a:extLst>
          </p:cNvPr>
          <p:cNvSpPr/>
          <p:nvPr/>
        </p:nvSpPr>
        <p:spPr>
          <a:xfrm>
            <a:off x="4045275" y="2045809"/>
            <a:ext cx="1410981" cy="1329275"/>
          </a:xfrm>
          <a:prstGeom prst="donut">
            <a:avLst>
              <a:gd name="adj" fmla="val 14179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960"/>
            <a:endParaRPr lang="en-US" sz="674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ECDF625-D445-4F7F-8168-B7823A7A0250}"/>
              </a:ext>
            </a:extLst>
          </p:cNvPr>
          <p:cNvSpPr/>
          <p:nvPr/>
        </p:nvSpPr>
        <p:spPr>
          <a:xfrm>
            <a:off x="3657600" y="991669"/>
            <a:ext cx="2438400" cy="116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2" name="Chart 111">
            <a:extLst>
              <a:ext uri="{FF2B5EF4-FFF2-40B4-BE49-F238E27FC236}">
                <a16:creationId xmlns:a16="http://schemas.microsoft.com/office/drawing/2014/main" id="{7FB9BF44-F528-434F-A6DA-A6BE564431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5152032"/>
              </p:ext>
            </p:extLst>
          </p:nvPr>
        </p:nvGraphicFramePr>
        <p:xfrm>
          <a:off x="6646755" y="1795122"/>
          <a:ext cx="2385004" cy="208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Rectangle 43">
            <a:extLst>
              <a:ext uri="{FF2B5EF4-FFF2-40B4-BE49-F238E27FC236}">
                <a16:creationId xmlns:a16="http://schemas.microsoft.com/office/drawing/2014/main" id="{44F9794B-E1DE-4D77-B8AC-5CB886E75ACC}"/>
              </a:ext>
            </a:extLst>
          </p:cNvPr>
          <p:cNvSpPr/>
          <p:nvPr/>
        </p:nvSpPr>
        <p:spPr>
          <a:xfrm>
            <a:off x="3568262" y="802968"/>
            <a:ext cx="2578057" cy="92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D1C89D-50A4-4E3D-AFF3-2AF33C1DAB0A}"/>
              </a:ext>
            </a:extLst>
          </p:cNvPr>
          <p:cNvSpPr txBox="1"/>
          <p:nvPr/>
        </p:nvSpPr>
        <p:spPr>
          <a:xfrm>
            <a:off x="232642" y="179819"/>
            <a:ext cx="6472958" cy="737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98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FRANCE</a:t>
            </a:r>
          </a:p>
          <a:p>
            <a:r>
              <a:rPr lang="en-US" sz="1398" dirty="0">
                <a:solidFill>
                  <a:srgbClr val="3FADDD"/>
                </a:solidFill>
                <a:latin typeface="DINPro-Bold" panose="02000503030000020004" pitchFamily="50" charset="0"/>
              </a:rPr>
              <a:t>The French maintain a stable travel sentiment </a:t>
            </a:r>
          </a:p>
          <a:p>
            <a:r>
              <a:rPr lang="en-US" sz="1398" dirty="0">
                <a:solidFill>
                  <a:srgbClr val="3FADDD"/>
                </a:solidFill>
                <a:latin typeface="DINPro-Bold" panose="02000503030000020004" pitchFamily="50" charset="0"/>
              </a:rPr>
              <a:t>with 39% looking at July and August for their next vacations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5EF9C8C-AAA2-4415-BEC0-6AF4461A26E3}"/>
              </a:ext>
            </a:extLst>
          </p:cNvPr>
          <p:cNvSpPr txBox="1"/>
          <p:nvPr/>
        </p:nvSpPr>
        <p:spPr>
          <a:xfrm>
            <a:off x="4603815" y="4055472"/>
            <a:ext cx="87130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In 1-2 months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E278C92-D5F0-46C9-87C6-52EC93EEA7BD}"/>
              </a:ext>
            </a:extLst>
          </p:cNvPr>
          <p:cNvSpPr/>
          <p:nvPr/>
        </p:nvSpPr>
        <p:spPr>
          <a:xfrm>
            <a:off x="3947464" y="4126006"/>
            <a:ext cx="45663" cy="71856"/>
          </a:xfrm>
          <a:prstGeom prst="rect">
            <a:avLst/>
          </a:prstGeom>
          <a:solidFill>
            <a:srgbClr val="040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4D76D53-79E0-4B5B-8188-9F61023A28F3}"/>
              </a:ext>
            </a:extLst>
          </p:cNvPr>
          <p:cNvSpPr txBox="1"/>
          <p:nvPr/>
        </p:nvSpPr>
        <p:spPr>
          <a:xfrm>
            <a:off x="3929402" y="4055850"/>
            <a:ext cx="65589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This month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EA6C730-0EB1-4744-85C4-1D3B2DCFD8D8}"/>
              </a:ext>
            </a:extLst>
          </p:cNvPr>
          <p:cNvSpPr/>
          <p:nvPr/>
        </p:nvSpPr>
        <p:spPr>
          <a:xfrm>
            <a:off x="4611964" y="4118796"/>
            <a:ext cx="45663" cy="71856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545E004-9E4F-49C6-9378-CA741D3C3F17}"/>
              </a:ext>
            </a:extLst>
          </p:cNvPr>
          <p:cNvSpPr txBox="1"/>
          <p:nvPr/>
        </p:nvSpPr>
        <p:spPr>
          <a:xfrm>
            <a:off x="5369079" y="4055472"/>
            <a:ext cx="89949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In 3-4 months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E9954C6-AC65-475A-9AD2-9223C9598AFD}"/>
              </a:ext>
            </a:extLst>
          </p:cNvPr>
          <p:cNvSpPr/>
          <p:nvPr/>
        </p:nvSpPr>
        <p:spPr>
          <a:xfrm>
            <a:off x="5357043" y="4122728"/>
            <a:ext cx="45663" cy="71856"/>
          </a:xfrm>
          <a:prstGeom prst="rect">
            <a:avLst/>
          </a:prstGeom>
          <a:solidFill>
            <a:srgbClr val="48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6B931DA-2C17-4942-A8C2-A46019E2CC99}"/>
              </a:ext>
            </a:extLst>
          </p:cNvPr>
          <p:cNvSpPr txBox="1"/>
          <p:nvPr/>
        </p:nvSpPr>
        <p:spPr>
          <a:xfrm>
            <a:off x="4103705" y="4215359"/>
            <a:ext cx="82506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In 5-6 months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ED2A596-5634-4C8B-8289-D686C80F317C}"/>
              </a:ext>
            </a:extLst>
          </p:cNvPr>
          <p:cNvSpPr/>
          <p:nvPr/>
        </p:nvSpPr>
        <p:spPr>
          <a:xfrm>
            <a:off x="4103705" y="4280612"/>
            <a:ext cx="45663" cy="71856"/>
          </a:xfrm>
          <a:prstGeom prst="rect">
            <a:avLst/>
          </a:prstGeom>
          <a:solidFill>
            <a:srgbClr val="BFE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BC5FBFF-B47E-4C16-8920-E0C402C1770C}"/>
              </a:ext>
            </a:extLst>
          </p:cNvPr>
          <p:cNvSpPr txBox="1"/>
          <p:nvPr/>
        </p:nvSpPr>
        <p:spPr>
          <a:xfrm>
            <a:off x="4874133" y="4210390"/>
            <a:ext cx="87130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 don’t know yet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2F39D1B-2A1A-474C-8A9B-98C219ABD3E2}"/>
              </a:ext>
            </a:extLst>
          </p:cNvPr>
          <p:cNvSpPr/>
          <p:nvPr/>
        </p:nvSpPr>
        <p:spPr>
          <a:xfrm>
            <a:off x="4876311" y="4281218"/>
            <a:ext cx="45663" cy="71856"/>
          </a:xfrm>
          <a:prstGeom prst="rect">
            <a:avLst/>
          </a:prstGeom>
          <a:solidFill>
            <a:srgbClr val="F2F2F2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716CA5-42F0-42F5-AC95-75B1E18F7E69}"/>
              </a:ext>
            </a:extLst>
          </p:cNvPr>
          <p:cNvSpPr/>
          <p:nvPr/>
        </p:nvSpPr>
        <p:spPr>
          <a:xfrm>
            <a:off x="3551641" y="896869"/>
            <a:ext cx="2849159" cy="10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316FC2E-5A32-4A14-A529-9DA3A265BE6C}"/>
              </a:ext>
            </a:extLst>
          </p:cNvPr>
          <p:cNvSpPr txBox="1"/>
          <p:nvPr/>
        </p:nvSpPr>
        <p:spPr>
          <a:xfrm>
            <a:off x="7480026" y="3960559"/>
            <a:ext cx="718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Sep- Oct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CA403FE-3FDC-4D12-9F01-9F2C886FD223}"/>
              </a:ext>
            </a:extLst>
          </p:cNvPr>
          <p:cNvSpPr/>
          <p:nvPr/>
        </p:nvSpPr>
        <p:spPr>
          <a:xfrm>
            <a:off x="6785600" y="4033197"/>
            <a:ext cx="45663" cy="71856"/>
          </a:xfrm>
          <a:prstGeom prst="rect">
            <a:avLst/>
          </a:prstGeom>
          <a:solidFill>
            <a:srgbClr val="D9D9D9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8C85B8E-6F41-4F2F-90E1-790B5005FE54}"/>
              </a:ext>
            </a:extLst>
          </p:cNvPr>
          <p:cNvSpPr txBox="1"/>
          <p:nvPr/>
        </p:nvSpPr>
        <p:spPr>
          <a:xfrm>
            <a:off x="6781800" y="3962929"/>
            <a:ext cx="7212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Aug- Sep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B9763CA-355A-4637-8133-8036EAF27EA0}"/>
              </a:ext>
            </a:extLst>
          </p:cNvPr>
          <p:cNvSpPr/>
          <p:nvPr/>
        </p:nvSpPr>
        <p:spPr>
          <a:xfrm>
            <a:off x="7477211" y="4029165"/>
            <a:ext cx="45663" cy="71856"/>
          </a:xfrm>
          <a:prstGeom prst="rect">
            <a:avLst/>
          </a:prstGeom>
          <a:solidFill>
            <a:srgbClr val="BFE2EB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AF00447-D847-4200-B1EF-E3B8FC1DD4A5}"/>
              </a:ext>
            </a:extLst>
          </p:cNvPr>
          <p:cNvSpPr txBox="1"/>
          <p:nvPr/>
        </p:nvSpPr>
        <p:spPr>
          <a:xfrm>
            <a:off x="8288058" y="3960559"/>
            <a:ext cx="779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Oct- Nov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10E7279-5D2B-43E8-831B-73BD1CD726A3}"/>
              </a:ext>
            </a:extLst>
          </p:cNvPr>
          <p:cNvSpPr/>
          <p:nvPr/>
        </p:nvSpPr>
        <p:spPr>
          <a:xfrm>
            <a:off x="8288058" y="4027949"/>
            <a:ext cx="45663" cy="71856"/>
          </a:xfrm>
          <a:prstGeom prst="rect">
            <a:avLst/>
          </a:prstGeom>
          <a:solidFill>
            <a:srgbClr val="48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BD8343E-9C42-4F96-BCBB-377093B7C88A}"/>
              </a:ext>
            </a:extLst>
          </p:cNvPr>
          <p:cNvSpPr txBox="1"/>
          <p:nvPr/>
        </p:nvSpPr>
        <p:spPr>
          <a:xfrm>
            <a:off x="6803196" y="4245004"/>
            <a:ext cx="710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Nov- Dec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241720B-7577-4A19-8FE4-0E682429AABF}"/>
              </a:ext>
            </a:extLst>
          </p:cNvPr>
          <p:cNvSpPr/>
          <p:nvPr/>
        </p:nvSpPr>
        <p:spPr>
          <a:xfrm>
            <a:off x="6793757" y="4313193"/>
            <a:ext cx="45663" cy="71856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B243C86-225A-4D4A-8923-231D294812E3}"/>
              </a:ext>
            </a:extLst>
          </p:cNvPr>
          <p:cNvSpPr/>
          <p:nvPr/>
        </p:nvSpPr>
        <p:spPr>
          <a:xfrm>
            <a:off x="8298076" y="4307499"/>
            <a:ext cx="45719" cy="71856"/>
          </a:xfrm>
          <a:prstGeom prst="rect">
            <a:avLst/>
          </a:prstGeom>
          <a:solidFill>
            <a:srgbClr val="0A0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699DA01-FBAA-4129-AB6C-25C272B94277}"/>
              </a:ext>
            </a:extLst>
          </p:cNvPr>
          <p:cNvSpPr txBox="1"/>
          <p:nvPr/>
        </p:nvSpPr>
        <p:spPr>
          <a:xfrm>
            <a:off x="7477211" y="4248348"/>
            <a:ext cx="900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Dec ’20- Jan ‘21 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B2C4FFE-AA3F-4E86-ADF6-7204A518C3C3}"/>
              </a:ext>
            </a:extLst>
          </p:cNvPr>
          <p:cNvSpPr txBox="1"/>
          <p:nvPr/>
        </p:nvSpPr>
        <p:spPr>
          <a:xfrm>
            <a:off x="8312380" y="4245004"/>
            <a:ext cx="779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Feb ‘21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C90EEE5-9CDB-4D6A-B41E-C1D7A6D1CD3C}"/>
              </a:ext>
            </a:extLst>
          </p:cNvPr>
          <p:cNvSpPr/>
          <p:nvPr/>
        </p:nvSpPr>
        <p:spPr>
          <a:xfrm>
            <a:off x="7482826" y="4313193"/>
            <a:ext cx="45663" cy="718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880BC98-1B46-4778-89A6-B9366EB8EA83}"/>
              </a:ext>
            </a:extLst>
          </p:cNvPr>
          <p:cNvSpPr txBox="1"/>
          <p:nvPr/>
        </p:nvSpPr>
        <p:spPr>
          <a:xfrm>
            <a:off x="334193" y="4639206"/>
            <a:ext cx="2873154" cy="27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Q7.Do you plan to take an overnight trip domestically or within Europe in the next 6 months, either for personal or professional purposes?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574065B-FBAC-4B0C-84F9-B5F7D2AE1B57}"/>
              </a:ext>
            </a:extLst>
          </p:cNvPr>
          <p:cNvSpPr txBox="1"/>
          <p:nvPr/>
        </p:nvSpPr>
        <p:spPr>
          <a:xfrm>
            <a:off x="3657600" y="4639206"/>
            <a:ext cx="2544142" cy="27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Q9.When are you most likely to go on your next trip either in your country or within Europe?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FAFF197-148F-4990-9F74-D8B295182A97}"/>
              </a:ext>
            </a:extLst>
          </p:cNvPr>
          <p:cNvSpPr txBox="1"/>
          <p:nvPr/>
        </p:nvSpPr>
        <p:spPr>
          <a:xfrm>
            <a:off x="6671999" y="4641850"/>
            <a:ext cx="2153610" cy="1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Q10.Where do you plan to travel in the next 6 months?</a:t>
            </a:r>
          </a:p>
        </p:txBody>
      </p:sp>
      <p:graphicFrame>
        <p:nvGraphicFramePr>
          <p:cNvPr id="103" name="Chart 102">
            <a:extLst>
              <a:ext uri="{FF2B5EF4-FFF2-40B4-BE49-F238E27FC236}">
                <a16:creationId xmlns:a16="http://schemas.microsoft.com/office/drawing/2014/main" id="{8CD5E48D-0707-4554-B8C5-822E39ED2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111158"/>
              </p:ext>
            </p:extLst>
          </p:nvPr>
        </p:nvGraphicFramePr>
        <p:xfrm>
          <a:off x="3486064" y="908551"/>
          <a:ext cx="2933913" cy="323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4" name="TextBox 103">
            <a:extLst>
              <a:ext uri="{FF2B5EF4-FFF2-40B4-BE49-F238E27FC236}">
                <a16:creationId xmlns:a16="http://schemas.microsoft.com/office/drawing/2014/main" id="{8CC27F18-668E-494C-8B63-E1171E845950}"/>
              </a:ext>
            </a:extLst>
          </p:cNvPr>
          <p:cNvSpPr txBox="1"/>
          <p:nvPr/>
        </p:nvSpPr>
        <p:spPr>
          <a:xfrm>
            <a:off x="3976916" y="1415107"/>
            <a:ext cx="1929480" cy="2307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899" b="0" dirty="0">
                <a:solidFill>
                  <a:srgbClr val="0A0936"/>
                </a:solidFill>
                <a:latin typeface="DINPro-Light" panose="02000504040000020003" pitchFamily="50" charset="0"/>
              </a:rPr>
              <a:t>When will French travel?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5580FF9-720E-40BE-AF30-CF453D178913}"/>
              </a:ext>
            </a:extLst>
          </p:cNvPr>
          <p:cNvSpPr/>
          <p:nvPr/>
        </p:nvSpPr>
        <p:spPr>
          <a:xfrm>
            <a:off x="3657600" y="896869"/>
            <a:ext cx="2908928" cy="134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91F0E4A-2748-4A56-BE9C-4BB6234A6772}"/>
              </a:ext>
            </a:extLst>
          </p:cNvPr>
          <p:cNvSpPr txBox="1"/>
          <p:nvPr/>
        </p:nvSpPr>
        <p:spPr>
          <a:xfrm>
            <a:off x="6803714" y="1415107"/>
            <a:ext cx="1929480" cy="3690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899" b="0" dirty="0">
                <a:solidFill>
                  <a:srgbClr val="0A0936"/>
                </a:solidFill>
                <a:latin typeface="DINPro-Light" panose="02000504040000020003" pitchFamily="50" charset="0"/>
              </a:rPr>
              <a:t>Where will French travel within the next 6 months?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43AB9FB-88A7-44C8-8276-44B34CB639FF}"/>
              </a:ext>
            </a:extLst>
          </p:cNvPr>
          <p:cNvSpPr txBox="1"/>
          <p:nvPr/>
        </p:nvSpPr>
        <p:spPr>
          <a:xfrm>
            <a:off x="3927639" y="4371587"/>
            <a:ext cx="1978757" cy="1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99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For specific dates please refer to </a:t>
            </a:r>
            <a:r>
              <a:rPr lang="en-US" sz="599" dirty="0">
                <a:solidFill>
                  <a:srgbClr val="2D8BB4"/>
                </a:solidFill>
                <a:latin typeface="DINPro-Light" panose="02000504040000020003" pitchFamily="50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 9</a:t>
            </a:r>
            <a:endParaRPr lang="en-US" sz="599" dirty="0">
              <a:solidFill>
                <a:srgbClr val="2D8BB4"/>
              </a:solidFill>
              <a:latin typeface="DINPro-Light" panose="02000504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261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Chart 129">
            <a:extLst>
              <a:ext uri="{FF2B5EF4-FFF2-40B4-BE49-F238E27FC236}">
                <a16:creationId xmlns:a16="http://schemas.microsoft.com/office/drawing/2014/main" id="{5BA1EE3A-9E38-4050-B5DC-D8BB71DCEB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529531"/>
              </p:ext>
            </p:extLst>
          </p:nvPr>
        </p:nvGraphicFramePr>
        <p:xfrm>
          <a:off x="0" y="1660525"/>
          <a:ext cx="3424331" cy="2711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1803160-C143-4A38-A97C-99E624BB70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" b="15705"/>
          <a:stretch/>
        </p:blipFill>
        <p:spPr>
          <a:xfrm>
            <a:off x="7804647" y="196699"/>
            <a:ext cx="1084567" cy="925069"/>
          </a:xfrm>
          <a:prstGeom prst="rect">
            <a:avLst/>
          </a:prstGeom>
        </p:spPr>
      </p:pic>
      <p:sp>
        <p:nvSpPr>
          <p:cNvPr id="13" name="object 5">
            <a:extLst>
              <a:ext uri="{FF2B5EF4-FFF2-40B4-BE49-F238E27FC236}">
                <a16:creationId xmlns:a16="http://schemas.microsoft.com/office/drawing/2014/main" id="{04DB8BA8-C9B1-4CC1-B1CC-5E926ED8CAC2}"/>
              </a:ext>
            </a:extLst>
          </p:cNvPr>
          <p:cNvSpPr txBox="1"/>
          <p:nvPr/>
        </p:nvSpPr>
        <p:spPr>
          <a:xfrm>
            <a:off x="81744" y="4782001"/>
            <a:ext cx="211194" cy="214188"/>
          </a:xfrm>
          <a:prstGeom prst="rect">
            <a:avLst/>
          </a:prstGeom>
        </p:spPr>
        <p:txBody>
          <a:bodyPr vert="horz" wrap="square" lIns="0" tIns="30443" rIns="0" bIns="0" rtlCol="0">
            <a:spAutoFit/>
          </a:bodyPr>
          <a:lstStyle/>
          <a:p>
            <a:pPr marL="12685" marR="5074" algn="ctr">
              <a:lnSpc>
                <a:spcPts val="1698"/>
              </a:lnSpc>
              <a:spcBef>
                <a:spcPts val="240"/>
              </a:spcBef>
            </a:pPr>
            <a:fld id="{2216D130-7CF0-4FAC-969A-0443789FC1CE}" type="slidenum">
              <a:rPr lang="en-US" sz="699">
                <a:latin typeface="DINPro-Light" panose="02000504040000020003" pitchFamily="50" charset="0"/>
                <a:cs typeface="Arial"/>
              </a:rPr>
              <a:pPr marL="12685" marR="5074" algn="ctr">
                <a:lnSpc>
                  <a:spcPts val="1698"/>
                </a:lnSpc>
                <a:spcBef>
                  <a:spcPts val="240"/>
                </a:spcBef>
              </a:pPr>
              <a:t>25</a:t>
            </a:fld>
            <a:endParaRPr sz="699" dirty="0"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690432-0FBA-4686-B179-FDF3574B2A23}"/>
              </a:ext>
            </a:extLst>
          </p:cNvPr>
          <p:cNvSpPr/>
          <p:nvPr/>
        </p:nvSpPr>
        <p:spPr>
          <a:xfrm>
            <a:off x="90814" y="1596082"/>
            <a:ext cx="380531" cy="20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76CC94D4-2CA8-438D-82D7-514658ABD3B8}"/>
              </a:ext>
            </a:extLst>
          </p:cNvPr>
          <p:cNvSpPr/>
          <p:nvPr/>
        </p:nvSpPr>
        <p:spPr>
          <a:xfrm>
            <a:off x="328938" y="942665"/>
            <a:ext cx="1716826" cy="165531"/>
          </a:xfrm>
          <a:custGeom>
            <a:avLst/>
            <a:gdLst/>
            <a:ahLst/>
            <a:cxnLst/>
            <a:rect l="l" t="t" r="r" b="b"/>
            <a:pathLst>
              <a:path w="1718945" h="165734">
                <a:moveTo>
                  <a:pt x="1718322" y="0"/>
                </a:moveTo>
                <a:lnTo>
                  <a:pt x="0" y="0"/>
                </a:lnTo>
                <a:lnTo>
                  <a:pt x="0" y="165595"/>
                </a:lnTo>
                <a:lnTo>
                  <a:pt x="1718322" y="165595"/>
                </a:lnTo>
                <a:lnTo>
                  <a:pt x="1718322" y="0"/>
                </a:lnTo>
                <a:close/>
              </a:path>
            </a:pathLst>
          </a:custGeom>
          <a:solidFill>
            <a:srgbClr val="2D8CB5"/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20" name="Donut 4">
            <a:extLst>
              <a:ext uri="{FF2B5EF4-FFF2-40B4-BE49-F238E27FC236}">
                <a16:creationId xmlns:a16="http://schemas.microsoft.com/office/drawing/2014/main" id="{385C8D06-AF2E-4165-84D4-ABC857CF9544}"/>
              </a:ext>
            </a:extLst>
          </p:cNvPr>
          <p:cNvSpPr/>
          <p:nvPr/>
        </p:nvSpPr>
        <p:spPr>
          <a:xfrm>
            <a:off x="4207854" y="2233121"/>
            <a:ext cx="1108919" cy="1065485"/>
          </a:xfrm>
          <a:prstGeom prst="donut">
            <a:avLst>
              <a:gd name="adj" fmla="val 8482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960"/>
            <a:endParaRPr lang="en-US" sz="674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F7C2A9-2B35-4303-B327-2B34D276F395}"/>
              </a:ext>
            </a:extLst>
          </p:cNvPr>
          <p:cNvSpPr txBox="1"/>
          <p:nvPr/>
        </p:nvSpPr>
        <p:spPr>
          <a:xfrm>
            <a:off x="7802427" y="4870943"/>
            <a:ext cx="1334886" cy="199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No. of respondents: 500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75C235-125B-4A2E-B9D1-AC69BE439195}"/>
              </a:ext>
            </a:extLst>
          </p:cNvPr>
          <p:cNvSpPr txBox="1"/>
          <p:nvPr/>
        </p:nvSpPr>
        <p:spPr>
          <a:xfrm>
            <a:off x="543976" y="1395954"/>
            <a:ext cx="2490215" cy="2307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899" b="0" dirty="0">
                <a:solidFill>
                  <a:srgbClr val="0A0936"/>
                </a:solidFill>
                <a:latin typeface="DINPro-Light" panose="02000504040000020003" pitchFamily="50" charset="0"/>
              </a:rPr>
              <a:t>Willingness to travel in the next 6 months</a:t>
            </a:r>
          </a:p>
        </p:txBody>
      </p:sp>
      <p:sp>
        <p:nvSpPr>
          <p:cNvPr id="3" name="Donut 4">
            <a:extLst>
              <a:ext uri="{FF2B5EF4-FFF2-40B4-BE49-F238E27FC236}">
                <a16:creationId xmlns:a16="http://schemas.microsoft.com/office/drawing/2014/main" id="{203EC218-70D0-4066-899B-3929B68F1162}"/>
              </a:ext>
            </a:extLst>
          </p:cNvPr>
          <p:cNvSpPr/>
          <p:nvPr/>
        </p:nvSpPr>
        <p:spPr>
          <a:xfrm>
            <a:off x="3871573" y="1828395"/>
            <a:ext cx="1736656" cy="1708376"/>
          </a:xfrm>
          <a:prstGeom prst="donut">
            <a:avLst>
              <a:gd name="adj" fmla="val 11553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960"/>
            <a:endParaRPr lang="en-US" sz="674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Donut 4">
            <a:extLst>
              <a:ext uri="{FF2B5EF4-FFF2-40B4-BE49-F238E27FC236}">
                <a16:creationId xmlns:a16="http://schemas.microsoft.com/office/drawing/2014/main" id="{BBE34B7E-2E9A-47D9-B83B-09F8540D3FB0}"/>
              </a:ext>
            </a:extLst>
          </p:cNvPr>
          <p:cNvSpPr/>
          <p:nvPr/>
        </p:nvSpPr>
        <p:spPr>
          <a:xfrm>
            <a:off x="4044239" y="2015061"/>
            <a:ext cx="1391324" cy="1329275"/>
          </a:xfrm>
          <a:prstGeom prst="donut">
            <a:avLst>
              <a:gd name="adj" fmla="val 14179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960"/>
            <a:endParaRPr lang="en-US" sz="674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09" name="Chart 108">
            <a:extLst>
              <a:ext uri="{FF2B5EF4-FFF2-40B4-BE49-F238E27FC236}">
                <a16:creationId xmlns:a16="http://schemas.microsoft.com/office/drawing/2014/main" id="{85C98A22-AB34-4A5C-B4A4-52C172654A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6507854"/>
              </p:ext>
            </p:extLst>
          </p:nvPr>
        </p:nvGraphicFramePr>
        <p:xfrm>
          <a:off x="6626863" y="1768317"/>
          <a:ext cx="2511500" cy="222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CDC0A8B5-801D-47C4-A9C0-2FDDB491339B}"/>
              </a:ext>
            </a:extLst>
          </p:cNvPr>
          <p:cNvSpPr/>
          <p:nvPr/>
        </p:nvSpPr>
        <p:spPr>
          <a:xfrm>
            <a:off x="3594143" y="819690"/>
            <a:ext cx="2578057" cy="92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C4BB7BE-1A1C-4240-876A-A5703AC01B6A}"/>
              </a:ext>
            </a:extLst>
          </p:cNvPr>
          <p:cNvSpPr txBox="1"/>
          <p:nvPr/>
        </p:nvSpPr>
        <p:spPr>
          <a:xfrm>
            <a:off x="233800" y="195502"/>
            <a:ext cx="6471800" cy="737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98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NETHERLANDS</a:t>
            </a:r>
          </a:p>
          <a:p>
            <a:r>
              <a:rPr lang="en-US" sz="1398" dirty="0">
                <a:solidFill>
                  <a:srgbClr val="3FADDD"/>
                </a:solidFill>
                <a:latin typeface="DINPro-Bold" panose="02000503030000020004" pitchFamily="50" charset="0"/>
              </a:rPr>
              <a:t>The Dutch are now more interested in taking a trip during the next 6 months (+15%), with destinations abroad* becoming more appealing (+7%)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F3CEAD5-041E-4035-8643-5FA9953E48D8}"/>
              </a:ext>
            </a:extLst>
          </p:cNvPr>
          <p:cNvSpPr txBox="1"/>
          <p:nvPr/>
        </p:nvSpPr>
        <p:spPr>
          <a:xfrm>
            <a:off x="4603815" y="4055472"/>
            <a:ext cx="87130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In 1-2 months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EB8FCFE-78E7-478F-89D7-D7AAB3F6AA36}"/>
              </a:ext>
            </a:extLst>
          </p:cNvPr>
          <p:cNvSpPr/>
          <p:nvPr/>
        </p:nvSpPr>
        <p:spPr>
          <a:xfrm>
            <a:off x="3947464" y="4126006"/>
            <a:ext cx="45663" cy="71856"/>
          </a:xfrm>
          <a:prstGeom prst="rect">
            <a:avLst/>
          </a:prstGeom>
          <a:solidFill>
            <a:srgbClr val="040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0E9EB68-72AB-4E8F-85EB-0C1FE20125FA}"/>
              </a:ext>
            </a:extLst>
          </p:cNvPr>
          <p:cNvSpPr txBox="1"/>
          <p:nvPr/>
        </p:nvSpPr>
        <p:spPr>
          <a:xfrm>
            <a:off x="3929402" y="4055850"/>
            <a:ext cx="65589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This month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6C6B742-F454-4FEE-88A8-CAEFFBE1921D}"/>
              </a:ext>
            </a:extLst>
          </p:cNvPr>
          <p:cNvSpPr/>
          <p:nvPr/>
        </p:nvSpPr>
        <p:spPr>
          <a:xfrm>
            <a:off x="4611964" y="4118796"/>
            <a:ext cx="45663" cy="71856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DD8824C-89AA-422E-AEB1-327DA45A2083}"/>
              </a:ext>
            </a:extLst>
          </p:cNvPr>
          <p:cNvSpPr txBox="1"/>
          <p:nvPr/>
        </p:nvSpPr>
        <p:spPr>
          <a:xfrm>
            <a:off x="5369079" y="4055472"/>
            <a:ext cx="89949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In 3-4 months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50C04E1-E794-4D57-8D84-43BE8B9DEB6C}"/>
              </a:ext>
            </a:extLst>
          </p:cNvPr>
          <p:cNvSpPr/>
          <p:nvPr/>
        </p:nvSpPr>
        <p:spPr>
          <a:xfrm>
            <a:off x="5357043" y="4122728"/>
            <a:ext cx="45663" cy="71856"/>
          </a:xfrm>
          <a:prstGeom prst="rect">
            <a:avLst/>
          </a:prstGeom>
          <a:solidFill>
            <a:srgbClr val="48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8702EC3-ED81-42BD-8D1F-C41BBB591E55}"/>
              </a:ext>
            </a:extLst>
          </p:cNvPr>
          <p:cNvSpPr txBox="1"/>
          <p:nvPr/>
        </p:nvSpPr>
        <p:spPr>
          <a:xfrm>
            <a:off x="4103705" y="4215359"/>
            <a:ext cx="82506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In 5-6 months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F0E5A3E-E68D-448C-A7D5-D1C6F5D870C4}"/>
              </a:ext>
            </a:extLst>
          </p:cNvPr>
          <p:cNvSpPr/>
          <p:nvPr/>
        </p:nvSpPr>
        <p:spPr>
          <a:xfrm>
            <a:off x="4103705" y="4280612"/>
            <a:ext cx="45663" cy="71856"/>
          </a:xfrm>
          <a:prstGeom prst="rect">
            <a:avLst/>
          </a:prstGeom>
          <a:solidFill>
            <a:srgbClr val="BFE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21FFB50-25C2-4A22-8527-0AB530B84433}"/>
              </a:ext>
            </a:extLst>
          </p:cNvPr>
          <p:cNvSpPr txBox="1"/>
          <p:nvPr/>
        </p:nvSpPr>
        <p:spPr>
          <a:xfrm>
            <a:off x="4874133" y="4210390"/>
            <a:ext cx="87130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 don’t know yet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7BD3450-8486-4179-B63D-2C445B16DE2A}"/>
              </a:ext>
            </a:extLst>
          </p:cNvPr>
          <p:cNvSpPr/>
          <p:nvPr/>
        </p:nvSpPr>
        <p:spPr>
          <a:xfrm>
            <a:off x="4876311" y="4281218"/>
            <a:ext cx="45663" cy="71856"/>
          </a:xfrm>
          <a:prstGeom prst="rect">
            <a:avLst/>
          </a:prstGeom>
          <a:solidFill>
            <a:srgbClr val="F2F2F2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760D2D6-2C59-4555-B1A5-91EDCD2B49DB}"/>
              </a:ext>
            </a:extLst>
          </p:cNvPr>
          <p:cNvSpPr/>
          <p:nvPr/>
        </p:nvSpPr>
        <p:spPr>
          <a:xfrm>
            <a:off x="3597524" y="986370"/>
            <a:ext cx="2727076" cy="112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0476F8A-CA88-49E9-B1B1-11B5E547797F}"/>
              </a:ext>
            </a:extLst>
          </p:cNvPr>
          <p:cNvSpPr txBox="1"/>
          <p:nvPr/>
        </p:nvSpPr>
        <p:spPr>
          <a:xfrm>
            <a:off x="7480026" y="3960559"/>
            <a:ext cx="718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Sep- Oct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F858F77-9EF8-40BB-83A8-9B374FE9827C}"/>
              </a:ext>
            </a:extLst>
          </p:cNvPr>
          <p:cNvSpPr/>
          <p:nvPr/>
        </p:nvSpPr>
        <p:spPr>
          <a:xfrm>
            <a:off x="6785600" y="4033197"/>
            <a:ext cx="45663" cy="71856"/>
          </a:xfrm>
          <a:prstGeom prst="rect">
            <a:avLst/>
          </a:prstGeom>
          <a:solidFill>
            <a:srgbClr val="D9D9D9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8A08144-5DA1-425C-91C7-D7EE1742AD42}"/>
              </a:ext>
            </a:extLst>
          </p:cNvPr>
          <p:cNvSpPr txBox="1"/>
          <p:nvPr/>
        </p:nvSpPr>
        <p:spPr>
          <a:xfrm>
            <a:off x="6781800" y="3962929"/>
            <a:ext cx="7212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Aug- Sep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B38C4B6-E0E3-4DEF-B858-AF95059CB816}"/>
              </a:ext>
            </a:extLst>
          </p:cNvPr>
          <p:cNvSpPr/>
          <p:nvPr/>
        </p:nvSpPr>
        <p:spPr>
          <a:xfrm>
            <a:off x="7477211" y="4029165"/>
            <a:ext cx="45663" cy="71856"/>
          </a:xfrm>
          <a:prstGeom prst="rect">
            <a:avLst/>
          </a:prstGeom>
          <a:solidFill>
            <a:srgbClr val="BFE2EB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2E9346C-F96E-4778-A685-2BB5A0EFC708}"/>
              </a:ext>
            </a:extLst>
          </p:cNvPr>
          <p:cNvSpPr txBox="1"/>
          <p:nvPr/>
        </p:nvSpPr>
        <p:spPr>
          <a:xfrm>
            <a:off x="8288058" y="3960559"/>
            <a:ext cx="779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Oct- Nov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2391FB4-C845-4291-84DD-E288932845AA}"/>
              </a:ext>
            </a:extLst>
          </p:cNvPr>
          <p:cNvSpPr/>
          <p:nvPr/>
        </p:nvSpPr>
        <p:spPr>
          <a:xfrm>
            <a:off x="8288058" y="4027949"/>
            <a:ext cx="45663" cy="71856"/>
          </a:xfrm>
          <a:prstGeom prst="rect">
            <a:avLst/>
          </a:prstGeom>
          <a:solidFill>
            <a:srgbClr val="48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F82E82F-0B2C-482B-BCD2-E465AEA56F6B}"/>
              </a:ext>
            </a:extLst>
          </p:cNvPr>
          <p:cNvSpPr txBox="1"/>
          <p:nvPr/>
        </p:nvSpPr>
        <p:spPr>
          <a:xfrm>
            <a:off x="6803196" y="4245004"/>
            <a:ext cx="710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Nov- Dec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E23B19B-CDA9-4765-A60F-88A3EF90E760}"/>
              </a:ext>
            </a:extLst>
          </p:cNvPr>
          <p:cNvSpPr/>
          <p:nvPr/>
        </p:nvSpPr>
        <p:spPr>
          <a:xfrm>
            <a:off x="6793757" y="4313193"/>
            <a:ext cx="45663" cy="71856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1588B48-AC33-4B07-A71B-C3B73C4ED628}"/>
              </a:ext>
            </a:extLst>
          </p:cNvPr>
          <p:cNvSpPr/>
          <p:nvPr/>
        </p:nvSpPr>
        <p:spPr>
          <a:xfrm>
            <a:off x="8298076" y="4307499"/>
            <a:ext cx="45719" cy="71856"/>
          </a:xfrm>
          <a:prstGeom prst="rect">
            <a:avLst/>
          </a:prstGeom>
          <a:solidFill>
            <a:srgbClr val="0A0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30DE180-A256-44D6-98E8-881AC2E4D293}"/>
              </a:ext>
            </a:extLst>
          </p:cNvPr>
          <p:cNvSpPr txBox="1"/>
          <p:nvPr/>
        </p:nvSpPr>
        <p:spPr>
          <a:xfrm>
            <a:off x="7477211" y="4248348"/>
            <a:ext cx="900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Dec ’20- Jan ‘21 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18B3992-ECEC-4726-9026-33E4605998D8}"/>
              </a:ext>
            </a:extLst>
          </p:cNvPr>
          <p:cNvSpPr txBox="1"/>
          <p:nvPr/>
        </p:nvSpPr>
        <p:spPr>
          <a:xfrm>
            <a:off x="8312380" y="4245004"/>
            <a:ext cx="779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Feb ‘21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6185A54-FC30-4C99-80BB-3AD5F854470F}"/>
              </a:ext>
            </a:extLst>
          </p:cNvPr>
          <p:cNvSpPr/>
          <p:nvPr/>
        </p:nvSpPr>
        <p:spPr>
          <a:xfrm>
            <a:off x="7482826" y="4313193"/>
            <a:ext cx="45663" cy="718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52CD1D6-D1FC-4B30-9391-7E768A22A90F}"/>
              </a:ext>
            </a:extLst>
          </p:cNvPr>
          <p:cNvSpPr txBox="1"/>
          <p:nvPr/>
        </p:nvSpPr>
        <p:spPr>
          <a:xfrm>
            <a:off x="334193" y="4639206"/>
            <a:ext cx="2873154" cy="27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Q7.Do you plan to take an overnight trip domestically or within Europe in the next 6 months, either for personal or professional purposes?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C22647A-21CF-432C-B3A3-C34C99C71A8E}"/>
              </a:ext>
            </a:extLst>
          </p:cNvPr>
          <p:cNvSpPr txBox="1"/>
          <p:nvPr/>
        </p:nvSpPr>
        <p:spPr>
          <a:xfrm>
            <a:off x="3657600" y="4639206"/>
            <a:ext cx="2544142" cy="27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Q9.When are you most likely to go on your next trip either in your country or within Europe?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F15A158-9584-4E1A-85FB-C82B28359534}"/>
              </a:ext>
            </a:extLst>
          </p:cNvPr>
          <p:cNvSpPr txBox="1"/>
          <p:nvPr/>
        </p:nvSpPr>
        <p:spPr>
          <a:xfrm>
            <a:off x="6671999" y="4641850"/>
            <a:ext cx="2153610" cy="1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Q10.Where do you plan to travel in the next 6 months?</a:t>
            </a:r>
          </a:p>
        </p:txBody>
      </p:sp>
      <p:graphicFrame>
        <p:nvGraphicFramePr>
          <p:cNvPr id="105" name="Chart 104">
            <a:extLst>
              <a:ext uri="{FF2B5EF4-FFF2-40B4-BE49-F238E27FC236}">
                <a16:creationId xmlns:a16="http://schemas.microsoft.com/office/drawing/2014/main" id="{7AA2DD1C-71FF-4EC9-BE58-66E8030C52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2696952"/>
              </p:ext>
            </p:extLst>
          </p:nvPr>
        </p:nvGraphicFramePr>
        <p:xfrm>
          <a:off x="3446053" y="973626"/>
          <a:ext cx="3030734" cy="318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6" name="TextBox 105">
            <a:extLst>
              <a:ext uri="{FF2B5EF4-FFF2-40B4-BE49-F238E27FC236}">
                <a16:creationId xmlns:a16="http://schemas.microsoft.com/office/drawing/2014/main" id="{08D65C59-895A-4828-B1A4-D05610D26785}"/>
              </a:ext>
            </a:extLst>
          </p:cNvPr>
          <p:cNvSpPr txBox="1"/>
          <p:nvPr/>
        </p:nvSpPr>
        <p:spPr>
          <a:xfrm>
            <a:off x="3976916" y="1415107"/>
            <a:ext cx="1929480" cy="2307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899" b="0" dirty="0">
                <a:solidFill>
                  <a:srgbClr val="0A0936"/>
                </a:solidFill>
                <a:latin typeface="DINPro-Light" panose="02000504040000020003" pitchFamily="50" charset="0"/>
              </a:rPr>
              <a:t>When will Dutch travel?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BCD76E3-64AE-4F31-A39E-365B115523B8}"/>
              </a:ext>
            </a:extLst>
          </p:cNvPr>
          <p:cNvSpPr/>
          <p:nvPr/>
        </p:nvSpPr>
        <p:spPr>
          <a:xfrm>
            <a:off x="3657600" y="896869"/>
            <a:ext cx="2908928" cy="134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2533288-595F-4208-A426-874A280D3FA2}"/>
              </a:ext>
            </a:extLst>
          </p:cNvPr>
          <p:cNvSpPr txBox="1"/>
          <p:nvPr/>
        </p:nvSpPr>
        <p:spPr>
          <a:xfrm>
            <a:off x="6803714" y="1415107"/>
            <a:ext cx="1929480" cy="3690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899" b="0" dirty="0">
                <a:solidFill>
                  <a:srgbClr val="0A0936"/>
                </a:solidFill>
                <a:latin typeface="DINPro-Light" panose="02000504040000020003" pitchFamily="50" charset="0"/>
              </a:rPr>
              <a:t>Where will Dutch travel within the next 6 months?</a:t>
            </a:r>
          </a:p>
        </p:txBody>
      </p:sp>
      <p:sp>
        <p:nvSpPr>
          <p:cNvPr id="110" name="Left Brace 109">
            <a:extLst>
              <a:ext uri="{FF2B5EF4-FFF2-40B4-BE49-F238E27FC236}">
                <a16:creationId xmlns:a16="http://schemas.microsoft.com/office/drawing/2014/main" id="{692F5ADC-9BBF-4BF3-ABF3-FEE166A448D2}"/>
              </a:ext>
            </a:extLst>
          </p:cNvPr>
          <p:cNvSpPr/>
          <p:nvPr/>
        </p:nvSpPr>
        <p:spPr>
          <a:xfrm flipH="1">
            <a:off x="3321924" y="2041525"/>
            <a:ext cx="51096" cy="239466"/>
          </a:xfrm>
          <a:prstGeom prst="leftBrac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Isosceles Triangle 110">
            <a:extLst>
              <a:ext uri="{FF2B5EF4-FFF2-40B4-BE49-F238E27FC236}">
                <a16:creationId xmlns:a16="http://schemas.microsoft.com/office/drawing/2014/main" id="{713FA779-D559-463C-B11B-46C91630A233}"/>
              </a:ext>
            </a:extLst>
          </p:cNvPr>
          <p:cNvSpPr/>
          <p:nvPr/>
        </p:nvSpPr>
        <p:spPr>
          <a:xfrm rot="10800000">
            <a:off x="3434283" y="2069029"/>
            <a:ext cx="131101" cy="9222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2" name="Left Brace 111">
            <a:extLst>
              <a:ext uri="{FF2B5EF4-FFF2-40B4-BE49-F238E27FC236}">
                <a16:creationId xmlns:a16="http://schemas.microsoft.com/office/drawing/2014/main" id="{5B752FBC-B350-49EF-986B-1A7CA52C71E5}"/>
              </a:ext>
            </a:extLst>
          </p:cNvPr>
          <p:cNvSpPr/>
          <p:nvPr/>
        </p:nvSpPr>
        <p:spPr>
          <a:xfrm flipH="1">
            <a:off x="3333451" y="2760133"/>
            <a:ext cx="71156" cy="881591"/>
          </a:xfrm>
          <a:prstGeom prst="leftBrac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Isosceles Triangle 112">
            <a:extLst>
              <a:ext uri="{FF2B5EF4-FFF2-40B4-BE49-F238E27FC236}">
                <a16:creationId xmlns:a16="http://schemas.microsoft.com/office/drawing/2014/main" id="{FA0CAF93-206F-4810-BC20-936FEA644AC6}"/>
              </a:ext>
            </a:extLst>
          </p:cNvPr>
          <p:cNvSpPr/>
          <p:nvPr/>
        </p:nvSpPr>
        <p:spPr>
          <a:xfrm>
            <a:off x="3414559" y="3016249"/>
            <a:ext cx="131102" cy="92233"/>
          </a:xfrm>
          <a:prstGeom prst="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Isosceles Triangle 117">
            <a:extLst>
              <a:ext uri="{FF2B5EF4-FFF2-40B4-BE49-F238E27FC236}">
                <a16:creationId xmlns:a16="http://schemas.microsoft.com/office/drawing/2014/main" id="{AC9CDE01-8F87-47A8-A244-B35423D0419F}"/>
              </a:ext>
            </a:extLst>
          </p:cNvPr>
          <p:cNvSpPr/>
          <p:nvPr/>
        </p:nvSpPr>
        <p:spPr>
          <a:xfrm>
            <a:off x="5824198" y="3252320"/>
            <a:ext cx="131102" cy="92233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Left Brace 118">
            <a:extLst>
              <a:ext uri="{FF2B5EF4-FFF2-40B4-BE49-F238E27FC236}">
                <a16:creationId xmlns:a16="http://schemas.microsoft.com/office/drawing/2014/main" id="{82FCB1CB-2DB8-497E-845F-E37C654CE953}"/>
              </a:ext>
            </a:extLst>
          </p:cNvPr>
          <p:cNvSpPr/>
          <p:nvPr/>
        </p:nvSpPr>
        <p:spPr>
          <a:xfrm rot="16200000" flipH="1">
            <a:off x="5834088" y="2961059"/>
            <a:ext cx="92842" cy="492708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Left Brace 119">
            <a:extLst>
              <a:ext uri="{FF2B5EF4-FFF2-40B4-BE49-F238E27FC236}">
                <a16:creationId xmlns:a16="http://schemas.microsoft.com/office/drawing/2014/main" id="{6AB3B4F3-9510-4FE2-ADDB-53CEC42479A3}"/>
              </a:ext>
            </a:extLst>
          </p:cNvPr>
          <p:cNvSpPr/>
          <p:nvPr/>
        </p:nvSpPr>
        <p:spPr>
          <a:xfrm flipH="1">
            <a:off x="8469870" y="3344013"/>
            <a:ext cx="59464" cy="148898"/>
          </a:xfrm>
          <a:prstGeom prst="leftBrac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Isosceles Triangle 120">
            <a:extLst>
              <a:ext uri="{FF2B5EF4-FFF2-40B4-BE49-F238E27FC236}">
                <a16:creationId xmlns:a16="http://schemas.microsoft.com/office/drawing/2014/main" id="{FF307AC8-2A2E-4515-98AA-15EFFCEBE766}"/>
              </a:ext>
            </a:extLst>
          </p:cNvPr>
          <p:cNvSpPr/>
          <p:nvPr/>
        </p:nvSpPr>
        <p:spPr>
          <a:xfrm rot="10800000">
            <a:off x="8596375" y="3363813"/>
            <a:ext cx="131101" cy="9222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5318FBA-2056-4144-9619-2D791EC2E210}"/>
              </a:ext>
            </a:extLst>
          </p:cNvPr>
          <p:cNvSpPr txBox="1"/>
          <p:nvPr/>
        </p:nvSpPr>
        <p:spPr>
          <a:xfrm>
            <a:off x="3280878" y="3073913"/>
            <a:ext cx="4536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548235"/>
                </a:solidFill>
                <a:latin typeface="DINPro-Light" panose="02000504040000020003" pitchFamily="50" charset="0"/>
              </a:rPr>
              <a:t>15</a:t>
            </a:r>
            <a:r>
              <a:rPr lang="el-GR" sz="800" b="1">
                <a:solidFill>
                  <a:srgbClr val="548235"/>
                </a:solidFill>
                <a:latin typeface="DINPro-Light" panose="02000504040000020003" pitchFamily="50" charset="0"/>
              </a:rPr>
              <a:t>%</a:t>
            </a:r>
            <a:endParaRPr lang="en-US" sz="800" b="1" dirty="0">
              <a:solidFill>
                <a:srgbClr val="548235"/>
              </a:solidFill>
              <a:latin typeface="DINPro-Light" panose="02000504040000020003" pitchFamily="50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C915BCD-A789-49B3-96ED-F955CE8B68F2}"/>
              </a:ext>
            </a:extLst>
          </p:cNvPr>
          <p:cNvSpPr txBox="1"/>
          <p:nvPr/>
        </p:nvSpPr>
        <p:spPr>
          <a:xfrm>
            <a:off x="5679564" y="2196201"/>
            <a:ext cx="4536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DINPro-Light" panose="02000504040000020003" pitchFamily="50" charset="0"/>
              </a:rPr>
              <a:t>22</a:t>
            </a:r>
            <a:r>
              <a:rPr lang="el-GR" sz="800" b="1">
                <a:solidFill>
                  <a:srgbClr val="FF0000"/>
                </a:solidFill>
                <a:latin typeface="DINPro-Light" panose="02000504040000020003" pitchFamily="50" charset="0"/>
              </a:rPr>
              <a:t>%</a:t>
            </a:r>
            <a:endParaRPr lang="en-US" sz="800" b="1" dirty="0">
              <a:solidFill>
                <a:srgbClr val="FF0000"/>
              </a:solidFill>
              <a:latin typeface="DINPro-Light" panose="02000504040000020003" pitchFamily="50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2E7DB72-B5BA-474B-8912-E324964CCEC8}"/>
              </a:ext>
            </a:extLst>
          </p:cNvPr>
          <p:cNvSpPr txBox="1"/>
          <p:nvPr/>
        </p:nvSpPr>
        <p:spPr>
          <a:xfrm>
            <a:off x="8438964" y="3429049"/>
            <a:ext cx="5311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800" b="1">
                <a:solidFill>
                  <a:srgbClr val="FF0000"/>
                </a:solidFill>
                <a:latin typeface="DINPro-Light" panose="02000504040000020003" pitchFamily="50" charset="0"/>
              </a:rPr>
              <a:t>43%</a:t>
            </a:r>
            <a:endParaRPr lang="en-US" sz="800" b="1" dirty="0">
              <a:solidFill>
                <a:srgbClr val="FF0000"/>
              </a:solidFill>
              <a:latin typeface="DINPro-Light" panose="02000504040000020003" pitchFamily="50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53295F6-7F14-4742-8A71-F4E30C0A8C68}"/>
              </a:ext>
            </a:extLst>
          </p:cNvPr>
          <p:cNvSpPr txBox="1"/>
          <p:nvPr/>
        </p:nvSpPr>
        <p:spPr>
          <a:xfrm>
            <a:off x="3262446" y="2138802"/>
            <a:ext cx="5311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800" b="1">
                <a:solidFill>
                  <a:srgbClr val="FF0000"/>
                </a:solidFill>
                <a:latin typeface="DINPro-Light" panose="02000504040000020003" pitchFamily="50" charset="0"/>
              </a:rPr>
              <a:t>31%</a:t>
            </a:r>
            <a:endParaRPr lang="en-US" sz="800" b="1" dirty="0">
              <a:solidFill>
                <a:srgbClr val="FF0000"/>
              </a:solidFill>
              <a:latin typeface="DINPro-Light" panose="02000504040000020003" pitchFamily="50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674BC83-02F1-4B3F-924E-B9C53CFEBA0D}"/>
              </a:ext>
            </a:extLst>
          </p:cNvPr>
          <p:cNvSpPr txBox="1"/>
          <p:nvPr/>
        </p:nvSpPr>
        <p:spPr>
          <a:xfrm>
            <a:off x="3927639" y="4371587"/>
            <a:ext cx="1978757" cy="1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99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For specific dates please refer to </a:t>
            </a:r>
            <a:r>
              <a:rPr lang="en-US" sz="599" dirty="0">
                <a:solidFill>
                  <a:srgbClr val="2D8BB4"/>
                </a:solidFill>
                <a:latin typeface="DINPro-Light" panose="02000504040000020003" pitchFamily="50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 9</a:t>
            </a:r>
            <a:endParaRPr lang="en-US" sz="599" dirty="0">
              <a:solidFill>
                <a:srgbClr val="2D8BB4"/>
              </a:solidFill>
              <a:latin typeface="DINPro-Light" panose="02000504040000020003" pitchFamily="50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E95939A-F110-4EA3-AE93-5F47D8052227}"/>
              </a:ext>
            </a:extLst>
          </p:cNvPr>
          <p:cNvSpPr txBox="1"/>
          <p:nvPr/>
        </p:nvSpPr>
        <p:spPr>
          <a:xfrm>
            <a:off x="323259" y="4949985"/>
            <a:ext cx="73397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*</a:t>
            </a:r>
            <a:r>
              <a:rPr lang="en-GB" sz="700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Refers to other European countries and countries outside Europe.</a:t>
            </a:r>
          </a:p>
        </p:txBody>
      </p:sp>
    </p:spTree>
    <p:extLst>
      <p:ext uri="{BB962C8B-B14F-4D97-AF65-F5344CB8AC3E}">
        <p14:creationId xmlns:p14="http://schemas.microsoft.com/office/powerpoint/2010/main" val="1653187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Chart 129">
            <a:extLst>
              <a:ext uri="{FF2B5EF4-FFF2-40B4-BE49-F238E27FC236}">
                <a16:creationId xmlns:a16="http://schemas.microsoft.com/office/drawing/2014/main" id="{5BA1EE3A-9E38-4050-B5DC-D8BB71DCEB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3748867"/>
              </p:ext>
            </p:extLst>
          </p:nvPr>
        </p:nvGraphicFramePr>
        <p:xfrm>
          <a:off x="81743" y="1622252"/>
          <a:ext cx="3301303" cy="2666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E4E20C3-51E1-405E-A9F2-052D8A52D1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" b="18504"/>
          <a:stretch/>
        </p:blipFill>
        <p:spPr>
          <a:xfrm>
            <a:off x="7621652" y="139955"/>
            <a:ext cx="1274228" cy="1076858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12E4968D-C392-4986-8E3A-3E2438B7911A}"/>
              </a:ext>
            </a:extLst>
          </p:cNvPr>
          <p:cNvSpPr txBox="1"/>
          <p:nvPr/>
        </p:nvSpPr>
        <p:spPr>
          <a:xfrm>
            <a:off x="81744" y="4782001"/>
            <a:ext cx="211194" cy="214188"/>
          </a:xfrm>
          <a:prstGeom prst="rect">
            <a:avLst/>
          </a:prstGeom>
        </p:spPr>
        <p:txBody>
          <a:bodyPr vert="horz" wrap="square" lIns="0" tIns="30443" rIns="0" bIns="0" rtlCol="0">
            <a:spAutoFit/>
          </a:bodyPr>
          <a:lstStyle/>
          <a:p>
            <a:pPr marL="12685" marR="5074" algn="ctr">
              <a:lnSpc>
                <a:spcPts val="1698"/>
              </a:lnSpc>
              <a:spcBef>
                <a:spcPts val="240"/>
              </a:spcBef>
            </a:pPr>
            <a:fld id="{A3F6099C-C4B5-4AFC-8063-664848AF4730}" type="slidenum">
              <a:rPr lang="en-US" sz="699">
                <a:latin typeface="DINPro-Light" panose="02000504040000020003" pitchFamily="50" charset="0"/>
                <a:cs typeface="Arial"/>
              </a:rPr>
              <a:pPr marL="12685" marR="5074" algn="ctr">
                <a:lnSpc>
                  <a:spcPts val="1698"/>
                </a:lnSpc>
                <a:spcBef>
                  <a:spcPts val="240"/>
                </a:spcBef>
              </a:pPr>
              <a:t>26</a:t>
            </a:fld>
            <a:endParaRPr sz="699" dirty="0"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14ACB7-7DE4-41C4-87A3-42EDF47B59F6}"/>
              </a:ext>
            </a:extLst>
          </p:cNvPr>
          <p:cNvSpPr/>
          <p:nvPr/>
        </p:nvSpPr>
        <p:spPr>
          <a:xfrm>
            <a:off x="102672" y="1616051"/>
            <a:ext cx="380531" cy="20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1F745593-9557-43B2-A12D-20DE06D4BBCB}"/>
              </a:ext>
            </a:extLst>
          </p:cNvPr>
          <p:cNvSpPr/>
          <p:nvPr/>
        </p:nvSpPr>
        <p:spPr>
          <a:xfrm>
            <a:off x="328938" y="942665"/>
            <a:ext cx="1716826" cy="165531"/>
          </a:xfrm>
          <a:custGeom>
            <a:avLst/>
            <a:gdLst/>
            <a:ahLst/>
            <a:cxnLst/>
            <a:rect l="l" t="t" r="r" b="b"/>
            <a:pathLst>
              <a:path w="1718945" h="165734">
                <a:moveTo>
                  <a:pt x="1718322" y="0"/>
                </a:moveTo>
                <a:lnTo>
                  <a:pt x="0" y="0"/>
                </a:lnTo>
                <a:lnTo>
                  <a:pt x="0" y="165595"/>
                </a:lnTo>
                <a:lnTo>
                  <a:pt x="1718322" y="165595"/>
                </a:lnTo>
                <a:lnTo>
                  <a:pt x="1718322" y="0"/>
                </a:lnTo>
                <a:close/>
              </a:path>
            </a:pathLst>
          </a:custGeom>
          <a:solidFill>
            <a:srgbClr val="2D8CB5"/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19" name="Donut 4">
            <a:extLst>
              <a:ext uri="{FF2B5EF4-FFF2-40B4-BE49-F238E27FC236}">
                <a16:creationId xmlns:a16="http://schemas.microsoft.com/office/drawing/2014/main" id="{F632A5AA-07E7-456A-AC65-F2F62B7AC521}"/>
              </a:ext>
            </a:extLst>
          </p:cNvPr>
          <p:cNvSpPr/>
          <p:nvPr/>
        </p:nvSpPr>
        <p:spPr>
          <a:xfrm>
            <a:off x="4258309" y="2222584"/>
            <a:ext cx="1153462" cy="1187559"/>
          </a:xfrm>
          <a:prstGeom prst="donut">
            <a:avLst>
              <a:gd name="adj" fmla="val 8482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960"/>
            <a:endParaRPr lang="en-US" sz="674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714D19-7B22-4CB2-B2F5-FBCFD3A5ECCB}"/>
              </a:ext>
            </a:extLst>
          </p:cNvPr>
          <p:cNvSpPr txBox="1"/>
          <p:nvPr/>
        </p:nvSpPr>
        <p:spPr>
          <a:xfrm>
            <a:off x="7802427" y="4870943"/>
            <a:ext cx="1334886" cy="199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No. of respondents: 750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D6AAEC-451F-40D6-B063-83BA0BF03E7B}"/>
              </a:ext>
            </a:extLst>
          </p:cNvPr>
          <p:cNvSpPr txBox="1"/>
          <p:nvPr/>
        </p:nvSpPr>
        <p:spPr>
          <a:xfrm>
            <a:off x="534710" y="1431513"/>
            <a:ext cx="2490215" cy="2307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899" b="0" dirty="0">
                <a:solidFill>
                  <a:srgbClr val="0A0936"/>
                </a:solidFill>
                <a:latin typeface="DINPro-Light" panose="02000504040000020003" pitchFamily="50" charset="0"/>
              </a:rPr>
              <a:t>Willingness to travel in the next 6 months</a:t>
            </a:r>
          </a:p>
        </p:txBody>
      </p:sp>
      <p:sp>
        <p:nvSpPr>
          <p:cNvPr id="2" name="Donut 4">
            <a:extLst>
              <a:ext uri="{FF2B5EF4-FFF2-40B4-BE49-F238E27FC236}">
                <a16:creationId xmlns:a16="http://schemas.microsoft.com/office/drawing/2014/main" id="{37A650DD-D10D-4701-A259-D731E0B1E9CF}"/>
              </a:ext>
            </a:extLst>
          </p:cNvPr>
          <p:cNvSpPr/>
          <p:nvPr/>
        </p:nvSpPr>
        <p:spPr>
          <a:xfrm>
            <a:off x="3885277" y="1878636"/>
            <a:ext cx="1717474" cy="1680551"/>
          </a:xfrm>
          <a:prstGeom prst="donut">
            <a:avLst>
              <a:gd name="adj" fmla="val 11553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960"/>
            <a:endParaRPr lang="en-US" sz="674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024735D-BC88-4231-A15A-A92F5F919EC5}"/>
              </a:ext>
            </a:extLst>
          </p:cNvPr>
          <p:cNvSpPr/>
          <p:nvPr/>
        </p:nvSpPr>
        <p:spPr>
          <a:xfrm>
            <a:off x="3660204" y="905020"/>
            <a:ext cx="2514600" cy="116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Left Brace 103">
            <a:extLst>
              <a:ext uri="{FF2B5EF4-FFF2-40B4-BE49-F238E27FC236}">
                <a16:creationId xmlns:a16="http://schemas.microsoft.com/office/drawing/2014/main" id="{13F6BD6A-67DB-4CBD-AE92-B65E6445BDA5}"/>
              </a:ext>
            </a:extLst>
          </p:cNvPr>
          <p:cNvSpPr/>
          <p:nvPr/>
        </p:nvSpPr>
        <p:spPr>
          <a:xfrm rot="12386699" flipH="1">
            <a:off x="7130674" y="3544346"/>
            <a:ext cx="45719" cy="262319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31" name="Chart 130">
            <a:extLst>
              <a:ext uri="{FF2B5EF4-FFF2-40B4-BE49-F238E27FC236}">
                <a16:creationId xmlns:a16="http://schemas.microsoft.com/office/drawing/2014/main" id="{8FEBA5AD-2E5A-4632-A49A-78E09BCB06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1020978"/>
              </p:ext>
            </p:extLst>
          </p:nvPr>
        </p:nvGraphicFramePr>
        <p:xfrm>
          <a:off x="6541490" y="1770223"/>
          <a:ext cx="2831110" cy="2255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Rectangle 55">
            <a:extLst>
              <a:ext uri="{FF2B5EF4-FFF2-40B4-BE49-F238E27FC236}">
                <a16:creationId xmlns:a16="http://schemas.microsoft.com/office/drawing/2014/main" id="{2876A764-2442-48EA-8E5F-5323EB561A3D}"/>
              </a:ext>
            </a:extLst>
          </p:cNvPr>
          <p:cNvSpPr/>
          <p:nvPr/>
        </p:nvSpPr>
        <p:spPr>
          <a:xfrm>
            <a:off x="3568262" y="802968"/>
            <a:ext cx="2578057" cy="92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F638727-8672-4D6F-8178-7B1B288AC855}"/>
              </a:ext>
            </a:extLst>
          </p:cNvPr>
          <p:cNvSpPr txBox="1"/>
          <p:nvPr/>
        </p:nvSpPr>
        <p:spPr>
          <a:xfrm>
            <a:off x="228601" y="179755"/>
            <a:ext cx="6477000" cy="737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98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ITALY</a:t>
            </a:r>
          </a:p>
          <a:p>
            <a:r>
              <a:rPr lang="el-GR" sz="1398" dirty="0">
                <a:solidFill>
                  <a:srgbClr val="3FADDD"/>
                </a:solidFill>
                <a:latin typeface="DINPro-Bold" panose="02000503030000020004" pitchFamily="50" charset="0"/>
              </a:rPr>
              <a:t>2 </a:t>
            </a:r>
            <a:r>
              <a:rPr lang="en-US" sz="1398" dirty="0">
                <a:solidFill>
                  <a:srgbClr val="3FADDD"/>
                </a:solidFill>
                <a:latin typeface="DINPro-Bold" panose="02000503030000020004" pitchFamily="50" charset="0"/>
              </a:rPr>
              <a:t>in 5 Italians plan to take a trip around mid to late summer, </a:t>
            </a:r>
          </a:p>
          <a:p>
            <a:r>
              <a:rPr lang="en-GB" sz="1398" dirty="0">
                <a:solidFill>
                  <a:srgbClr val="3FADDD"/>
                </a:solidFill>
                <a:latin typeface="DINPro-Bold" panose="02000503030000020004" pitchFamily="50" charset="0"/>
              </a:rPr>
              <a:t>favouring</a:t>
            </a:r>
            <a:r>
              <a:rPr lang="en-US" sz="1398" dirty="0">
                <a:solidFill>
                  <a:srgbClr val="3FADDD"/>
                </a:solidFill>
                <a:latin typeface="DINPro-Bold" panose="02000503030000020004" pitchFamily="50" charset="0"/>
              </a:rPr>
              <a:t> domestic destinations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465B0D1-1785-4ED6-AAB1-62CBC83B31C3}"/>
              </a:ext>
            </a:extLst>
          </p:cNvPr>
          <p:cNvSpPr txBox="1"/>
          <p:nvPr/>
        </p:nvSpPr>
        <p:spPr>
          <a:xfrm>
            <a:off x="4603815" y="4055472"/>
            <a:ext cx="87130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In 1-2 months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3F39651-214F-45E5-ABEC-CAE8AAAE042D}"/>
              </a:ext>
            </a:extLst>
          </p:cNvPr>
          <p:cNvSpPr/>
          <p:nvPr/>
        </p:nvSpPr>
        <p:spPr>
          <a:xfrm>
            <a:off x="3947464" y="4126006"/>
            <a:ext cx="45663" cy="71856"/>
          </a:xfrm>
          <a:prstGeom prst="rect">
            <a:avLst/>
          </a:prstGeom>
          <a:solidFill>
            <a:srgbClr val="040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D677CDA-CB59-4041-AD34-EDC8DF24DF93}"/>
              </a:ext>
            </a:extLst>
          </p:cNvPr>
          <p:cNvSpPr txBox="1"/>
          <p:nvPr/>
        </p:nvSpPr>
        <p:spPr>
          <a:xfrm>
            <a:off x="3929402" y="4055850"/>
            <a:ext cx="65589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This month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C1B8638-8CF0-4D50-8C09-0992F1DF23AB}"/>
              </a:ext>
            </a:extLst>
          </p:cNvPr>
          <p:cNvSpPr/>
          <p:nvPr/>
        </p:nvSpPr>
        <p:spPr>
          <a:xfrm>
            <a:off x="4611964" y="4118796"/>
            <a:ext cx="45663" cy="71856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8BA841-7701-4C60-B45B-B937A01C9D28}"/>
              </a:ext>
            </a:extLst>
          </p:cNvPr>
          <p:cNvSpPr txBox="1"/>
          <p:nvPr/>
        </p:nvSpPr>
        <p:spPr>
          <a:xfrm>
            <a:off x="5369079" y="4055472"/>
            <a:ext cx="89949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In 3-4 months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765D5A8-5C7E-4085-9AFD-1DB88D8D8EEE}"/>
              </a:ext>
            </a:extLst>
          </p:cNvPr>
          <p:cNvSpPr/>
          <p:nvPr/>
        </p:nvSpPr>
        <p:spPr>
          <a:xfrm>
            <a:off x="5357043" y="4122728"/>
            <a:ext cx="45663" cy="71856"/>
          </a:xfrm>
          <a:prstGeom prst="rect">
            <a:avLst/>
          </a:prstGeom>
          <a:solidFill>
            <a:srgbClr val="48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641E64-5F7A-40E6-87F8-FE05A5026B5A}"/>
              </a:ext>
            </a:extLst>
          </p:cNvPr>
          <p:cNvSpPr txBox="1"/>
          <p:nvPr/>
        </p:nvSpPr>
        <p:spPr>
          <a:xfrm>
            <a:off x="4103705" y="4215359"/>
            <a:ext cx="82506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In 5-6 months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27B9935-0CD1-43CC-98CA-0A6CEE3D6391}"/>
              </a:ext>
            </a:extLst>
          </p:cNvPr>
          <p:cNvSpPr/>
          <p:nvPr/>
        </p:nvSpPr>
        <p:spPr>
          <a:xfrm>
            <a:off x="4103705" y="4280612"/>
            <a:ext cx="45663" cy="71856"/>
          </a:xfrm>
          <a:prstGeom prst="rect">
            <a:avLst/>
          </a:prstGeom>
          <a:solidFill>
            <a:srgbClr val="BFE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C5779AE-7664-4BB6-AD11-6CCCB83B365E}"/>
              </a:ext>
            </a:extLst>
          </p:cNvPr>
          <p:cNvSpPr txBox="1"/>
          <p:nvPr/>
        </p:nvSpPr>
        <p:spPr>
          <a:xfrm>
            <a:off x="4874133" y="4210390"/>
            <a:ext cx="87130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 don’t know yet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69B71AA-FCED-44AB-9178-2A8658E51F67}"/>
              </a:ext>
            </a:extLst>
          </p:cNvPr>
          <p:cNvSpPr/>
          <p:nvPr/>
        </p:nvSpPr>
        <p:spPr>
          <a:xfrm>
            <a:off x="4876311" y="4281218"/>
            <a:ext cx="45663" cy="71856"/>
          </a:xfrm>
          <a:prstGeom prst="rect">
            <a:avLst/>
          </a:prstGeom>
          <a:solidFill>
            <a:srgbClr val="F2F2F2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42AC480-BE77-4EEC-AA9D-14498881E309}"/>
              </a:ext>
            </a:extLst>
          </p:cNvPr>
          <p:cNvSpPr txBox="1"/>
          <p:nvPr/>
        </p:nvSpPr>
        <p:spPr>
          <a:xfrm>
            <a:off x="7480026" y="3960559"/>
            <a:ext cx="718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Sep- Oct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1A828F3-C253-4A1B-9485-51ED36954BCE}"/>
              </a:ext>
            </a:extLst>
          </p:cNvPr>
          <p:cNvSpPr/>
          <p:nvPr/>
        </p:nvSpPr>
        <p:spPr>
          <a:xfrm>
            <a:off x="6785600" y="4033197"/>
            <a:ext cx="45663" cy="71856"/>
          </a:xfrm>
          <a:prstGeom prst="rect">
            <a:avLst/>
          </a:prstGeom>
          <a:solidFill>
            <a:srgbClr val="D9D9D9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606E5AE-DFA8-486C-9E8E-8CDB13E28CED}"/>
              </a:ext>
            </a:extLst>
          </p:cNvPr>
          <p:cNvSpPr txBox="1"/>
          <p:nvPr/>
        </p:nvSpPr>
        <p:spPr>
          <a:xfrm>
            <a:off x="6781800" y="3962929"/>
            <a:ext cx="7212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Aug- Sep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5B5281A-A90F-46A1-87D9-510E37951B7E}"/>
              </a:ext>
            </a:extLst>
          </p:cNvPr>
          <p:cNvSpPr/>
          <p:nvPr/>
        </p:nvSpPr>
        <p:spPr>
          <a:xfrm>
            <a:off x="7477211" y="4029165"/>
            <a:ext cx="45663" cy="71856"/>
          </a:xfrm>
          <a:prstGeom prst="rect">
            <a:avLst/>
          </a:prstGeom>
          <a:solidFill>
            <a:srgbClr val="BFE2EB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B0C6A7D-C6D8-4D47-B554-4DC4081E54FA}"/>
              </a:ext>
            </a:extLst>
          </p:cNvPr>
          <p:cNvSpPr txBox="1"/>
          <p:nvPr/>
        </p:nvSpPr>
        <p:spPr>
          <a:xfrm>
            <a:off x="8288058" y="3960559"/>
            <a:ext cx="779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Oct- Nov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67AC7CD-52B1-4906-BC5D-9216D4F924E1}"/>
              </a:ext>
            </a:extLst>
          </p:cNvPr>
          <p:cNvSpPr/>
          <p:nvPr/>
        </p:nvSpPr>
        <p:spPr>
          <a:xfrm>
            <a:off x="8288058" y="4027949"/>
            <a:ext cx="45663" cy="71856"/>
          </a:xfrm>
          <a:prstGeom prst="rect">
            <a:avLst/>
          </a:prstGeom>
          <a:solidFill>
            <a:srgbClr val="48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78596BD-A03B-466B-9AD6-AFC8E4A607A0}"/>
              </a:ext>
            </a:extLst>
          </p:cNvPr>
          <p:cNvSpPr txBox="1"/>
          <p:nvPr/>
        </p:nvSpPr>
        <p:spPr>
          <a:xfrm>
            <a:off x="6803196" y="4245004"/>
            <a:ext cx="710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Nov- Dec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E1C4542-C700-4780-9578-C82C0CF22D05}"/>
              </a:ext>
            </a:extLst>
          </p:cNvPr>
          <p:cNvSpPr/>
          <p:nvPr/>
        </p:nvSpPr>
        <p:spPr>
          <a:xfrm>
            <a:off x="6793757" y="4313193"/>
            <a:ext cx="45663" cy="71856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6AAEC88-0260-4417-A477-82657BCA333D}"/>
              </a:ext>
            </a:extLst>
          </p:cNvPr>
          <p:cNvSpPr/>
          <p:nvPr/>
        </p:nvSpPr>
        <p:spPr>
          <a:xfrm>
            <a:off x="8298076" y="4307499"/>
            <a:ext cx="45719" cy="71856"/>
          </a:xfrm>
          <a:prstGeom prst="rect">
            <a:avLst/>
          </a:prstGeom>
          <a:solidFill>
            <a:srgbClr val="0A0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3179644-3683-447D-B212-24D76A9C4006}"/>
              </a:ext>
            </a:extLst>
          </p:cNvPr>
          <p:cNvSpPr txBox="1"/>
          <p:nvPr/>
        </p:nvSpPr>
        <p:spPr>
          <a:xfrm>
            <a:off x="7477211" y="4248348"/>
            <a:ext cx="900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Dec ’20- Jan ‘21 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8E6ADB4-1EB4-4B8F-90DC-AFD933E98BA7}"/>
              </a:ext>
            </a:extLst>
          </p:cNvPr>
          <p:cNvSpPr txBox="1"/>
          <p:nvPr/>
        </p:nvSpPr>
        <p:spPr>
          <a:xfrm>
            <a:off x="8312380" y="4245004"/>
            <a:ext cx="779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Feb ‘21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B796244-FBB0-4FA5-A0F0-B0999DAA802F}"/>
              </a:ext>
            </a:extLst>
          </p:cNvPr>
          <p:cNvSpPr/>
          <p:nvPr/>
        </p:nvSpPr>
        <p:spPr>
          <a:xfrm>
            <a:off x="7482826" y="4313193"/>
            <a:ext cx="45663" cy="718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EC25997-8211-4D6C-BC2D-2C794D7F24C0}"/>
              </a:ext>
            </a:extLst>
          </p:cNvPr>
          <p:cNvSpPr txBox="1"/>
          <p:nvPr/>
        </p:nvSpPr>
        <p:spPr>
          <a:xfrm>
            <a:off x="334193" y="4639206"/>
            <a:ext cx="2873154" cy="27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Q7.Do you plan to take an overnight trip domestically or within Europe in the next 6 months, either for personal or professional purposes?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10EBDBE-744E-48E6-9567-0017E7B96477}"/>
              </a:ext>
            </a:extLst>
          </p:cNvPr>
          <p:cNvSpPr txBox="1"/>
          <p:nvPr/>
        </p:nvSpPr>
        <p:spPr>
          <a:xfrm>
            <a:off x="3657600" y="4639206"/>
            <a:ext cx="2544142" cy="27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Q9.When are you most likely to go on your next trip either in your country or within Europe?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8A216F0-79D4-413F-8C29-4383EB394935}"/>
              </a:ext>
            </a:extLst>
          </p:cNvPr>
          <p:cNvSpPr txBox="1"/>
          <p:nvPr/>
        </p:nvSpPr>
        <p:spPr>
          <a:xfrm>
            <a:off x="6671999" y="4641850"/>
            <a:ext cx="2153610" cy="1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Q10.Where do you plan to travel in the next 6 months?</a:t>
            </a:r>
          </a:p>
        </p:txBody>
      </p:sp>
      <p:graphicFrame>
        <p:nvGraphicFramePr>
          <p:cNvPr id="99" name="Chart 98">
            <a:extLst>
              <a:ext uri="{FF2B5EF4-FFF2-40B4-BE49-F238E27FC236}">
                <a16:creationId xmlns:a16="http://schemas.microsoft.com/office/drawing/2014/main" id="{28D3E44B-E113-4933-95D3-17A0F25DD0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3724948"/>
              </p:ext>
            </p:extLst>
          </p:nvPr>
        </p:nvGraphicFramePr>
        <p:xfrm>
          <a:off x="3457674" y="814472"/>
          <a:ext cx="2961488" cy="3243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0" name="TextBox 99">
            <a:extLst>
              <a:ext uri="{FF2B5EF4-FFF2-40B4-BE49-F238E27FC236}">
                <a16:creationId xmlns:a16="http://schemas.microsoft.com/office/drawing/2014/main" id="{7BB7B878-8887-4580-B406-66B726D9BACB}"/>
              </a:ext>
            </a:extLst>
          </p:cNvPr>
          <p:cNvSpPr txBox="1"/>
          <p:nvPr/>
        </p:nvSpPr>
        <p:spPr>
          <a:xfrm>
            <a:off x="3976916" y="1415107"/>
            <a:ext cx="1929480" cy="2307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899" b="0" dirty="0">
                <a:solidFill>
                  <a:srgbClr val="0A0936"/>
                </a:solidFill>
                <a:latin typeface="DINPro-Light" panose="02000504040000020003" pitchFamily="50" charset="0"/>
              </a:rPr>
              <a:t>When will Italians travel?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14F6CD1-0BB6-4189-A3A5-1F4B1786CA45}"/>
              </a:ext>
            </a:extLst>
          </p:cNvPr>
          <p:cNvSpPr/>
          <p:nvPr/>
        </p:nvSpPr>
        <p:spPr>
          <a:xfrm>
            <a:off x="3657600" y="896869"/>
            <a:ext cx="2908928" cy="134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EF7E486-62A5-4A94-9910-03B5D0D91609}"/>
              </a:ext>
            </a:extLst>
          </p:cNvPr>
          <p:cNvSpPr txBox="1"/>
          <p:nvPr/>
        </p:nvSpPr>
        <p:spPr>
          <a:xfrm>
            <a:off x="6803714" y="1415107"/>
            <a:ext cx="1929480" cy="3690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899" b="0" dirty="0">
                <a:solidFill>
                  <a:srgbClr val="0A0936"/>
                </a:solidFill>
                <a:latin typeface="DINPro-Light" panose="02000504040000020003" pitchFamily="50" charset="0"/>
              </a:rPr>
              <a:t>Where will Italians travel within the next 6 months?</a:t>
            </a:r>
          </a:p>
        </p:txBody>
      </p:sp>
      <p:sp>
        <p:nvSpPr>
          <p:cNvPr id="103" name="Left Brace 102">
            <a:extLst>
              <a:ext uri="{FF2B5EF4-FFF2-40B4-BE49-F238E27FC236}">
                <a16:creationId xmlns:a16="http://schemas.microsoft.com/office/drawing/2014/main" id="{119B5D43-A10B-4A65-A235-752E2455E8DA}"/>
              </a:ext>
            </a:extLst>
          </p:cNvPr>
          <p:cNvSpPr/>
          <p:nvPr/>
        </p:nvSpPr>
        <p:spPr>
          <a:xfrm rot="16200000" flipH="1">
            <a:off x="5853544" y="1759722"/>
            <a:ext cx="92842" cy="492708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B7B83D50-0F77-49A2-8211-617582DE9F62}"/>
              </a:ext>
            </a:extLst>
          </p:cNvPr>
          <p:cNvSpPr/>
          <p:nvPr/>
        </p:nvSpPr>
        <p:spPr>
          <a:xfrm rot="10800000">
            <a:off x="5841664" y="2050946"/>
            <a:ext cx="131101" cy="9222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1B2A52D-B50B-434F-BC48-5039B9525AA4}"/>
              </a:ext>
            </a:extLst>
          </p:cNvPr>
          <p:cNvSpPr txBox="1"/>
          <p:nvPr/>
        </p:nvSpPr>
        <p:spPr>
          <a:xfrm>
            <a:off x="5672860" y="2106313"/>
            <a:ext cx="5311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800" b="1">
                <a:solidFill>
                  <a:srgbClr val="FF0000"/>
                </a:solidFill>
                <a:latin typeface="DINPro-Light" panose="02000504040000020003" pitchFamily="50" charset="0"/>
              </a:rPr>
              <a:t>20%</a:t>
            </a:r>
            <a:endParaRPr lang="en-US" sz="800" b="1" dirty="0">
              <a:solidFill>
                <a:srgbClr val="FF0000"/>
              </a:solidFill>
              <a:latin typeface="DINPro-Light" panose="02000504040000020003" pitchFamily="50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53E5BB-7423-4E08-A80E-160C0738FC44}"/>
              </a:ext>
            </a:extLst>
          </p:cNvPr>
          <p:cNvSpPr txBox="1"/>
          <p:nvPr/>
        </p:nvSpPr>
        <p:spPr>
          <a:xfrm>
            <a:off x="3927639" y="4371587"/>
            <a:ext cx="1978757" cy="1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99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For specific dates please refer to </a:t>
            </a:r>
            <a:r>
              <a:rPr lang="en-US" sz="599" dirty="0">
                <a:solidFill>
                  <a:srgbClr val="2D8BB4"/>
                </a:solidFill>
                <a:latin typeface="DINPro-Light" panose="02000504040000020003" pitchFamily="50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 9</a:t>
            </a:r>
            <a:endParaRPr lang="en-US" sz="599" dirty="0">
              <a:solidFill>
                <a:srgbClr val="2D8BB4"/>
              </a:solidFill>
              <a:latin typeface="DINPro-Light" panose="02000504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83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6AA164-61CA-4148-91CD-47D623FECC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" b="15968"/>
          <a:stretch/>
        </p:blipFill>
        <p:spPr>
          <a:xfrm>
            <a:off x="7713505" y="137084"/>
            <a:ext cx="1141823" cy="970870"/>
          </a:xfrm>
          <a:prstGeom prst="rect">
            <a:avLst/>
          </a:prstGeom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8FB3EC8C-E70E-4364-B00B-A97413158F0E}"/>
              </a:ext>
            </a:extLst>
          </p:cNvPr>
          <p:cNvSpPr txBox="1"/>
          <p:nvPr/>
        </p:nvSpPr>
        <p:spPr>
          <a:xfrm>
            <a:off x="81744" y="4782001"/>
            <a:ext cx="211194" cy="214188"/>
          </a:xfrm>
          <a:prstGeom prst="rect">
            <a:avLst/>
          </a:prstGeom>
        </p:spPr>
        <p:txBody>
          <a:bodyPr vert="horz" wrap="square" lIns="0" tIns="30443" rIns="0" bIns="0" rtlCol="0">
            <a:spAutoFit/>
          </a:bodyPr>
          <a:lstStyle/>
          <a:p>
            <a:pPr marL="12685" marR="5074" algn="ctr">
              <a:lnSpc>
                <a:spcPts val="1698"/>
              </a:lnSpc>
              <a:spcBef>
                <a:spcPts val="240"/>
              </a:spcBef>
            </a:pPr>
            <a:fld id="{29224EF5-69B6-4555-B96E-EA1445D9851B}" type="slidenum">
              <a:rPr lang="en-US" sz="699">
                <a:latin typeface="DINPro-Light" panose="02000504040000020003" pitchFamily="50" charset="0"/>
                <a:cs typeface="Arial"/>
              </a:rPr>
              <a:pPr marL="12685" marR="5074" algn="ctr">
                <a:lnSpc>
                  <a:spcPts val="1698"/>
                </a:lnSpc>
                <a:spcBef>
                  <a:spcPts val="240"/>
                </a:spcBef>
              </a:pPr>
              <a:t>27</a:t>
            </a:fld>
            <a:endParaRPr sz="699" dirty="0">
              <a:latin typeface="DINPro-Light" panose="02000504040000020003" pitchFamily="50" charset="0"/>
              <a:cs typeface="Arial"/>
            </a:endParaRP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F9FE18C4-7441-4212-971E-80AD25948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7835024"/>
              </p:ext>
            </p:extLst>
          </p:nvPr>
        </p:nvGraphicFramePr>
        <p:xfrm>
          <a:off x="81744" y="1602493"/>
          <a:ext cx="3280828" cy="259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83BE8C7C-F98E-4763-8E6F-2CDB234FE404}"/>
              </a:ext>
            </a:extLst>
          </p:cNvPr>
          <p:cNvSpPr/>
          <p:nvPr/>
        </p:nvSpPr>
        <p:spPr>
          <a:xfrm>
            <a:off x="18563" y="1590570"/>
            <a:ext cx="380531" cy="20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2891DA16-C1EA-4CE9-98C5-F6B6262CB68B}"/>
              </a:ext>
            </a:extLst>
          </p:cNvPr>
          <p:cNvSpPr/>
          <p:nvPr/>
        </p:nvSpPr>
        <p:spPr>
          <a:xfrm>
            <a:off x="328938" y="942665"/>
            <a:ext cx="1716826" cy="165531"/>
          </a:xfrm>
          <a:custGeom>
            <a:avLst/>
            <a:gdLst/>
            <a:ahLst/>
            <a:cxnLst/>
            <a:rect l="l" t="t" r="r" b="b"/>
            <a:pathLst>
              <a:path w="1718945" h="165734">
                <a:moveTo>
                  <a:pt x="1718322" y="0"/>
                </a:moveTo>
                <a:lnTo>
                  <a:pt x="0" y="0"/>
                </a:lnTo>
                <a:lnTo>
                  <a:pt x="0" y="165595"/>
                </a:lnTo>
                <a:lnTo>
                  <a:pt x="1718322" y="165595"/>
                </a:lnTo>
                <a:lnTo>
                  <a:pt x="1718322" y="0"/>
                </a:lnTo>
                <a:close/>
              </a:path>
            </a:pathLst>
          </a:custGeom>
          <a:solidFill>
            <a:srgbClr val="2D8CB5"/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20" name="Donut 4">
            <a:extLst>
              <a:ext uri="{FF2B5EF4-FFF2-40B4-BE49-F238E27FC236}">
                <a16:creationId xmlns:a16="http://schemas.microsoft.com/office/drawing/2014/main" id="{AB10D448-B4DC-4874-ACDD-9C812583AC1B}"/>
              </a:ext>
            </a:extLst>
          </p:cNvPr>
          <p:cNvSpPr/>
          <p:nvPr/>
        </p:nvSpPr>
        <p:spPr>
          <a:xfrm>
            <a:off x="4212847" y="2248986"/>
            <a:ext cx="1128008" cy="1141591"/>
          </a:xfrm>
          <a:prstGeom prst="donut">
            <a:avLst>
              <a:gd name="adj" fmla="val 8482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960"/>
            <a:endParaRPr lang="en-US" sz="674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E1E2E1-275D-4358-8B01-62ADE5DE9B31}"/>
              </a:ext>
            </a:extLst>
          </p:cNvPr>
          <p:cNvSpPr txBox="1"/>
          <p:nvPr/>
        </p:nvSpPr>
        <p:spPr>
          <a:xfrm>
            <a:off x="7802427" y="4870943"/>
            <a:ext cx="1334886" cy="199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No. of respondents: 499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AF61F1-A72A-4E2F-8808-CA4FA1AC4207}"/>
              </a:ext>
            </a:extLst>
          </p:cNvPr>
          <p:cNvSpPr txBox="1"/>
          <p:nvPr/>
        </p:nvSpPr>
        <p:spPr>
          <a:xfrm>
            <a:off x="543976" y="1411819"/>
            <a:ext cx="2490215" cy="2307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899" b="0" dirty="0">
                <a:solidFill>
                  <a:srgbClr val="0A0936"/>
                </a:solidFill>
                <a:latin typeface="DINPro-Light" panose="02000504040000020003" pitchFamily="50" charset="0"/>
              </a:rPr>
              <a:t>Willingness to travel in the next 6 months</a:t>
            </a:r>
          </a:p>
        </p:txBody>
      </p:sp>
      <p:sp>
        <p:nvSpPr>
          <p:cNvPr id="13" name="Donut 4">
            <a:extLst>
              <a:ext uri="{FF2B5EF4-FFF2-40B4-BE49-F238E27FC236}">
                <a16:creationId xmlns:a16="http://schemas.microsoft.com/office/drawing/2014/main" id="{409FAC13-D483-49D5-A904-12CD6C2ABACD}"/>
              </a:ext>
            </a:extLst>
          </p:cNvPr>
          <p:cNvSpPr/>
          <p:nvPr/>
        </p:nvSpPr>
        <p:spPr>
          <a:xfrm>
            <a:off x="3884952" y="1850251"/>
            <a:ext cx="1736656" cy="1701866"/>
          </a:xfrm>
          <a:prstGeom prst="donut">
            <a:avLst>
              <a:gd name="adj" fmla="val 11553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960"/>
            <a:endParaRPr lang="en-US" sz="674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Donut 4">
            <a:extLst>
              <a:ext uri="{FF2B5EF4-FFF2-40B4-BE49-F238E27FC236}">
                <a16:creationId xmlns:a16="http://schemas.microsoft.com/office/drawing/2014/main" id="{448617CD-F19D-4636-BDD8-93320B1C4D1F}"/>
              </a:ext>
            </a:extLst>
          </p:cNvPr>
          <p:cNvSpPr/>
          <p:nvPr/>
        </p:nvSpPr>
        <p:spPr>
          <a:xfrm>
            <a:off x="4056275" y="2041259"/>
            <a:ext cx="1393989" cy="1329275"/>
          </a:xfrm>
          <a:prstGeom prst="donut">
            <a:avLst>
              <a:gd name="adj" fmla="val 14179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960"/>
            <a:endParaRPr lang="en-US" sz="674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DC3544E-0E69-4066-A66D-6A171AB1ADD9}"/>
              </a:ext>
            </a:extLst>
          </p:cNvPr>
          <p:cNvSpPr/>
          <p:nvPr/>
        </p:nvSpPr>
        <p:spPr>
          <a:xfrm>
            <a:off x="3666948" y="1033015"/>
            <a:ext cx="2505251" cy="92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7" name="Chart 126">
            <a:extLst>
              <a:ext uri="{FF2B5EF4-FFF2-40B4-BE49-F238E27FC236}">
                <a16:creationId xmlns:a16="http://schemas.microsoft.com/office/drawing/2014/main" id="{00237505-DD11-42CF-8CA4-ACB7C92256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481142"/>
              </p:ext>
            </p:extLst>
          </p:nvPr>
        </p:nvGraphicFramePr>
        <p:xfrm>
          <a:off x="6532194" y="1774624"/>
          <a:ext cx="2897205" cy="2182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2" name="Rectangle 51">
            <a:extLst>
              <a:ext uri="{FF2B5EF4-FFF2-40B4-BE49-F238E27FC236}">
                <a16:creationId xmlns:a16="http://schemas.microsoft.com/office/drawing/2014/main" id="{DB006D11-80C1-4539-BBD4-1BDA33822419}"/>
              </a:ext>
            </a:extLst>
          </p:cNvPr>
          <p:cNvSpPr/>
          <p:nvPr/>
        </p:nvSpPr>
        <p:spPr>
          <a:xfrm>
            <a:off x="3568262" y="802968"/>
            <a:ext cx="2578057" cy="92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6B2B1C-31D0-4E04-AB30-5D86C3054E5F}"/>
              </a:ext>
            </a:extLst>
          </p:cNvPr>
          <p:cNvSpPr txBox="1"/>
          <p:nvPr/>
        </p:nvSpPr>
        <p:spPr>
          <a:xfrm>
            <a:off x="232643" y="179820"/>
            <a:ext cx="6472957" cy="737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98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BELGIUM</a:t>
            </a:r>
          </a:p>
          <a:p>
            <a:r>
              <a:rPr lang="en-US" sz="1398" dirty="0">
                <a:solidFill>
                  <a:srgbClr val="3FADDD"/>
                </a:solidFill>
                <a:latin typeface="DINPro-Bold" panose="02000503030000020004" pitchFamily="50" charset="0"/>
              </a:rPr>
              <a:t>Belgian respondents show preference for intra-European travel </a:t>
            </a:r>
          </a:p>
          <a:p>
            <a:r>
              <a:rPr lang="en-US" sz="1398" dirty="0">
                <a:solidFill>
                  <a:srgbClr val="3FADDD"/>
                </a:solidFill>
                <a:latin typeface="DINPro-Bold" panose="02000503030000020004" pitchFamily="50" charset="0"/>
              </a:rPr>
              <a:t>with July and August (+20%) perceived as the most feasible time for</a:t>
            </a:r>
            <a:r>
              <a:rPr lang="en-US" sz="1398" dirty="0">
                <a:solidFill>
                  <a:srgbClr val="FF0000"/>
                </a:solidFill>
                <a:latin typeface="DINPro-Bold" panose="02000503030000020004" pitchFamily="50" charset="0"/>
              </a:rPr>
              <a:t> </a:t>
            </a:r>
            <a:r>
              <a:rPr lang="en-US" sz="1398" dirty="0">
                <a:solidFill>
                  <a:srgbClr val="3FADDD"/>
                </a:solidFill>
                <a:latin typeface="DINPro-Bold" panose="02000503030000020004" pitchFamily="50" charset="0"/>
              </a:rPr>
              <a:t>trips</a:t>
            </a:r>
            <a:endParaRPr lang="en-US" sz="1398" strike="sngStrike" dirty="0">
              <a:solidFill>
                <a:srgbClr val="3FADDD"/>
              </a:solidFill>
              <a:latin typeface="DINPro-Bold" panose="02000503030000020004" pitchFamily="50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3D7BDA6-52ED-40B7-A989-6CFE4A4F1602}"/>
              </a:ext>
            </a:extLst>
          </p:cNvPr>
          <p:cNvSpPr txBox="1"/>
          <p:nvPr/>
        </p:nvSpPr>
        <p:spPr>
          <a:xfrm>
            <a:off x="4603815" y="4055472"/>
            <a:ext cx="87130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In 1-2 months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DC15E6F-4ECB-4702-9E04-A98781EE8D93}"/>
              </a:ext>
            </a:extLst>
          </p:cNvPr>
          <p:cNvSpPr/>
          <p:nvPr/>
        </p:nvSpPr>
        <p:spPr>
          <a:xfrm>
            <a:off x="3947464" y="4126006"/>
            <a:ext cx="45663" cy="71856"/>
          </a:xfrm>
          <a:prstGeom prst="rect">
            <a:avLst/>
          </a:prstGeom>
          <a:solidFill>
            <a:srgbClr val="040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890D78B-49B7-4D31-8080-DF513DC7BC62}"/>
              </a:ext>
            </a:extLst>
          </p:cNvPr>
          <p:cNvSpPr txBox="1"/>
          <p:nvPr/>
        </p:nvSpPr>
        <p:spPr>
          <a:xfrm>
            <a:off x="3929402" y="4055850"/>
            <a:ext cx="65589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This month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D4DF10-377C-446C-B401-A19AD1B48B01}"/>
              </a:ext>
            </a:extLst>
          </p:cNvPr>
          <p:cNvSpPr/>
          <p:nvPr/>
        </p:nvSpPr>
        <p:spPr>
          <a:xfrm>
            <a:off x="4611964" y="4118796"/>
            <a:ext cx="45663" cy="71856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74BA4A8-9645-453C-9E21-865DF503EC27}"/>
              </a:ext>
            </a:extLst>
          </p:cNvPr>
          <p:cNvSpPr txBox="1"/>
          <p:nvPr/>
        </p:nvSpPr>
        <p:spPr>
          <a:xfrm>
            <a:off x="5369079" y="4055472"/>
            <a:ext cx="89949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In 3-4 months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7FD0A51-76FF-49D2-BD78-A09A76D3D398}"/>
              </a:ext>
            </a:extLst>
          </p:cNvPr>
          <p:cNvSpPr/>
          <p:nvPr/>
        </p:nvSpPr>
        <p:spPr>
          <a:xfrm>
            <a:off x="5357043" y="4122728"/>
            <a:ext cx="45663" cy="71856"/>
          </a:xfrm>
          <a:prstGeom prst="rect">
            <a:avLst/>
          </a:prstGeom>
          <a:solidFill>
            <a:srgbClr val="48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CE0AF22-9747-4819-A48E-386A22CADCCD}"/>
              </a:ext>
            </a:extLst>
          </p:cNvPr>
          <p:cNvSpPr txBox="1"/>
          <p:nvPr/>
        </p:nvSpPr>
        <p:spPr>
          <a:xfrm>
            <a:off x="4103705" y="4215359"/>
            <a:ext cx="82506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In 5-6 months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CAC8F49-46D9-4AB0-98ED-3A875B5F9852}"/>
              </a:ext>
            </a:extLst>
          </p:cNvPr>
          <p:cNvSpPr/>
          <p:nvPr/>
        </p:nvSpPr>
        <p:spPr>
          <a:xfrm>
            <a:off x="4103705" y="4280612"/>
            <a:ext cx="45663" cy="71856"/>
          </a:xfrm>
          <a:prstGeom prst="rect">
            <a:avLst/>
          </a:prstGeom>
          <a:solidFill>
            <a:srgbClr val="BFE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C74B215-6428-4757-B1E3-E523537AEC9A}"/>
              </a:ext>
            </a:extLst>
          </p:cNvPr>
          <p:cNvSpPr txBox="1"/>
          <p:nvPr/>
        </p:nvSpPr>
        <p:spPr>
          <a:xfrm>
            <a:off x="4874133" y="4210390"/>
            <a:ext cx="87130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 don’t know yet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459A77A-4BD6-4980-AD9F-F75908C27F49}"/>
              </a:ext>
            </a:extLst>
          </p:cNvPr>
          <p:cNvSpPr/>
          <p:nvPr/>
        </p:nvSpPr>
        <p:spPr>
          <a:xfrm>
            <a:off x="4876311" y="4281218"/>
            <a:ext cx="45663" cy="71856"/>
          </a:xfrm>
          <a:prstGeom prst="rect">
            <a:avLst/>
          </a:prstGeom>
          <a:solidFill>
            <a:srgbClr val="F2F2F2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66A4EFF-8C46-4402-AE1F-2187FAC09070}"/>
              </a:ext>
            </a:extLst>
          </p:cNvPr>
          <p:cNvSpPr/>
          <p:nvPr/>
        </p:nvSpPr>
        <p:spPr>
          <a:xfrm>
            <a:off x="3641842" y="866119"/>
            <a:ext cx="2514600" cy="116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A045B3E-DD07-4EB0-AA00-FFD2AA16EBBD}"/>
              </a:ext>
            </a:extLst>
          </p:cNvPr>
          <p:cNvSpPr txBox="1"/>
          <p:nvPr/>
        </p:nvSpPr>
        <p:spPr>
          <a:xfrm>
            <a:off x="7480026" y="3960559"/>
            <a:ext cx="718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Sep- Oct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A2130A5-3D08-45CD-B381-ED4B18BB50A8}"/>
              </a:ext>
            </a:extLst>
          </p:cNvPr>
          <p:cNvSpPr/>
          <p:nvPr/>
        </p:nvSpPr>
        <p:spPr>
          <a:xfrm>
            <a:off x="6785600" y="4033197"/>
            <a:ext cx="45663" cy="71856"/>
          </a:xfrm>
          <a:prstGeom prst="rect">
            <a:avLst/>
          </a:prstGeom>
          <a:solidFill>
            <a:srgbClr val="D9D9D9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FFFB3B-B6B4-47BE-946D-CC442E367D4F}"/>
              </a:ext>
            </a:extLst>
          </p:cNvPr>
          <p:cNvSpPr txBox="1"/>
          <p:nvPr/>
        </p:nvSpPr>
        <p:spPr>
          <a:xfrm>
            <a:off x="6781800" y="3962929"/>
            <a:ext cx="7212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Aug- Sep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16C583D-8BFF-4BDA-AD1F-3F0B27D743A1}"/>
              </a:ext>
            </a:extLst>
          </p:cNvPr>
          <p:cNvSpPr/>
          <p:nvPr/>
        </p:nvSpPr>
        <p:spPr>
          <a:xfrm>
            <a:off x="7477211" y="4029165"/>
            <a:ext cx="45663" cy="71856"/>
          </a:xfrm>
          <a:prstGeom prst="rect">
            <a:avLst/>
          </a:prstGeom>
          <a:solidFill>
            <a:srgbClr val="BFE2EB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A9CD271-0282-4E40-9D34-AF5E8938FF2A}"/>
              </a:ext>
            </a:extLst>
          </p:cNvPr>
          <p:cNvSpPr txBox="1"/>
          <p:nvPr/>
        </p:nvSpPr>
        <p:spPr>
          <a:xfrm>
            <a:off x="8288058" y="3960559"/>
            <a:ext cx="779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Oct- Nov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034DAE8-68B3-47E6-AD77-99E81D22EC63}"/>
              </a:ext>
            </a:extLst>
          </p:cNvPr>
          <p:cNvSpPr/>
          <p:nvPr/>
        </p:nvSpPr>
        <p:spPr>
          <a:xfrm>
            <a:off x="8288058" y="4027949"/>
            <a:ext cx="45663" cy="71856"/>
          </a:xfrm>
          <a:prstGeom prst="rect">
            <a:avLst/>
          </a:prstGeom>
          <a:solidFill>
            <a:srgbClr val="48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289E7EB-C669-44AA-A5DA-7C7022D4D6D6}"/>
              </a:ext>
            </a:extLst>
          </p:cNvPr>
          <p:cNvSpPr txBox="1"/>
          <p:nvPr/>
        </p:nvSpPr>
        <p:spPr>
          <a:xfrm>
            <a:off x="6803196" y="4245004"/>
            <a:ext cx="710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Nov- Dec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9F0679F-5C29-4982-A313-7BC7DDB3516F}"/>
              </a:ext>
            </a:extLst>
          </p:cNvPr>
          <p:cNvSpPr/>
          <p:nvPr/>
        </p:nvSpPr>
        <p:spPr>
          <a:xfrm>
            <a:off x="6793757" y="4313193"/>
            <a:ext cx="45663" cy="71856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A6BBB54-5690-4610-87DE-E5E04D73B051}"/>
              </a:ext>
            </a:extLst>
          </p:cNvPr>
          <p:cNvSpPr/>
          <p:nvPr/>
        </p:nvSpPr>
        <p:spPr>
          <a:xfrm>
            <a:off x="8298076" y="4307499"/>
            <a:ext cx="45719" cy="71856"/>
          </a:xfrm>
          <a:prstGeom prst="rect">
            <a:avLst/>
          </a:prstGeom>
          <a:solidFill>
            <a:srgbClr val="0A0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B462B9-68EB-46F7-A890-C96421E0B59B}"/>
              </a:ext>
            </a:extLst>
          </p:cNvPr>
          <p:cNvSpPr txBox="1"/>
          <p:nvPr/>
        </p:nvSpPr>
        <p:spPr>
          <a:xfrm>
            <a:off x="7477211" y="4248348"/>
            <a:ext cx="900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Dec ’20- Jan ‘21 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929DDE9-DABD-456E-A2C5-3304CB8D36CE}"/>
              </a:ext>
            </a:extLst>
          </p:cNvPr>
          <p:cNvSpPr txBox="1"/>
          <p:nvPr/>
        </p:nvSpPr>
        <p:spPr>
          <a:xfrm>
            <a:off x="8312380" y="4245004"/>
            <a:ext cx="779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Feb ‘21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4D901C9-765F-40B4-B1A0-1950A991BFAA}"/>
              </a:ext>
            </a:extLst>
          </p:cNvPr>
          <p:cNvSpPr/>
          <p:nvPr/>
        </p:nvSpPr>
        <p:spPr>
          <a:xfrm>
            <a:off x="7482826" y="4313193"/>
            <a:ext cx="45663" cy="718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BB5E0AC-F954-4E83-A18B-337AE56985D7}"/>
              </a:ext>
            </a:extLst>
          </p:cNvPr>
          <p:cNvSpPr txBox="1"/>
          <p:nvPr/>
        </p:nvSpPr>
        <p:spPr>
          <a:xfrm>
            <a:off x="334193" y="4639206"/>
            <a:ext cx="2873154" cy="27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Q7.Do you plan to take an overnight trip domestically or within Europe in the next 6 months, either for personal or professional purposes?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2DA7DD0-EADF-47B3-9852-B0A2D5231B2D}"/>
              </a:ext>
            </a:extLst>
          </p:cNvPr>
          <p:cNvSpPr txBox="1"/>
          <p:nvPr/>
        </p:nvSpPr>
        <p:spPr>
          <a:xfrm>
            <a:off x="3657600" y="4639206"/>
            <a:ext cx="2544142" cy="27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Q9.When are you most likely to go on your next trip either in your country or within Europe?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E408428-FA74-4D08-9583-9797C20F4DC3}"/>
              </a:ext>
            </a:extLst>
          </p:cNvPr>
          <p:cNvSpPr txBox="1"/>
          <p:nvPr/>
        </p:nvSpPr>
        <p:spPr>
          <a:xfrm>
            <a:off x="6671999" y="4641850"/>
            <a:ext cx="2153610" cy="1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Q10.Where do you plan to travel in the next 6 months?</a:t>
            </a:r>
          </a:p>
        </p:txBody>
      </p:sp>
      <p:graphicFrame>
        <p:nvGraphicFramePr>
          <p:cNvPr id="116" name="Chart 115">
            <a:extLst>
              <a:ext uri="{FF2B5EF4-FFF2-40B4-BE49-F238E27FC236}">
                <a16:creationId xmlns:a16="http://schemas.microsoft.com/office/drawing/2014/main" id="{816ADE30-6CC2-493B-9559-B75B31AAD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1470490"/>
              </p:ext>
            </p:extLst>
          </p:nvPr>
        </p:nvGraphicFramePr>
        <p:xfrm>
          <a:off x="3485383" y="797170"/>
          <a:ext cx="2897206" cy="3251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7" name="TextBox 116">
            <a:extLst>
              <a:ext uri="{FF2B5EF4-FFF2-40B4-BE49-F238E27FC236}">
                <a16:creationId xmlns:a16="http://schemas.microsoft.com/office/drawing/2014/main" id="{0E0CE64D-24AA-4F53-BAB6-20908E262B12}"/>
              </a:ext>
            </a:extLst>
          </p:cNvPr>
          <p:cNvSpPr txBox="1"/>
          <p:nvPr/>
        </p:nvSpPr>
        <p:spPr>
          <a:xfrm>
            <a:off x="3976916" y="1415107"/>
            <a:ext cx="1929480" cy="2307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899" b="0" dirty="0">
                <a:solidFill>
                  <a:srgbClr val="0A0936"/>
                </a:solidFill>
                <a:latin typeface="DINPro-Light" panose="02000504040000020003" pitchFamily="50" charset="0"/>
              </a:rPr>
              <a:t>When will Belgians travel?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5DDBC5A-F8B6-4C14-80EF-31F59CB5B56C}"/>
              </a:ext>
            </a:extLst>
          </p:cNvPr>
          <p:cNvSpPr/>
          <p:nvPr/>
        </p:nvSpPr>
        <p:spPr>
          <a:xfrm>
            <a:off x="3657600" y="896869"/>
            <a:ext cx="2908928" cy="134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C13E5A9-9B68-49CF-AE56-7B19B2A336B7}"/>
              </a:ext>
            </a:extLst>
          </p:cNvPr>
          <p:cNvSpPr txBox="1"/>
          <p:nvPr/>
        </p:nvSpPr>
        <p:spPr>
          <a:xfrm>
            <a:off x="6803714" y="1415107"/>
            <a:ext cx="1929480" cy="3690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899" b="0" dirty="0">
                <a:solidFill>
                  <a:srgbClr val="0A0936"/>
                </a:solidFill>
                <a:latin typeface="DINPro-Light" panose="02000504040000020003" pitchFamily="50" charset="0"/>
              </a:rPr>
              <a:t>Where will Belgians travel within the next 6 months?</a:t>
            </a:r>
          </a:p>
        </p:txBody>
      </p:sp>
      <p:sp>
        <p:nvSpPr>
          <p:cNvPr id="120" name="Isosceles Triangle 119">
            <a:extLst>
              <a:ext uri="{FF2B5EF4-FFF2-40B4-BE49-F238E27FC236}">
                <a16:creationId xmlns:a16="http://schemas.microsoft.com/office/drawing/2014/main" id="{7D6031FD-20C5-40C5-938A-E9A0D45D99B9}"/>
              </a:ext>
            </a:extLst>
          </p:cNvPr>
          <p:cNvSpPr/>
          <p:nvPr/>
        </p:nvSpPr>
        <p:spPr>
          <a:xfrm>
            <a:off x="5807437" y="2539945"/>
            <a:ext cx="131102" cy="92233"/>
          </a:xfrm>
          <a:prstGeom prst="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Left Brace 120">
            <a:extLst>
              <a:ext uri="{FF2B5EF4-FFF2-40B4-BE49-F238E27FC236}">
                <a16:creationId xmlns:a16="http://schemas.microsoft.com/office/drawing/2014/main" id="{59E106E8-43AE-4E05-B887-C37A8C402606}"/>
              </a:ext>
            </a:extLst>
          </p:cNvPr>
          <p:cNvSpPr/>
          <p:nvPr/>
        </p:nvSpPr>
        <p:spPr>
          <a:xfrm rot="16200000" flipH="1">
            <a:off x="5817327" y="2248684"/>
            <a:ext cx="92842" cy="492708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0CB881-D397-47FA-872E-7E4DBCCAC4B4}"/>
              </a:ext>
            </a:extLst>
          </p:cNvPr>
          <p:cNvSpPr txBox="1"/>
          <p:nvPr/>
        </p:nvSpPr>
        <p:spPr>
          <a:xfrm>
            <a:off x="5674624" y="2607537"/>
            <a:ext cx="4536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548235"/>
                </a:solidFill>
                <a:latin typeface="DINPro-Light" panose="02000504040000020003" pitchFamily="50" charset="0"/>
              </a:rPr>
              <a:t>20</a:t>
            </a:r>
            <a:r>
              <a:rPr lang="el-GR" sz="800" b="1">
                <a:solidFill>
                  <a:srgbClr val="548235"/>
                </a:solidFill>
                <a:latin typeface="DINPro-Light" panose="02000504040000020003" pitchFamily="50" charset="0"/>
              </a:rPr>
              <a:t>%</a:t>
            </a:r>
            <a:endParaRPr lang="en-US" sz="800" b="1" dirty="0">
              <a:solidFill>
                <a:srgbClr val="548235"/>
              </a:solidFill>
              <a:latin typeface="DINPro-Light" panose="02000504040000020003" pitchFamily="50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CF9F80-FBD7-49A1-8C21-51B19D2F573D}"/>
              </a:ext>
            </a:extLst>
          </p:cNvPr>
          <p:cNvSpPr txBox="1"/>
          <p:nvPr/>
        </p:nvSpPr>
        <p:spPr>
          <a:xfrm>
            <a:off x="3927639" y="4371587"/>
            <a:ext cx="1978757" cy="1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99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For specific dates please refer to </a:t>
            </a:r>
            <a:r>
              <a:rPr lang="en-US" sz="599" dirty="0">
                <a:solidFill>
                  <a:srgbClr val="2D8BB4"/>
                </a:solidFill>
                <a:latin typeface="DINPro-Light" panose="02000504040000020003" pitchFamily="50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 9</a:t>
            </a:r>
            <a:endParaRPr lang="en-US" sz="599" dirty="0">
              <a:solidFill>
                <a:srgbClr val="2D8BB4"/>
              </a:solidFill>
              <a:latin typeface="DINPro-Light" panose="02000504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994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8FB3EC8C-E70E-4364-B00B-A97413158F0E}"/>
              </a:ext>
            </a:extLst>
          </p:cNvPr>
          <p:cNvSpPr txBox="1"/>
          <p:nvPr/>
        </p:nvSpPr>
        <p:spPr>
          <a:xfrm>
            <a:off x="81744" y="4782001"/>
            <a:ext cx="211194" cy="214188"/>
          </a:xfrm>
          <a:prstGeom prst="rect">
            <a:avLst/>
          </a:prstGeom>
        </p:spPr>
        <p:txBody>
          <a:bodyPr vert="horz" wrap="square" lIns="0" tIns="30443" rIns="0" bIns="0" rtlCol="0">
            <a:spAutoFit/>
          </a:bodyPr>
          <a:lstStyle/>
          <a:p>
            <a:pPr marL="12685" marR="5074" algn="ctr">
              <a:lnSpc>
                <a:spcPts val="1698"/>
              </a:lnSpc>
              <a:spcBef>
                <a:spcPts val="240"/>
              </a:spcBef>
            </a:pPr>
            <a:fld id="{29224EF5-69B6-4555-B96E-EA1445D9851B}" type="slidenum">
              <a:rPr lang="en-US" sz="699">
                <a:latin typeface="DINPro-Light" panose="02000504040000020003" pitchFamily="50" charset="0"/>
                <a:cs typeface="Arial"/>
              </a:rPr>
              <a:pPr marL="12685" marR="5074" algn="ctr">
                <a:lnSpc>
                  <a:spcPts val="1698"/>
                </a:lnSpc>
                <a:spcBef>
                  <a:spcPts val="240"/>
                </a:spcBef>
              </a:pPr>
              <a:t>28</a:t>
            </a:fld>
            <a:endParaRPr sz="699" dirty="0">
              <a:latin typeface="DINPro-Light" panose="02000504040000020003" pitchFamily="50" charset="0"/>
              <a:cs typeface="Arial"/>
            </a:endParaRP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F9FE18C4-7441-4212-971E-80AD25948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371402"/>
              </p:ext>
            </p:extLst>
          </p:nvPr>
        </p:nvGraphicFramePr>
        <p:xfrm>
          <a:off x="60187" y="1586627"/>
          <a:ext cx="3277043" cy="264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83BE8C7C-F98E-4763-8E6F-2CDB234FE404}"/>
              </a:ext>
            </a:extLst>
          </p:cNvPr>
          <p:cNvSpPr/>
          <p:nvPr/>
        </p:nvSpPr>
        <p:spPr>
          <a:xfrm>
            <a:off x="42375" y="1566074"/>
            <a:ext cx="380531" cy="20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76420-E59B-4FF9-AE91-B9B447CF3A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1" b="21886"/>
          <a:stretch/>
        </p:blipFill>
        <p:spPr>
          <a:xfrm>
            <a:off x="7874382" y="-14240"/>
            <a:ext cx="1174419" cy="956905"/>
          </a:xfrm>
          <a:prstGeom prst="rect">
            <a:avLst/>
          </a:prstGeo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1BCDE418-E98C-4797-943F-B66BE8AD2ED6}"/>
              </a:ext>
            </a:extLst>
          </p:cNvPr>
          <p:cNvSpPr/>
          <p:nvPr/>
        </p:nvSpPr>
        <p:spPr>
          <a:xfrm>
            <a:off x="328938" y="942665"/>
            <a:ext cx="1716826" cy="165531"/>
          </a:xfrm>
          <a:custGeom>
            <a:avLst/>
            <a:gdLst/>
            <a:ahLst/>
            <a:cxnLst/>
            <a:rect l="l" t="t" r="r" b="b"/>
            <a:pathLst>
              <a:path w="1718945" h="165734">
                <a:moveTo>
                  <a:pt x="1718322" y="0"/>
                </a:moveTo>
                <a:lnTo>
                  <a:pt x="0" y="0"/>
                </a:lnTo>
                <a:lnTo>
                  <a:pt x="0" y="165595"/>
                </a:lnTo>
                <a:lnTo>
                  <a:pt x="1718322" y="165595"/>
                </a:lnTo>
                <a:lnTo>
                  <a:pt x="1718322" y="0"/>
                </a:lnTo>
                <a:close/>
              </a:path>
            </a:pathLst>
          </a:custGeom>
          <a:solidFill>
            <a:srgbClr val="2D8CB5"/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2DFB30-8479-420B-9F03-804766B0F747}"/>
              </a:ext>
            </a:extLst>
          </p:cNvPr>
          <p:cNvSpPr txBox="1"/>
          <p:nvPr/>
        </p:nvSpPr>
        <p:spPr>
          <a:xfrm>
            <a:off x="7802427" y="4870943"/>
            <a:ext cx="1334886" cy="199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No. of respondents: </a:t>
            </a:r>
            <a:r>
              <a:rPr lang="el-GR" sz="699" b="1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397</a:t>
            </a:r>
            <a:endParaRPr lang="en-US" sz="699" b="1" dirty="0">
              <a:solidFill>
                <a:schemeClr val="bg1">
                  <a:lumMod val="50000"/>
                </a:schemeClr>
              </a:solidFill>
              <a:latin typeface="DINPro-Light" panose="02000504040000020003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98071A-0EF0-47DC-AB83-4B08AEC0FC62}"/>
              </a:ext>
            </a:extLst>
          </p:cNvPr>
          <p:cNvSpPr txBox="1"/>
          <p:nvPr/>
        </p:nvSpPr>
        <p:spPr>
          <a:xfrm>
            <a:off x="543976" y="1395953"/>
            <a:ext cx="2490215" cy="2307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899" b="0" dirty="0">
                <a:solidFill>
                  <a:srgbClr val="0A0936"/>
                </a:solidFill>
                <a:latin typeface="DINPro-Light" panose="02000504040000020003" pitchFamily="50" charset="0"/>
              </a:rPr>
              <a:t>Willingness to travel in the next 6 months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DFA0E7C-B225-4960-ABF7-44C2871DBDF1}"/>
              </a:ext>
            </a:extLst>
          </p:cNvPr>
          <p:cNvSpPr/>
          <p:nvPr/>
        </p:nvSpPr>
        <p:spPr>
          <a:xfrm>
            <a:off x="3657600" y="991669"/>
            <a:ext cx="2514600" cy="116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7" name="Chart 116">
            <a:extLst>
              <a:ext uri="{FF2B5EF4-FFF2-40B4-BE49-F238E27FC236}">
                <a16:creationId xmlns:a16="http://schemas.microsoft.com/office/drawing/2014/main" id="{AA5F6764-E1CA-4A43-B686-0EB3FF454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1268112"/>
              </p:ext>
            </p:extLst>
          </p:nvPr>
        </p:nvGraphicFramePr>
        <p:xfrm>
          <a:off x="6477000" y="1731328"/>
          <a:ext cx="2863265" cy="2220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3" name="Rectangle 52">
            <a:extLst>
              <a:ext uri="{FF2B5EF4-FFF2-40B4-BE49-F238E27FC236}">
                <a16:creationId xmlns:a16="http://schemas.microsoft.com/office/drawing/2014/main" id="{7DC36BDB-4FE9-45BA-AD16-D05BA716365C}"/>
              </a:ext>
            </a:extLst>
          </p:cNvPr>
          <p:cNvSpPr/>
          <p:nvPr/>
        </p:nvSpPr>
        <p:spPr>
          <a:xfrm>
            <a:off x="3657600" y="838703"/>
            <a:ext cx="2578057" cy="92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C17064-B9A3-4468-89A3-C4A8C3E9C9A7}"/>
              </a:ext>
            </a:extLst>
          </p:cNvPr>
          <p:cNvSpPr txBox="1"/>
          <p:nvPr/>
        </p:nvSpPr>
        <p:spPr>
          <a:xfrm>
            <a:off x="232641" y="179820"/>
            <a:ext cx="6472960" cy="737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98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SWITZERLAND</a:t>
            </a:r>
          </a:p>
          <a:p>
            <a:r>
              <a:rPr lang="en-US" sz="1398" dirty="0">
                <a:solidFill>
                  <a:srgbClr val="3FADDD"/>
                </a:solidFill>
                <a:latin typeface="DINPro-Bold" panose="02000503030000020004" pitchFamily="50" charset="0"/>
              </a:rPr>
              <a:t>The Swiss are starting to pinpoint exact timing of their next trip, </a:t>
            </a:r>
          </a:p>
          <a:p>
            <a:r>
              <a:rPr lang="en-US" sz="1398" dirty="0">
                <a:solidFill>
                  <a:srgbClr val="3FADDD"/>
                </a:solidFill>
                <a:latin typeface="DINPro-Bold" panose="02000503030000020004" pitchFamily="50" charset="0"/>
              </a:rPr>
              <a:t>reporting a 72% surge in their travel plans for the period May-June 2021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B38062-E35F-4161-B2B2-B7468FB6BEF6}"/>
              </a:ext>
            </a:extLst>
          </p:cNvPr>
          <p:cNvSpPr txBox="1"/>
          <p:nvPr/>
        </p:nvSpPr>
        <p:spPr>
          <a:xfrm>
            <a:off x="4603815" y="4055472"/>
            <a:ext cx="87130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In 1-2 months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99B659C-C698-4306-B855-6B54D833AB72}"/>
              </a:ext>
            </a:extLst>
          </p:cNvPr>
          <p:cNvSpPr/>
          <p:nvPr/>
        </p:nvSpPr>
        <p:spPr>
          <a:xfrm>
            <a:off x="3947464" y="4126006"/>
            <a:ext cx="45663" cy="71856"/>
          </a:xfrm>
          <a:prstGeom prst="rect">
            <a:avLst/>
          </a:prstGeom>
          <a:solidFill>
            <a:srgbClr val="040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7E9D2A-F21A-47E6-9654-CDDD157B4D99}"/>
              </a:ext>
            </a:extLst>
          </p:cNvPr>
          <p:cNvSpPr txBox="1"/>
          <p:nvPr/>
        </p:nvSpPr>
        <p:spPr>
          <a:xfrm>
            <a:off x="3929402" y="4055850"/>
            <a:ext cx="65589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This month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407E1A2-FF3B-44E5-B1B4-46B2E4760B8F}"/>
              </a:ext>
            </a:extLst>
          </p:cNvPr>
          <p:cNvSpPr/>
          <p:nvPr/>
        </p:nvSpPr>
        <p:spPr>
          <a:xfrm>
            <a:off x="4611964" y="4118796"/>
            <a:ext cx="45663" cy="71856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84B6625-243F-487E-BB43-5C62DCB08DFA}"/>
              </a:ext>
            </a:extLst>
          </p:cNvPr>
          <p:cNvSpPr txBox="1"/>
          <p:nvPr/>
        </p:nvSpPr>
        <p:spPr>
          <a:xfrm>
            <a:off x="5369079" y="4055472"/>
            <a:ext cx="89949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In 3-4 months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5D59A7A-F5D4-42BC-810A-BFA3693A43BC}"/>
              </a:ext>
            </a:extLst>
          </p:cNvPr>
          <p:cNvSpPr/>
          <p:nvPr/>
        </p:nvSpPr>
        <p:spPr>
          <a:xfrm>
            <a:off x="5357043" y="4122728"/>
            <a:ext cx="45663" cy="71856"/>
          </a:xfrm>
          <a:prstGeom prst="rect">
            <a:avLst/>
          </a:prstGeom>
          <a:solidFill>
            <a:srgbClr val="48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FB4F00D-7B71-4DF4-B23C-0E769EF3899D}"/>
              </a:ext>
            </a:extLst>
          </p:cNvPr>
          <p:cNvSpPr txBox="1"/>
          <p:nvPr/>
        </p:nvSpPr>
        <p:spPr>
          <a:xfrm>
            <a:off x="4103705" y="4215359"/>
            <a:ext cx="82506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In 5-6 months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DF3575A-A080-418D-8701-52E1B2BA6AA6}"/>
              </a:ext>
            </a:extLst>
          </p:cNvPr>
          <p:cNvSpPr/>
          <p:nvPr/>
        </p:nvSpPr>
        <p:spPr>
          <a:xfrm>
            <a:off x="4103705" y="4280612"/>
            <a:ext cx="45663" cy="71856"/>
          </a:xfrm>
          <a:prstGeom prst="rect">
            <a:avLst/>
          </a:prstGeom>
          <a:solidFill>
            <a:srgbClr val="BFE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CA671DF-AD69-420D-8D4F-B2822BD383AB}"/>
              </a:ext>
            </a:extLst>
          </p:cNvPr>
          <p:cNvSpPr txBox="1"/>
          <p:nvPr/>
        </p:nvSpPr>
        <p:spPr>
          <a:xfrm>
            <a:off x="4874133" y="4210390"/>
            <a:ext cx="87130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 don’t know yet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4554208-837D-4302-8E9D-DAFAB0B8F6BB}"/>
              </a:ext>
            </a:extLst>
          </p:cNvPr>
          <p:cNvSpPr/>
          <p:nvPr/>
        </p:nvSpPr>
        <p:spPr>
          <a:xfrm>
            <a:off x="4876311" y="4281218"/>
            <a:ext cx="45663" cy="71856"/>
          </a:xfrm>
          <a:prstGeom prst="rect">
            <a:avLst/>
          </a:prstGeom>
          <a:solidFill>
            <a:srgbClr val="F2F2F2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75B1225-1550-48A5-9D4F-752B59D1074D}"/>
              </a:ext>
            </a:extLst>
          </p:cNvPr>
          <p:cNvSpPr/>
          <p:nvPr/>
        </p:nvSpPr>
        <p:spPr>
          <a:xfrm>
            <a:off x="3638565" y="1347506"/>
            <a:ext cx="2514600" cy="116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9D40C31-B529-4C76-B367-45B2D307A7A4}"/>
              </a:ext>
            </a:extLst>
          </p:cNvPr>
          <p:cNvSpPr txBox="1"/>
          <p:nvPr/>
        </p:nvSpPr>
        <p:spPr>
          <a:xfrm>
            <a:off x="7480026" y="3960559"/>
            <a:ext cx="718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Sep- Oct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F1A3531-11C8-4044-872C-C9129FF0BFB5}"/>
              </a:ext>
            </a:extLst>
          </p:cNvPr>
          <p:cNvSpPr/>
          <p:nvPr/>
        </p:nvSpPr>
        <p:spPr>
          <a:xfrm>
            <a:off x="6785600" y="4033197"/>
            <a:ext cx="45663" cy="71856"/>
          </a:xfrm>
          <a:prstGeom prst="rect">
            <a:avLst/>
          </a:prstGeom>
          <a:solidFill>
            <a:srgbClr val="D9D9D9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02BBBC0-1284-41A7-B967-1F1DD2E0328F}"/>
              </a:ext>
            </a:extLst>
          </p:cNvPr>
          <p:cNvSpPr txBox="1"/>
          <p:nvPr/>
        </p:nvSpPr>
        <p:spPr>
          <a:xfrm>
            <a:off x="6781800" y="3962929"/>
            <a:ext cx="7212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Aug- Sep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E4DDDD1-BC48-4A93-B128-F41C1C2D022C}"/>
              </a:ext>
            </a:extLst>
          </p:cNvPr>
          <p:cNvSpPr/>
          <p:nvPr/>
        </p:nvSpPr>
        <p:spPr>
          <a:xfrm>
            <a:off x="7477211" y="4029165"/>
            <a:ext cx="45663" cy="71856"/>
          </a:xfrm>
          <a:prstGeom prst="rect">
            <a:avLst/>
          </a:prstGeom>
          <a:solidFill>
            <a:srgbClr val="BFE2EB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FC7E006-3F77-4F9A-980F-553512B4A13A}"/>
              </a:ext>
            </a:extLst>
          </p:cNvPr>
          <p:cNvSpPr txBox="1"/>
          <p:nvPr/>
        </p:nvSpPr>
        <p:spPr>
          <a:xfrm>
            <a:off x="8288058" y="3960559"/>
            <a:ext cx="779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Oct- Nov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A203A01-96B6-4D39-9F50-5C981CF71882}"/>
              </a:ext>
            </a:extLst>
          </p:cNvPr>
          <p:cNvSpPr/>
          <p:nvPr/>
        </p:nvSpPr>
        <p:spPr>
          <a:xfrm>
            <a:off x="8288058" y="4027949"/>
            <a:ext cx="45663" cy="71856"/>
          </a:xfrm>
          <a:prstGeom prst="rect">
            <a:avLst/>
          </a:prstGeom>
          <a:solidFill>
            <a:srgbClr val="48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7F6A5C0-CCD2-4C67-97E5-AA1FD18117B1}"/>
              </a:ext>
            </a:extLst>
          </p:cNvPr>
          <p:cNvSpPr txBox="1"/>
          <p:nvPr/>
        </p:nvSpPr>
        <p:spPr>
          <a:xfrm>
            <a:off x="6803196" y="4245004"/>
            <a:ext cx="710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Nov- Dec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8A0B31B-5274-4FC9-B17E-87989254A4AD}"/>
              </a:ext>
            </a:extLst>
          </p:cNvPr>
          <p:cNvSpPr/>
          <p:nvPr/>
        </p:nvSpPr>
        <p:spPr>
          <a:xfrm>
            <a:off x="6793757" y="4313193"/>
            <a:ext cx="45663" cy="71856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6309562-1ED1-4E9E-AD6C-D5DE7076AD80}"/>
              </a:ext>
            </a:extLst>
          </p:cNvPr>
          <p:cNvSpPr/>
          <p:nvPr/>
        </p:nvSpPr>
        <p:spPr>
          <a:xfrm>
            <a:off x="8298076" y="4307499"/>
            <a:ext cx="45719" cy="71856"/>
          </a:xfrm>
          <a:prstGeom prst="rect">
            <a:avLst/>
          </a:prstGeom>
          <a:solidFill>
            <a:srgbClr val="0A0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A0B8FE0-FC98-478C-94FF-AE6D02117579}"/>
              </a:ext>
            </a:extLst>
          </p:cNvPr>
          <p:cNvSpPr txBox="1"/>
          <p:nvPr/>
        </p:nvSpPr>
        <p:spPr>
          <a:xfrm>
            <a:off x="7477211" y="4248348"/>
            <a:ext cx="900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Dec ’20- Jan ‘21 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3D4BD9B-6EBC-4FD8-AFFF-A8103FA78905}"/>
              </a:ext>
            </a:extLst>
          </p:cNvPr>
          <p:cNvSpPr txBox="1"/>
          <p:nvPr/>
        </p:nvSpPr>
        <p:spPr>
          <a:xfrm>
            <a:off x="8312380" y="4245004"/>
            <a:ext cx="779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Feb ‘21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2610454-9FA8-44DD-954D-D62F52A313D0}"/>
              </a:ext>
            </a:extLst>
          </p:cNvPr>
          <p:cNvSpPr/>
          <p:nvPr/>
        </p:nvSpPr>
        <p:spPr>
          <a:xfrm>
            <a:off x="7482826" y="4313193"/>
            <a:ext cx="45663" cy="718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8CA1024-2978-4106-9D5A-A40889DBFC15}"/>
              </a:ext>
            </a:extLst>
          </p:cNvPr>
          <p:cNvSpPr txBox="1"/>
          <p:nvPr/>
        </p:nvSpPr>
        <p:spPr>
          <a:xfrm>
            <a:off x="334193" y="4639206"/>
            <a:ext cx="2873154" cy="27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Q7.Do you plan to take an overnight trip domestically or within Europe in the next 6 months, either for personal or professional purposes?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AF750E6-DEAE-4DF9-B8EB-8BB0D2A16077}"/>
              </a:ext>
            </a:extLst>
          </p:cNvPr>
          <p:cNvSpPr txBox="1"/>
          <p:nvPr/>
        </p:nvSpPr>
        <p:spPr>
          <a:xfrm>
            <a:off x="3657600" y="4639206"/>
            <a:ext cx="2544142" cy="27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Q9.When are you most likely to go on your next trip either in your country or within Europe?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BF5DE0A-C4CF-42C0-8ACF-153D244824CA}"/>
              </a:ext>
            </a:extLst>
          </p:cNvPr>
          <p:cNvSpPr txBox="1"/>
          <p:nvPr/>
        </p:nvSpPr>
        <p:spPr>
          <a:xfrm>
            <a:off x="6671999" y="4641850"/>
            <a:ext cx="2153610" cy="1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Q10.Where do you plan to travel in the next 6 months?</a:t>
            </a:r>
          </a:p>
        </p:txBody>
      </p:sp>
      <p:graphicFrame>
        <p:nvGraphicFramePr>
          <p:cNvPr id="107" name="Chart 106">
            <a:extLst>
              <a:ext uri="{FF2B5EF4-FFF2-40B4-BE49-F238E27FC236}">
                <a16:creationId xmlns:a16="http://schemas.microsoft.com/office/drawing/2014/main" id="{E107404B-E8FC-4B92-94FE-D3BB5361F7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247737"/>
              </p:ext>
            </p:extLst>
          </p:nvPr>
        </p:nvGraphicFramePr>
        <p:xfrm>
          <a:off x="3466940" y="857316"/>
          <a:ext cx="2911319" cy="327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8" name="TextBox 107">
            <a:extLst>
              <a:ext uri="{FF2B5EF4-FFF2-40B4-BE49-F238E27FC236}">
                <a16:creationId xmlns:a16="http://schemas.microsoft.com/office/drawing/2014/main" id="{9237EA62-B109-490D-B392-635DE3482B93}"/>
              </a:ext>
            </a:extLst>
          </p:cNvPr>
          <p:cNvSpPr txBox="1"/>
          <p:nvPr/>
        </p:nvSpPr>
        <p:spPr>
          <a:xfrm>
            <a:off x="3976916" y="1415107"/>
            <a:ext cx="1929480" cy="2307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899" b="0" dirty="0">
                <a:solidFill>
                  <a:srgbClr val="0A0936"/>
                </a:solidFill>
                <a:latin typeface="DINPro-Light" panose="02000504040000020003" pitchFamily="50" charset="0"/>
              </a:rPr>
              <a:t>When will Swiss travel?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7EF84CF-4E57-43CC-B650-33549C3F277B}"/>
              </a:ext>
            </a:extLst>
          </p:cNvPr>
          <p:cNvSpPr/>
          <p:nvPr/>
        </p:nvSpPr>
        <p:spPr>
          <a:xfrm>
            <a:off x="3671102" y="1338521"/>
            <a:ext cx="2908928" cy="134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6DFB4FC-37BE-4336-A2E1-4C3359F69BD5}"/>
              </a:ext>
            </a:extLst>
          </p:cNvPr>
          <p:cNvSpPr txBox="1"/>
          <p:nvPr/>
        </p:nvSpPr>
        <p:spPr>
          <a:xfrm>
            <a:off x="6803714" y="1415107"/>
            <a:ext cx="1929480" cy="3690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899" b="0" dirty="0">
                <a:solidFill>
                  <a:srgbClr val="0A0936"/>
                </a:solidFill>
                <a:latin typeface="DINPro-Light" panose="02000504040000020003" pitchFamily="50" charset="0"/>
              </a:rPr>
              <a:t>Where will Swiss travel within the next 6 months?</a:t>
            </a:r>
          </a:p>
        </p:txBody>
      </p:sp>
      <p:sp>
        <p:nvSpPr>
          <p:cNvPr id="111" name="Isosceles Triangle 110">
            <a:extLst>
              <a:ext uri="{FF2B5EF4-FFF2-40B4-BE49-F238E27FC236}">
                <a16:creationId xmlns:a16="http://schemas.microsoft.com/office/drawing/2014/main" id="{2B5CFA24-D3CF-4EE2-A368-EC4890840C4D}"/>
              </a:ext>
            </a:extLst>
          </p:cNvPr>
          <p:cNvSpPr/>
          <p:nvPr/>
        </p:nvSpPr>
        <p:spPr>
          <a:xfrm>
            <a:off x="5700376" y="2518413"/>
            <a:ext cx="131102" cy="92233"/>
          </a:xfrm>
          <a:prstGeom prst="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Left Brace 111">
            <a:extLst>
              <a:ext uri="{FF2B5EF4-FFF2-40B4-BE49-F238E27FC236}">
                <a16:creationId xmlns:a16="http://schemas.microsoft.com/office/drawing/2014/main" id="{EFC50530-4373-477C-B3B0-EC3A2998FA28}"/>
              </a:ext>
            </a:extLst>
          </p:cNvPr>
          <p:cNvSpPr/>
          <p:nvPr/>
        </p:nvSpPr>
        <p:spPr>
          <a:xfrm rot="16200000" flipH="1">
            <a:off x="5710266" y="2227152"/>
            <a:ext cx="92842" cy="492708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Isosceles Triangle 112">
            <a:extLst>
              <a:ext uri="{FF2B5EF4-FFF2-40B4-BE49-F238E27FC236}">
                <a16:creationId xmlns:a16="http://schemas.microsoft.com/office/drawing/2014/main" id="{F9E76A67-6DFB-412C-BF91-EE640D023389}"/>
              </a:ext>
            </a:extLst>
          </p:cNvPr>
          <p:cNvSpPr/>
          <p:nvPr/>
        </p:nvSpPr>
        <p:spPr>
          <a:xfrm>
            <a:off x="5775167" y="2962813"/>
            <a:ext cx="131102" cy="92233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Left Brace 113">
            <a:extLst>
              <a:ext uri="{FF2B5EF4-FFF2-40B4-BE49-F238E27FC236}">
                <a16:creationId xmlns:a16="http://schemas.microsoft.com/office/drawing/2014/main" id="{63DD192B-5B7C-449C-9D47-BC5FF487C90D}"/>
              </a:ext>
            </a:extLst>
          </p:cNvPr>
          <p:cNvSpPr/>
          <p:nvPr/>
        </p:nvSpPr>
        <p:spPr>
          <a:xfrm rot="16200000" flipH="1">
            <a:off x="5785057" y="2671552"/>
            <a:ext cx="92842" cy="492708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Left Brace 114">
            <a:extLst>
              <a:ext uri="{FF2B5EF4-FFF2-40B4-BE49-F238E27FC236}">
                <a16:creationId xmlns:a16="http://schemas.microsoft.com/office/drawing/2014/main" id="{0014C7E6-1096-4C66-B142-31B87E5CA711}"/>
              </a:ext>
            </a:extLst>
          </p:cNvPr>
          <p:cNvSpPr/>
          <p:nvPr/>
        </p:nvSpPr>
        <p:spPr>
          <a:xfrm rot="16200000" flipH="1">
            <a:off x="5728746" y="3025232"/>
            <a:ext cx="92842" cy="492708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6" name="Isosceles Triangle 115">
            <a:extLst>
              <a:ext uri="{FF2B5EF4-FFF2-40B4-BE49-F238E27FC236}">
                <a16:creationId xmlns:a16="http://schemas.microsoft.com/office/drawing/2014/main" id="{FA9A70E0-F8F4-4B3A-BE23-BD11EE3FC845}"/>
              </a:ext>
            </a:extLst>
          </p:cNvPr>
          <p:cNvSpPr/>
          <p:nvPr/>
        </p:nvSpPr>
        <p:spPr>
          <a:xfrm rot="10800000">
            <a:off x="5695859" y="3290405"/>
            <a:ext cx="131101" cy="9222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9" name="Isosceles Triangle 118">
            <a:extLst>
              <a:ext uri="{FF2B5EF4-FFF2-40B4-BE49-F238E27FC236}">
                <a16:creationId xmlns:a16="http://schemas.microsoft.com/office/drawing/2014/main" id="{3C1B681F-487C-4082-9995-FDB81A2589CA}"/>
              </a:ext>
            </a:extLst>
          </p:cNvPr>
          <p:cNvSpPr/>
          <p:nvPr/>
        </p:nvSpPr>
        <p:spPr>
          <a:xfrm>
            <a:off x="8921652" y="2296602"/>
            <a:ext cx="131102" cy="92233"/>
          </a:xfrm>
          <a:prstGeom prst="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Left Brace 119">
            <a:extLst>
              <a:ext uri="{FF2B5EF4-FFF2-40B4-BE49-F238E27FC236}">
                <a16:creationId xmlns:a16="http://schemas.microsoft.com/office/drawing/2014/main" id="{90A7CC57-A097-444F-9A7D-FA3C7241662B}"/>
              </a:ext>
            </a:extLst>
          </p:cNvPr>
          <p:cNvSpPr/>
          <p:nvPr/>
        </p:nvSpPr>
        <p:spPr>
          <a:xfrm flipH="1">
            <a:off x="8828998" y="2332654"/>
            <a:ext cx="59464" cy="148898"/>
          </a:xfrm>
          <a:prstGeom prst="leftBrac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1922250-C4B8-4B68-B4D2-2D5B5CEF9781}"/>
              </a:ext>
            </a:extLst>
          </p:cNvPr>
          <p:cNvSpPr txBox="1"/>
          <p:nvPr/>
        </p:nvSpPr>
        <p:spPr>
          <a:xfrm>
            <a:off x="5679437" y="2025804"/>
            <a:ext cx="4536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DINPro-Light" panose="02000504040000020003" pitchFamily="50" charset="0"/>
              </a:rPr>
              <a:t>2</a:t>
            </a:r>
            <a:r>
              <a:rPr lang="el-GR" sz="800" b="1">
                <a:solidFill>
                  <a:srgbClr val="FF0000"/>
                </a:solidFill>
                <a:latin typeface="DINPro-Light" panose="02000504040000020003" pitchFamily="50" charset="0"/>
              </a:rPr>
              <a:t>1%</a:t>
            </a:r>
            <a:endParaRPr lang="en-US" sz="800" b="1" dirty="0">
              <a:solidFill>
                <a:srgbClr val="FF0000"/>
              </a:solidFill>
              <a:latin typeface="DINPro-Light" panose="02000504040000020003" pitchFamily="50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C2EC4DF-B51E-4088-BA6A-0F1A483097EE}"/>
              </a:ext>
            </a:extLst>
          </p:cNvPr>
          <p:cNvSpPr txBox="1"/>
          <p:nvPr/>
        </p:nvSpPr>
        <p:spPr>
          <a:xfrm>
            <a:off x="5624168" y="3029058"/>
            <a:ext cx="4536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accent3">
                    <a:lumMod val="50000"/>
                  </a:schemeClr>
                </a:solidFill>
                <a:latin typeface="DINPro-Light" panose="02000504040000020003" pitchFamily="50" charset="0"/>
              </a:rPr>
              <a:t>72</a:t>
            </a:r>
            <a:r>
              <a:rPr lang="el-GR" sz="800" b="1">
                <a:solidFill>
                  <a:schemeClr val="accent3">
                    <a:lumMod val="50000"/>
                  </a:schemeClr>
                </a:solidFill>
                <a:latin typeface="DINPro-Light" panose="02000504040000020003" pitchFamily="50" charset="0"/>
              </a:rPr>
              <a:t>%</a:t>
            </a:r>
            <a:endParaRPr lang="en-US" sz="800" b="1" dirty="0">
              <a:solidFill>
                <a:schemeClr val="accent3">
                  <a:lumMod val="50000"/>
                </a:schemeClr>
              </a:solidFill>
              <a:latin typeface="DINPro-Light" panose="02000504040000020003" pitchFamily="50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58494B9-2833-4F45-B1E4-22327BB2BC00}"/>
              </a:ext>
            </a:extLst>
          </p:cNvPr>
          <p:cNvSpPr txBox="1"/>
          <p:nvPr/>
        </p:nvSpPr>
        <p:spPr>
          <a:xfrm>
            <a:off x="5515041" y="3320814"/>
            <a:ext cx="5311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800" b="1">
                <a:solidFill>
                  <a:srgbClr val="FF0000"/>
                </a:solidFill>
                <a:latin typeface="DINPro-Light" panose="02000504040000020003" pitchFamily="50" charset="0"/>
              </a:rPr>
              <a:t>39%</a:t>
            </a:r>
            <a:endParaRPr lang="en-US" sz="800" b="1" dirty="0">
              <a:solidFill>
                <a:srgbClr val="FF0000"/>
              </a:solidFill>
              <a:latin typeface="DINPro-Light" panose="02000504040000020003" pitchFamily="50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40AAA2B-0FC0-4194-85D2-22580556E748}"/>
              </a:ext>
            </a:extLst>
          </p:cNvPr>
          <p:cNvSpPr txBox="1"/>
          <p:nvPr/>
        </p:nvSpPr>
        <p:spPr>
          <a:xfrm>
            <a:off x="8818389" y="2359481"/>
            <a:ext cx="40731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800" b="1">
                <a:solidFill>
                  <a:srgbClr val="548235"/>
                </a:solidFill>
                <a:latin typeface="DINPro-Light" panose="02000504040000020003" pitchFamily="50" charset="0"/>
              </a:rPr>
              <a:t>11%</a:t>
            </a:r>
            <a:endParaRPr lang="en-US" sz="800" b="1" dirty="0">
              <a:solidFill>
                <a:srgbClr val="548235"/>
              </a:solidFill>
              <a:latin typeface="DINPro-Light" panose="02000504040000020003" pitchFamily="50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6768308-2663-4763-A853-46DC81313E12}"/>
              </a:ext>
            </a:extLst>
          </p:cNvPr>
          <p:cNvSpPr txBox="1"/>
          <p:nvPr/>
        </p:nvSpPr>
        <p:spPr>
          <a:xfrm>
            <a:off x="3927639" y="4371587"/>
            <a:ext cx="1978757" cy="1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99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For specific dates please refer to </a:t>
            </a:r>
            <a:r>
              <a:rPr lang="en-US" sz="599" dirty="0">
                <a:solidFill>
                  <a:srgbClr val="2D8BB4"/>
                </a:solidFill>
                <a:latin typeface="DINPro-Light" panose="02000504040000020003" pitchFamily="50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 9</a:t>
            </a:r>
            <a:endParaRPr lang="en-US" sz="599" dirty="0">
              <a:solidFill>
                <a:srgbClr val="2D8BB4"/>
              </a:solidFill>
              <a:latin typeface="DINPro-Light" panose="02000504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384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Chart 129">
            <a:extLst>
              <a:ext uri="{FF2B5EF4-FFF2-40B4-BE49-F238E27FC236}">
                <a16:creationId xmlns:a16="http://schemas.microsoft.com/office/drawing/2014/main" id="{5BA1EE3A-9E38-4050-B5DC-D8BB71DCEB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7496270"/>
              </p:ext>
            </p:extLst>
          </p:nvPr>
        </p:nvGraphicFramePr>
        <p:xfrm>
          <a:off x="87453" y="1601349"/>
          <a:ext cx="3307069" cy="2676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0B4F233-8AF7-4C85-A47C-A1E6655607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1" b="17527"/>
          <a:stretch/>
        </p:blipFill>
        <p:spPr>
          <a:xfrm>
            <a:off x="7768454" y="102823"/>
            <a:ext cx="1242269" cy="1059064"/>
          </a:xfrm>
          <a:prstGeom prst="rect">
            <a:avLst/>
          </a:prstGeom>
        </p:spPr>
      </p:pic>
      <p:sp>
        <p:nvSpPr>
          <p:cNvPr id="13" name="object 5">
            <a:extLst>
              <a:ext uri="{FF2B5EF4-FFF2-40B4-BE49-F238E27FC236}">
                <a16:creationId xmlns:a16="http://schemas.microsoft.com/office/drawing/2014/main" id="{CBAB7D84-3E08-4396-AD7E-9B4ACCCA710B}"/>
              </a:ext>
            </a:extLst>
          </p:cNvPr>
          <p:cNvSpPr txBox="1"/>
          <p:nvPr/>
        </p:nvSpPr>
        <p:spPr>
          <a:xfrm>
            <a:off x="81744" y="4782001"/>
            <a:ext cx="211194" cy="214188"/>
          </a:xfrm>
          <a:prstGeom prst="rect">
            <a:avLst/>
          </a:prstGeom>
        </p:spPr>
        <p:txBody>
          <a:bodyPr vert="horz" wrap="square" lIns="0" tIns="30443" rIns="0" bIns="0" rtlCol="0">
            <a:spAutoFit/>
          </a:bodyPr>
          <a:lstStyle/>
          <a:p>
            <a:pPr marL="12685" marR="5074" algn="ctr">
              <a:lnSpc>
                <a:spcPts val="1698"/>
              </a:lnSpc>
              <a:spcBef>
                <a:spcPts val="240"/>
              </a:spcBef>
            </a:pPr>
            <a:fld id="{F8929E1C-A232-4282-8705-E2D543744F43}" type="slidenum">
              <a:rPr lang="en-US" sz="699">
                <a:latin typeface="DINPro-Light" panose="02000504040000020003" pitchFamily="50" charset="0"/>
                <a:cs typeface="Arial"/>
              </a:rPr>
              <a:pPr marL="12685" marR="5074" algn="ctr">
                <a:lnSpc>
                  <a:spcPts val="1698"/>
                </a:lnSpc>
                <a:spcBef>
                  <a:spcPts val="240"/>
                </a:spcBef>
              </a:pPr>
              <a:t>29</a:t>
            </a:fld>
            <a:endParaRPr sz="699" dirty="0"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26B22-D3DF-46CB-9AED-1F6FC2B4C836}"/>
              </a:ext>
            </a:extLst>
          </p:cNvPr>
          <p:cNvSpPr/>
          <p:nvPr/>
        </p:nvSpPr>
        <p:spPr>
          <a:xfrm>
            <a:off x="42377" y="1560584"/>
            <a:ext cx="380531" cy="20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CEC6B8C0-568F-4C8E-B4BA-2A64F198BDD7}"/>
              </a:ext>
            </a:extLst>
          </p:cNvPr>
          <p:cNvSpPr/>
          <p:nvPr/>
        </p:nvSpPr>
        <p:spPr>
          <a:xfrm>
            <a:off x="328938" y="942665"/>
            <a:ext cx="1716826" cy="165531"/>
          </a:xfrm>
          <a:custGeom>
            <a:avLst/>
            <a:gdLst/>
            <a:ahLst/>
            <a:cxnLst/>
            <a:rect l="l" t="t" r="r" b="b"/>
            <a:pathLst>
              <a:path w="1718945" h="165734">
                <a:moveTo>
                  <a:pt x="1718322" y="0"/>
                </a:moveTo>
                <a:lnTo>
                  <a:pt x="0" y="0"/>
                </a:lnTo>
                <a:lnTo>
                  <a:pt x="0" y="165595"/>
                </a:lnTo>
                <a:lnTo>
                  <a:pt x="1718322" y="165595"/>
                </a:lnTo>
                <a:lnTo>
                  <a:pt x="1718322" y="0"/>
                </a:lnTo>
                <a:close/>
              </a:path>
            </a:pathLst>
          </a:custGeom>
          <a:solidFill>
            <a:srgbClr val="2D8CB5"/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F72BF1-7BD7-42B3-BA7D-6BF554E7BA12}"/>
              </a:ext>
            </a:extLst>
          </p:cNvPr>
          <p:cNvSpPr txBox="1"/>
          <p:nvPr/>
        </p:nvSpPr>
        <p:spPr>
          <a:xfrm>
            <a:off x="7802427" y="4870943"/>
            <a:ext cx="1334886" cy="199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No. of respondents: 500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485E28-6BC8-4501-A19C-89BB711DFA78}"/>
              </a:ext>
            </a:extLst>
          </p:cNvPr>
          <p:cNvSpPr txBox="1"/>
          <p:nvPr/>
        </p:nvSpPr>
        <p:spPr>
          <a:xfrm>
            <a:off x="543976" y="1370646"/>
            <a:ext cx="2490215" cy="2307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899" b="0" dirty="0">
                <a:solidFill>
                  <a:srgbClr val="0A0936"/>
                </a:solidFill>
                <a:latin typeface="DINPro-Light" panose="02000504040000020003" pitchFamily="50" charset="0"/>
              </a:rPr>
              <a:t>Willingness to travel in the next 6 months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42272A9-BFB1-4F9D-AB77-3825A0A7AA1E}"/>
              </a:ext>
            </a:extLst>
          </p:cNvPr>
          <p:cNvSpPr/>
          <p:nvPr/>
        </p:nvSpPr>
        <p:spPr>
          <a:xfrm>
            <a:off x="3657600" y="991669"/>
            <a:ext cx="2667000" cy="116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0" name="Chart 99">
            <a:extLst>
              <a:ext uri="{FF2B5EF4-FFF2-40B4-BE49-F238E27FC236}">
                <a16:creationId xmlns:a16="http://schemas.microsoft.com/office/drawing/2014/main" id="{F0ACA80A-1534-46E5-A9F2-42134EF1E4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2704183"/>
              </p:ext>
            </p:extLst>
          </p:nvPr>
        </p:nvGraphicFramePr>
        <p:xfrm>
          <a:off x="6678397" y="1731070"/>
          <a:ext cx="2694203" cy="224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E526363D-4AAD-4715-8730-8DBCAB6A0A31}"/>
              </a:ext>
            </a:extLst>
          </p:cNvPr>
          <p:cNvSpPr/>
          <p:nvPr/>
        </p:nvSpPr>
        <p:spPr>
          <a:xfrm>
            <a:off x="3635798" y="776798"/>
            <a:ext cx="2578057" cy="92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D7F65B-25B3-4099-B9AE-4EA3CB99D283}"/>
              </a:ext>
            </a:extLst>
          </p:cNvPr>
          <p:cNvSpPr txBox="1"/>
          <p:nvPr/>
        </p:nvSpPr>
        <p:spPr>
          <a:xfrm>
            <a:off x="232642" y="179819"/>
            <a:ext cx="7082558" cy="737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98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SPAIN</a:t>
            </a:r>
          </a:p>
          <a:p>
            <a:r>
              <a:rPr lang="en-GB" sz="1398" dirty="0">
                <a:solidFill>
                  <a:srgbClr val="3FADDD"/>
                </a:solidFill>
                <a:latin typeface="DINPro-Bold" panose="02000503030000020004" pitchFamily="50" charset="0"/>
              </a:rPr>
              <a:t>Spanish respondents display the second strongest</a:t>
            </a:r>
            <a:r>
              <a:rPr lang="en-US" sz="1398" dirty="0">
                <a:solidFill>
                  <a:srgbClr val="3FADDD"/>
                </a:solidFill>
                <a:latin typeface="DINPro-Bold" panose="02000503030000020004" pitchFamily="50" charset="0"/>
              </a:rPr>
              <a:t> desire for domestic travel </a:t>
            </a:r>
          </a:p>
          <a:p>
            <a:r>
              <a:rPr lang="en-US" sz="1398" dirty="0">
                <a:solidFill>
                  <a:srgbClr val="3FADDD"/>
                </a:solidFill>
                <a:latin typeface="DINPro-Bold" panose="02000503030000020004" pitchFamily="50" charset="0"/>
              </a:rPr>
              <a:t>from all surveyed markets, without committing to an exact date</a:t>
            </a:r>
            <a:endParaRPr lang="en-US" sz="1398" strike="sngStrike" dirty="0">
              <a:solidFill>
                <a:srgbClr val="3FADDD"/>
              </a:solidFill>
              <a:latin typeface="DINPro-Bold" panose="02000503030000020004" pitchFamily="50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4CB154-6913-44BB-8B8A-B33D04C6683F}"/>
              </a:ext>
            </a:extLst>
          </p:cNvPr>
          <p:cNvSpPr txBox="1"/>
          <p:nvPr/>
        </p:nvSpPr>
        <p:spPr>
          <a:xfrm>
            <a:off x="4603815" y="4055472"/>
            <a:ext cx="87130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In 1-2 months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DCA15BC-6C6E-4E0B-B5B3-037942D6F977}"/>
              </a:ext>
            </a:extLst>
          </p:cNvPr>
          <p:cNvSpPr/>
          <p:nvPr/>
        </p:nvSpPr>
        <p:spPr>
          <a:xfrm>
            <a:off x="3947464" y="4126006"/>
            <a:ext cx="45663" cy="71856"/>
          </a:xfrm>
          <a:prstGeom prst="rect">
            <a:avLst/>
          </a:prstGeom>
          <a:solidFill>
            <a:srgbClr val="040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BC17DF-43C8-4F56-A2AA-B4AF9CA9E688}"/>
              </a:ext>
            </a:extLst>
          </p:cNvPr>
          <p:cNvSpPr txBox="1"/>
          <p:nvPr/>
        </p:nvSpPr>
        <p:spPr>
          <a:xfrm>
            <a:off x="3929402" y="4055850"/>
            <a:ext cx="65589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This month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53DF1B-AC8C-4FEF-B221-F02CD59C3757}"/>
              </a:ext>
            </a:extLst>
          </p:cNvPr>
          <p:cNvSpPr/>
          <p:nvPr/>
        </p:nvSpPr>
        <p:spPr>
          <a:xfrm>
            <a:off x="4611964" y="4118796"/>
            <a:ext cx="45663" cy="71856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B0B6B87-918A-488A-895D-650DEB0C5168}"/>
              </a:ext>
            </a:extLst>
          </p:cNvPr>
          <p:cNvSpPr txBox="1"/>
          <p:nvPr/>
        </p:nvSpPr>
        <p:spPr>
          <a:xfrm>
            <a:off x="5369079" y="4055472"/>
            <a:ext cx="89949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In 3-4 months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6501999-790D-4045-90A5-985973ABF454}"/>
              </a:ext>
            </a:extLst>
          </p:cNvPr>
          <p:cNvSpPr/>
          <p:nvPr/>
        </p:nvSpPr>
        <p:spPr>
          <a:xfrm>
            <a:off x="5357043" y="4122728"/>
            <a:ext cx="45663" cy="71856"/>
          </a:xfrm>
          <a:prstGeom prst="rect">
            <a:avLst/>
          </a:prstGeom>
          <a:solidFill>
            <a:srgbClr val="48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2BE89C-ED0A-44C8-8999-F1385AD80952}"/>
              </a:ext>
            </a:extLst>
          </p:cNvPr>
          <p:cNvSpPr txBox="1"/>
          <p:nvPr/>
        </p:nvSpPr>
        <p:spPr>
          <a:xfrm>
            <a:off x="4103705" y="4215359"/>
            <a:ext cx="82506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In 5-6 months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F7EC06-E5DC-422D-8747-C4A9CA036DFB}"/>
              </a:ext>
            </a:extLst>
          </p:cNvPr>
          <p:cNvSpPr/>
          <p:nvPr/>
        </p:nvSpPr>
        <p:spPr>
          <a:xfrm>
            <a:off x="4103705" y="4280612"/>
            <a:ext cx="45663" cy="71856"/>
          </a:xfrm>
          <a:prstGeom prst="rect">
            <a:avLst/>
          </a:prstGeom>
          <a:solidFill>
            <a:srgbClr val="BFE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71D6021-220B-430A-B05B-518D81AF1D78}"/>
              </a:ext>
            </a:extLst>
          </p:cNvPr>
          <p:cNvSpPr txBox="1"/>
          <p:nvPr/>
        </p:nvSpPr>
        <p:spPr>
          <a:xfrm>
            <a:off x="4874133" y="4210390"/>
            <a:ext cx="87130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 don’t know yet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36B4555-2D40-4821-AF7B-4179F39FF3C2}"/>
              </a:ext>
            </a:extLst>
          </p:cNvPr>
          <p:cNvSpPr/>
          <p:nvPr/>
        </p:nvSpPr>
        <p:spPr>
          <a:xfrm>
            <a:off x="4876311" y="4281218"/>
            <a:ext cx="45663" cy="71856"/>
          </a:xfrm>
          <a:prstGeom prst="rect">
            <a:avLst/>
          </a:prstGeom>
          <a:solidFill>
            <a:srgbClr val="F2F2F2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ACA87E8-ADC7-4F39-ACFC-D54D9531E7DD}"/>
              </a:ext>
            </a:extLst>
          </p:cNvPr>
          <p:cNvSpPr txBox="1"/>
          <p:nvPr/>
        </p:nvSpPr>
        <p:spPr>
          <a:xfrm>
            <a:off x="7480026" y="3960559"/>
            <a:ext cx="718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Sep- Oct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696426E-CCF1-4D6D-941A-F5E55F3F27A4}"/>
              </a:ext>
            </a:extLst>
          </p:cNvPr>
          <p:cNvSpPr/>
          <p:nvPr/>
        </p:nvSpPr>
        <p:spPr>
          <a:xfrm>
            <a:off x="6785600" y="4033197"/>
            <a:ext cx="45663" cy="71856"/>
          </a:xfrm>
          <a:prstGeom prst="rect">
            <a:avLst/>
          </a:prstGeom>
          <a:solidFill>
            <a:srgbClr val="D9D9D9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3B109EA-663A-4B48-B326-7E04B8EC7ABC}"/>
              </a:ext>
            </a:extLst>
          </p:cNvPr>
          <p:cNvSpPr txBox="1"/>
          <p:nvPr/>
        </p:nvSpPr>
        <p:spPr>
          <a:xfrm>
            <a:off x="6781800" y="3962929"/>
            <a:ext cx="7212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Aug- Sep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53A01F8-D673-4C3E-A911-141C2EA224E5}"/>
              </a:ext>
            </a:extLst>
          </p:cNvPr>
          <p:cNvSpPr/>
          <p:nvPr/>
        </p:nvSpPr>
        <p:spPr>
          <a:xfrm>
            <a:off x="7477211" y="4029165"/>
            <a:ext cx="45663" cy="71856"/>
          </a:xfrm>
          <a:prstGeom prst="rect">
            <a:avLst/>
          </a:prstGeom>
          <a:solidFill>
            <a:srgbClr val="BFE2EB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813CBD3-91C0-4941-8334-8EE008BEF696}"/>
              </a:ext>
            </a:extLst>
          </p:cNvPr>
          <p:cNvSpPr txBox="1"/>
          <p:nvPr/>
        </p:nvSpPr>
        <p:spPr>
          <a:xfrm>
            <a:off x="8288058" y="3960559"/>
            <a:ext cx="779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Oct- Nov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9483826-BD3D-48E1-9387-5B74D16653DE}"/>
              </a:ext>
            </a:extLst>
          </p:cNvPr>
          <p:cNvSpPr/>
          <p:nvPr/>
        </p:nvSpPr>
        <p:spPr>
          <a:xfrm>
            <a:off x="8288058" y="4027949"/>
            <a:ext cx="45663" cy="71856"/>
          </a:xfrm>
          <a:prstGeom prst="rect">
            <a:avLst/>
          </a:prstGeom>
          <a:solidFill>
            <a:srgbClr val="48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4EF1FBA-CB23-4864-A9C0-2D4C7C481D95}"/>
              </a:ext>
            </a:extLst>
          </p:cNvPr>
          <p:cNvSpPr txBox="1"/>
          <p:nvPr/>
        </p:nvSpPr>
        <p:spPr>
          <a:xfrm>
            <a:off x="6803196" y="4245004"/>
            <a:ext cx="710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Nov- Dec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0CB7251-7B4D-448E-928B-8D7BBC4D5EF2}"/>
              </a:ext>
            </a:extLst>
          </p:cNvPr>
          <p:cNvSpPr/>
          <p:nvPr/>
        </p:nvSpPr>
        <p:spPr>
          <a:xfrm>
            <a:off x="6793757" y="4313193"/>
            <a:ext cx="45663" cy="71856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64C00FD-C253-4746-B76A-ADFE80E36F35}"/>
              </a:ext>
            </a:extLst>
          </p:cNvPr>
          <p:cNvSpPr/>
          <p:nvPr/>
        </p:nvSpPr>
        <p:spPr>
          <a:xfrm>
            <a:off x="8298076" y="4307499"/>
            <a:ext cx="45719" cy="71856"/>
          </a:xfrm>
          <a:prstGeom prst="rect">
            <a:avLst/>
          </a:prstGeom>
          <a:solidFill>
            <a:srgbClr val="0A0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7462923-7C66-4B0D-BB2F-1E7602F62805}"/>
              </a:ext>
            </a:extLst>
          </p:cNvPr>
          <p:cNvSpPr txBox="1"/>
          <p:nvPr/>
        </p:nvSpPr>
        <p:spPr>
          <a:xfrm>
            <a:off x="7477211" y="4248348"/>
            <a:ext cx="900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Dec ’20- Jan ‘21 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C3CD2BD-0A77-46FB-8D84-0F4900C64A04}"/>
              </a:ext>
            </a:extLst>
          </p:cNvPr>
          <p:cNvSpPr txBox="1"/>
          <p:nvPr/>
        </p:nvSpPr>
        <p:spPr>
          <a:xfrm>
            <a:off x="8312380" y="4245004"/>
            <a:ext cx="779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Feb ‘21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5D617B3-62F3-4C16-A6BB-E18FD615CC8A}"/>
              </a:ext>
            </a:extLst>
          </p:cNvPr>
          <p:cNvSpPr/>
          <p:nvPr/>
        </p:nvSpPr>
        <p:spPr>
          <a:xfrm>
            <a:off x="7482826" y="4313193"/>
            <a:ext cx="45663" cy="718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98B6ED4-1806-4AFC-9F96-C76A99E41D97}"/>
              </a:ext>
            </a:extLst>
          </p:cNvPr>
          <p:cNvSpPr txBox="1"/>
          <p:nvPr/>
        </p:nvSpPr>
        <p:spPr>
          <a:xfrm>
            <a:off x="334193" y="4639206"/>
            <a:ext cx="2873154" cy="27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Q7.Do you plan to take an overnight trip domestically or within Europe in the next 6 months, either for personal or professional purposes?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B1437D-ED77-473B-AB59-3CA944E60091}"/>
              </a:ext>
            </a:extLst>
          </p:cNvPr>
          <p:cNvSpPr txBox="1"/>
          <p:nvPr/>
        </p:nvSpPr>
        <p:spPr>
          <a:xfrm>
            <a:off x="3657600" y="4639206"/>
            <a:ext cx="2544142" cy="27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Q9.When are you most likely to go on your next trip either in your country or within Europe?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CF72987-E3E1-481C-B45D-75E2315416A9}"/>
              </a:ext>
            </a:extLst>
          </p:cNvPr>
          <p:cNvSpPr txBox="1"/>
          <p:nvPr/>
        </p:nvSpPr>
        <p:spPr>
          <a:xfrm>
            <a:off x="6671999" y="4641850"/>
            <a:ext cx="2153610" cy="1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Q10.Where do you plan to travel in the next 6 months?</a:t>
            </a:r>
          </a:p>
        </p:txBody>
      </p:sp>
      <p:graphicFrame>
        <p:nvGraphicFramePr>
          <p:cNvPr id="89" name="Chart 88">
            <a:extLst>
              <a:ext uri="{FF2B5EF4-FFF2-40B4-BE49-F238E27FC236}">
                <a16:creationId xmlns:a16="http://schemas.microsoft.com/office/drawing/2014/main" id="{4D735902-974E-4EE6-A194-70282D78A5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4101253"/>
              </p:ext>
            </p:extLst>
          </p:nvPr>
        </p:nvGraphicFramePr>
        <p:xfrm>
          <a:off x="3466939" y="1072439"/>
          <a:ext cx="3038960" cy="2974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DA5CB273-C602-4CDC-B4D7-59413D733269}"/>
              </a:ext>
            </a:extLst>
          </p:cNvPr>
          <p:cNvSpPr txBox="1"/>
          <p:nvPr/>
        </p:nvSpPr>
        <p:spPr>
          <a:xfrm>
            <a:off x="3976916" y="1415107"/>
            <a:ext cx="1929480" cy="2307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899" b="0" dirty="0">
                <a:solidFill>
                  <a:srgbClr val="0A0936"/>
                </a:solidFill>
                <a:latin typeface="DINPro-Light" panose="02000504040000020003" pitchFamily="50" charset="0"/>
              </a:rPr>
              <a:t>When will Spaniards travel?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8B396FA-E55C-405E-8F3F-371667C60B08}"/>
              </a:ext>
            </a:extLst>
          </p:cNvPr>
          <p:cNvSpPr/>
          <p:nvPr/>
        </p:nvSpPr>
        <p:spPr>
          <a:xfrm>
            <a:off x="3657600" y="979468"/>
            <a:ext cx="2908928" cy="134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81A6F4F-0326-44D4-8FEE-74F1559CB34A}"/>
              </a:ext>
            </a:extLst>
          </p:cNvPr>
          <p:cNvSpPr txBox="1"/>
          <p:nvPr/>
        </p:nvSpPr>
        <p:spPr>
          <a:xfrm>
            <a:off x="6803714" y="1415107"/>
            <a:ext cx="1929480" cy="3690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899" b="0" dirty="0">
                <a:solidFill>
                  <a:srgbClr val="0A0936"/>
                </a:solidFill>
                <a:latin typeface="DINPro-Light" panose="02000504040000020003" pitchFamily="50" charset="0"/>
              </a:rPr>
              <a:t>Where will Spaniards travel within the next 6 months?</a:t>
            </a:r>
          </a:p>
        </p:txBody>
      </p:sp>
      <p:sp>
        <p:nvSpPr>
          <p:cNvPr id="93" name="Left Brace 92">
            <a:extLst>
              <a:ext uri="{FF2B5EF4-FFF2-40B4-BE49-F238E27FC236}">
                <a16:creationId xmlns:a16="http://schemas.microsoft.com/office/drawing/2014/main" id="{2E121FC5-73B9-42CC-A423-CBEA70498141}"/>
              </a:ext>
            </a:extLst>
          </p:cNvPr>
          <p:cNvSpPr/>
          <p:nvPr/>
        </p:nvSpPr>
        <p:spPr>
          <a:xfrm rot="16200000" flipH="1">
            <a:off x="5900001" y="1921991"/>
            <a:ext cx="92842" cy="492708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id="{812F02B1-41A4-43B2-8D8C-C8D76D8AB53F}"/>
              </a:ext>
            </a:extLst>
          </p:cNvPr>
          <p:cNvSpPr/>
          <p:nvPr/>
        </p:nvSpPr>
        <p:spPr>
          <a:xfrm rot="10800000">
            <a:off x="5880094" y="2217198"/>
            <a:ext cx="131101" cy="9222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8EDE818-41AF-4344-9E24-A2A7D5237768}"/>
              </a:ext>
            </a:extLst>
          </p:cNvPr>
          <p:cNvSpPr txBox="1"/>
          <p:nvPr/>
        </p:nvSpPr>
        <p:spPr>
          <a:xfrm>
            <a:off x="5739112" y="2263272"/>
            <a:ext cx="4536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DINPro-Light" panose="02000504040000020003" pitchFamily="50" charset="0"/>
              </a:rPr>
              <a:t>12</a:t>
            </a:r>
            <a:r>
              <a:rPr lang="el-GR" sz="800" b="1">
                <a:solidFill>
                  <a:srgbClr val="FF0000"/>
                </a:solidFill>
                <a:latin typeface="DINPro-Light" panose="02000504040000020003" pitchFamily="50" charset="0"/>
              </a:rPr>
              <a:t>%</a:t>
            </a:r>
            <a:endParaRPr lang="en-US" sz="800" b="1" dirty="0">
              <a:solidFill>
                <a:srgbClr val="FF0000"/>
              </a:solidFill>
              <a:latin typeface="DINPro-Light" panose="02000504040000020003" pitchFamily="50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572A6EB-E370-467B-B320-B806C3CD7E5A}"/>
              </a:ext>
            </a:extLst>
          </p:cNvPr>
          <p:cNvSpPr txBox="1"/>
          <p:nvPr/>
        </p:nvSpPr>
        <p:spPr>
          <a:xfrm>
            <a:off x="3927639" y="4371587"/>
            <a:ext cx="1978757" cy="1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99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For specific dates please refer to </a:t>
            </a:r>
            <a:r>
              <a:rPr lang="en-US" sz="599" dirty="0">
                <a:solidFill>
                  <a:srgbClr val="2D8BB4"/>
                </a:solidFill>
                <a:latin typeface="DINPro-Light" panose="02000504040000020003" pitchFamily="50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 9</a:t>
            </a:r>
            <a:endParaRPr lang="en-US" sz="599" dirty="0">
              <a:solidFill>
                <a:srgbClr val="2D8BB4"/>
              </a:solidFill>
              <a:latin typeface="DINPro-Light" panose="02000504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39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06740"/>
            <a:ext cx="9144000" cy="3637915"/>
          </a:xfrm>
          <a:custGeom>
            <a:avLst/>
            <a:gdLst/>
            <a:ahLst/>
            <a:cxnLst/>
            <a:rect l="l" t="t" r="r" b="b"/>
            <a:pathLst>
              <a:path w="9144000" h="3637915">
                <a:moveTo>
                  <a:pt x="9144000" y="0"/>
                </a:moveTo>
                <a:lnTo>
                  <a:pt x="0" y="0"/>
                </a:lnTo>
                <a:lnTo>
                  <a:pt x="0" y="3637800"/>
                </a:lnTo>
                <a:lnTo>
                  <a:pt x="9144000" y="3637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049300" y="1660525"/>
            <a:ext cx="7485100" cy="278794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95200" indent="-284400" algn="just">
              <a:lnSpc>
                <a:spcPts val="1700"/>
              </a:lnSpc>
              <a:spcBef>
                <a:spcPts val="240"/>
              </a:spcBef>
              <a:spcAft>
                <a:spcPts val="1200"/>
              </a:spcAft>
              <a:buClr>
                <a:srgbClr val="2D8CB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500" b="1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The impact of COVID-19 vaccines on travel sentiment is fairly positive</a:t>
            </a: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; 48% of all surveyed Europeans feel much more confident about planning trips in the next 6 months as a result of the vaccine rollout. 31% have neutral feelings, while 21% of respondents are still very </a:t>
            </a:r>
            <a:r>
              <a:rPr lang="en-GB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sceptical</a:t>
            </a: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500" b="1" dirty="0">
              <a:latin typeface="DINPro-Light" panose="02000504040000020003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95200" lvl="0" indent="-284400" algn="just">
              <a:lnSpc>
                <a:spcPts val="1700"/>
              </a:lnSpc>
              <a:spcBef>
                <a:spcPts val="240"/>
              </a:spcBef>
              <a:spcAft>
                <a:spcPts val="1200"/>
              </a:spcAft>
              <a:buClr>
                <a:srgbClr val="2D8CB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500" b="1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Interest in holidays by the sea remains strong</a:t>
            </a: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; 34% of early-bird travellers </a:t>
            </a:r>
            <a:r>
              <a:rPr lang="en-GB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favour</a:t>
            </a: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 this kind of trip. A preference for </a:t>
            </a:r>
            <a:r>
              <a:rPr lang="en-US" sz="1500" b="1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nature and the outdoors </a:t>
            </a: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is stated by 15% of respondents and is particularly strong among those from central European markets. </a:t>
            </a:r>
          </a:p>
          <a:p>
            <a:pPr marL="295200" indent="-284400" algn="just">
              <a:lnSpc>
                <a:spcPts val="1700"/>
              </a:lnSpc>
              <a:spcBef>
                <a:spcPts val="240"/>
              </a:spcBef>
              <a:spcAft>
                <a:spcPts val="1200"/>
              </a:spcAft>
              <a:buClr>
                <a:srgbClr val="2D8CB5"/>
              </a:buClr>
              <a:buSzPct val="150000"/>
              <a:buFont typeface="Arial" panose="020B0604020202020204" pitchFamily="34" charset="0"/>
              <a:buChar char="•"/>
            </a:pPr>
            <a:r>
              <a:rPr kumimoji="0" lang="en-US" sz="1500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Over </a:t>
            </a:r>
            <a:r>
              <a:rPr kumimoji="0" lang="en-US" sz="15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half of early-bird travellers (52%) show a willingness to make their next trip by plane</a:t>
            </a:r>
            <a:r>
              <a:rPr kumimoji="0" lang="en-US" sz="1500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, though in Britain, there appears to have been a falling off in air travel confidence, with an </a:t>
            </a:r>
            <a:r>
              <a:rPr kumimoji="0" lang="en-US" sz="150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11% decrease </a:t>
            </a:r>
            <a:r>
              <a:rPr kumimoji="0" lang="en-US" sz="1500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in this preference. </a:t>
            </a:r>
            <a:r>
              <a:rPr kumimoji="0" lang="en-US" sz="15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Car travel </a:t>
            </a:r>
            <a:r>
              <a:rPr lang="en-US" sz="1500" b="1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remains the second</a:t>
            </a:r>
            <a:r>
              <a:rPr kumimoji="0" lang="en-US" sz="1500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most popular choice </a:t>
            </a:r>
            <a:r>
              <a:rPr kumimoji="0" lang="en-US" sz="1500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for 36% of Europeans with short</a:t>
            </a: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-term travel plans</a:t>
            </a:r>
            <a:r>
              <a:rPr kumimoji="0" lang="en-US" sz="1500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9300" y="381574"/>
            <a:ext cx="5427700" cy="833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80"/>
              </a:lnSpc>
              <a:spcBef>
                <a:spcPts val="100"/>
              </a:spcBef>
            </a:pPr>
            <a:r>
              <a:rPr lang="en-US" sz="2700" spc="-75" dirty="0">
                <a:solidFill>
                  <a:srgbClr val="0A0A35"/>
                </a:solidFill>
                <a:latin typeface="DINPro" panose="02000503030000020004"/>
              </a:rPr>
              <a:t>WAVE 6</a:t>
            </a:r>
            <a:endParaRPr sz="2700" dirty="0">
              <a:latin typeface="DINPro" panose="02000503030000020004"/>
            </a:endParaRPr>
          </a:p>
          <a:p>
            <a:pPr marL="12700">
              <a:lnSpc>
                <a:spcPts val="3180"/>
              </a:lnSpc>
            </a:pPr>
            <a:r>
              <a:rPr lang="en-US" sz="2700" spc="-100" dirty="0">
                <a:solidFill>
                  <a:srgbClr val="3FADDD"/>
                </a:solidFill>
                <a:latin typeface="DINPro" panose="02000503030000020004"/>
              </a:rPr>
              <a:t>RESEARCH HIGHLIGHTS</a:t>
            </a:r>
            <a:endParaRPr sz="2700" dirty="0">
              <a:latin typeface="DINPro" panose="020005030300000200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1999" y="1341005"/>
            <a:ext cx="1718945" cy="165735"/>
          </a:xfrm>
          <a:custGeom>
            <a:avLst/>
            <a:gdLst/>
            <a:ahLst/>
            <a:cxnLst/>
            <a:rect l="l" t="t" r="r" b="b"/>
            <a:pathLst>
              <a:path w="1718945" h="165734">
                <a:moveTo>
                  <a:pt x="1718322" y="0"/>
                </a:moveTo>
                <a:lnTo>
                  <a:pt x="0" y="0"/>
                </a:lnTo>
                <a:lnTo>
                  <a:pt x="0" y="165595"/>
                </a:lnTo>
                <a:lnTo>
                  <a:pt x="1718322" y="165595"/>
                </a:lnTo>
                <a:lnTo>
                  <a:pt x="1718322" y="0"/>
                </a:lnTo>
                <a:close/>
              </a:path>
            </a:pathLst>
          </a:custGeom>
          <a:solidFill>
            <a:srgbClr val="007BA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A398CA4F-9AFE-411B-839D-806388C101C0}"/>
              </a:ext>
            </a:extLst>
          </p:cNvPr>
          <p:cNvSpPr txBox="1"/>
          <p:nvPr/>
        </p:nvSpPr>
        <p:spPr>
          <a:xfrm>
            <a:off x="76200" y="4784725"/>
            <a:ext cx="211455" cy="21428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700"/>
              </a:lnSpc>
              <a:spcBef>
                <a:spcPts val="240"/>
              </a:spcBef>
            </a:pPr>
            <a:fld id="{854642B4-A7CB-415C-B721-115391ECC4D7}" type="slidenum">
              <a:rPr lang="en-US" sz="700" smtClean="0">
                <a:latin typeface="DINPro-Light" panose="02000504040000020003" pitchFamily="50" charset="0"/>
                <a:cs typeface="Arial"/>
              </a:rPr>
              <a:t>3</a:t>
            </a:fld>
            <a:endParaRPr sz="700" dirty="0">
              <a:latin typeface="DINPro-Light" panose="02000504040000020003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0132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Chart 129">
            <a:extLst>
              <a:ext uri="{FF2B5EF4-FFF2-40B4-BE49-F238E27FC236}">
                <a16:creationId xmlns:a16="http://schemas.microsoft.com/office/drawing/2014/main" id="{5BA1EE3A-9E38-4050-B5DC-D8BB71DCEB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1477880"/>
              </p:ext>
            </p:extLst>
          </p:nvPr>
        </p:nvGraphicFramePr>
        <p:xfrm>
          <a:off x="84936" y="1601350"/>
          <a:ext cx="3321333" cy="2668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8411D99-472F-4BE1-9D82-FFFF80B0A5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3" b="17527"/>
          <a:stretch/>
        </p:blipFill>
        <p:spPr>
          <a:xfrm>
            <a:off x="7632474" y="139795"/>
            <a:ext cx="1238963" cy="1032364"/>
          </a:xfrm>
          <a:prstGeom prst="rect">
            <a:avLst/>
          </a:prstGeom>
        </p:spPr>
      </p:pic>
      <p:sp>
        <p:nvSpPr>
          <p:cNvPr id="13" name="object 5">
            <a:extLst>
              <a:ext uri="{FF2B5EF4-FFF2-40B4-BE49-F238E27FC236}">
                <a16:creationId xmlns:a16="http://schemas.microsoft.com/office/drawing/2014/main" id="{FFFFB760-6589-42D5-8E12-94242B9619FD}"/>
              </a:ext>
            </a:extLst>
          </p:cNvPr>
          <p:cNvSpPr txBox="1"/>
          <p:nvPr/>
        </p:nvSpPr>
        <p:spPr>
          <a:xfrm>
            <a:off x="81744" y="4782001"/>
            <a:ext cx="211194" cy="214188"/>
          </a:xfrm>
          <a:prstGeom prst="rect">
            <a:avLst/>
          </a:prstGeom>
        </p:spPr>
        <p:txBody>
          <a:bodyPr vert="horz" wrap="square" lIns="0" tIns="30443" rIns="0" bIns="0" rtlCol="0">
            <a:spAutoFit/>
          </a:bodyPr>
          <a:lstStyle/>
          <a:p>
            <a:pPr marL="12685" marR="5074" algn="ctr">
              <a:lnSpc>
                <a:spcPts val="1698"/>
              </a:lnSpc>
              <a:spcBef>
                <a:spcPts val="240"/>
              </a:spcBef>
            </a:pPr>
            <a:fld id="{538E893F-F145-4837-A9EC-533F0B1EC631}" type="slidenum">
              <a:rPr lang="en-US" sz="699">
                <a:latin typeface="DINPro-Light" panose="02000504040000020003" pitchFamily="50" charset="0"/>
                <a:cs typeface="Arial"/>
              </a:rPr>
              <a:pPr marL="12685" marR="5074" algn="ctr">
                <a:lnSpc>
                  <a:spcPts val="1698"/>
                </a:lnSpc>
                <a:spcBef>
                  <a:spcPts val="240"/>
                </a:spcBef>
              </a:pPr>
              <a:t>30</a:t>
            </a:fld>
            <a:endParaRPr sz="699" dirty="0"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AEED15-3A7F-430C-8F14-22917EA67EB4}"/>
              </a:ext>
            </a:extLst>
          </p:cNvPr>
          <p:cNvSpPr/>
          <p:nvPr/>
        </p:nvSpPr>
        <p:spPr>
          <a:xfrm>
            <a:off x="42376" y="1534073"/>
            <a:ext cx="380531" cy="20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64700E36-C15F-42AF-9CD1-8B8C8E6AF593}"/>
              </a:ext>
            </a:extLst>
          </p:cNvPr>
          <p:cNvSpPr/>
          <p:nvPr/>
        </p:nvSpPr>
        <p:spPr>
          <a:xfrm>
            <a:off x="328938" y="942665"/>
            <a:ext cx="1716826" cy="165531"/>
          </a:xfrm>
          <a:custGeom>
            <a:avLst/>
            <a:gdLst/>
            <a:ahLst/>
            <a:cxnLst/>
            <a:rect l="l" t="t" r="r" b="b"/>
            <a:pathLst>
              <a:path w="1718945" h="165734">
                <a:moveTo>
                  <a:pt x="1718322" y="0"/>
                </a:moveTo>
                <a:lnTo>
                  <a:pt x="0" y="0"/>
                </a:lnTo>
                <a:lnTo>
                  <a:pt x="0" y="165595"/>
                </a:lnTo>
                <a:lnTo>
                  <a:pt x="1718322" y="165595"/>
                </a:lnTo>
                <a:lnTo>
                  <a:pt x="1718322" y="0"/>
                </a:lnTo>
                <a:close/>
              </a:path>
            </a:pathLst>
          </a:custGeom>
          <a:solidFill>
            <a:srgbClr val="2D8CB5"/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5FF8DC-8C31-490A-A5EA-A16682E528D7}"/>
              </a:ext>
            </a:extLst>
          </p:cNvPr>
          <p:cNvSpPr txBox="1"/>
          <p:nvPr/>
        </p:nvSpPr>
        <p:spPr>
          <a:xfrm>
            <a:off x="7802427" y="4870943"/>
            <a:ext cx="1334886" cy="199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No. of respondents: 500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DD185B-8A55-4CF4-BEDD-D353F056F67A}"/>
              </a:ext>
            </a:extLst>
          </p:cNvPr>
          <p:cNvSpPr txBox="1"/>
          <p:nvPr/>
        </p:nvSpPr>
        <p:spPr>
          <a:xfrm>
            <a:off x="543976" y="1370646"/>
            <a:ext cx="2490215" cy="2307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899" b="0" dirty="0">
                <a:solidFill>
                  <a:srgbClr val="0A0936"/>
                </a:solidFill>
                <a:latin typeface="DINPro-Light" panose="02000504040000020003" pitchFamily="50" charset="0"/>
              </a:rPr>
              <a:t>Willingness to travel in the next 6 months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E52E3FC-18DD-4F88-BF67-FFF9C49D14AF}"/>
              </a:ext>
            </a:extLst>
          </p:cNvPr>
          <p:cNvSpPr/>
          <p:nvPr/>
        </p:nvSpPr>
        <p:spPr>
          <a:xfrm>
            <a:off x="3651228" y="1036440"/>
            <a:ext cx="2590800" cy="116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8" name="Chart 117">
            <a:extLst>
              <a:ext uri="{FF2B5EF4-FFF2-40B4-BE49-F238E27FC236}">
                <a16:creationId xmlns:a16="http://schemas.microsoft.com/office/drawing/2014/main" id="{CA582D7E-0E69-40E5-ACC5-7B9DDDEFCD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1712342"/>
              </p:ext>
            </p:extLst>
          </p:nvPr>
        </p:nvGraphicFramePr>
        <p:xfrm>
          <a:off x="6723800" y="1737687"/>
          <a:ext cx="2648800" cy="2245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E1DD4E14-AC3F-4C9A-B0F4-24F0CC07E3C6}"/>
              </a:ext>
            </a:extLst>
          </p:cNvPr>
          <p:cNvSpPr/>
          <p:nvPr/>
        </p:nvSpPr>
        <p:spPr>
          <a:xfrm>
            <a:off x="3657600" y="753831"/>
            <a:ext cx="2578057" cy="92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DBB4E31-03F9-4ACA-A207-68A174420127}"/>
              </a:ext>
            </a:extLst>
          </p:cNvPr>
          <p:cNvSpPr txBox="1"/>
          <p:nvPr/>
        </p:nvSpPr>
        <p:spPr>
          <a:xfrm>
            <a:off x="232642" y="179819"/>
            <a:ext cx="6491158" cy="737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98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POLAND</a:t>
            </a:r>
          </a:p>
          <a:p>
            <a:r>
              <a:rPr lang="en-GB" sz="1398" dirty="0">
                <a:solidFill>
                  <a:srgbClr val="3FADDD"/>
                </a:solidFill>
                <a:latin typeface="DINPro-Bold" panose="02000503030000020004" pitchFamily="50" charset="0"/>
              </a:rPr>
              <a:t>Eager to be on the move, more Poles (+61%) are targeting May and June  and are primarily interested in visiting foreign destinations</a:t>
            </a:r>
            <a:endParaRPr lang="en-US" sz="1398" dirty="0">
              <a:solidFill>
                <a:srgbClr val="3FADDD"/>
              </a:solidFill>
              <a:latin typeface="DINPro-Bold" panose="02000503030000020004" pitchFamily="50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28ABD8-5C9D-454A-B96E-979BEFCBF045}"/>
              </a:ext>
            </a:extLst>
          </p:cNvPr>
          <p:cNvSpPr txBox="1"/>
          <p:nvPr/>
        </p:nvSpPr>
        <p:spPr>
          <a:xfrm>
            <a:off x="4603815" y="4055472"/>
            <a:ext cx="87130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In 1-2 months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5DF1164-B589-44F9-B2F9-B1C999487647}"/>
              </a:ext>
            </a:extLst>
          </p:cNvPr>
          <p:cNvSpPr/>
          <p:nvPr/>
        </p:nvSpPr>
        <p:spPr>
          <a:xfrm>
            <a:off x="3947464" y="4126006"/>
            <a:ext cx="45663" cy="71856"/>
          </a:xfrm>
          <a:prstGeom prst="rect">
            <a:avLst/>
          </a:prstGeom>
          <a:solidFill>
            <a:srgbClr val="040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0A80A01-3C9C-40E2-A411-EE0FFB9D8902}"/>
              </a:ext>
            </a:extLst>
          </p:cNvPr>
          <p:cNvSpPr txBox="1"/>
          <p:nvPr/>
        </p:nvSpPr>
        <p:spPr>
          <a:xfrm>
            <a:off x="3929402" y="4055850"/>
            <a:ext cx="65589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This month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2027859-697F-41B8-8C87-C1A4223B5DB7}"/>
              </a:ext>
            </a:extLst>
          </p:cNvPr>
          <p:cNvSpPr/>
          <p:nvPr/>
        </p:nvSpPr>
        <p:spPr>
          <a:xfrm>
            <a:off x="4611964" y="4118796"/>
            <a:ext cx="45663" cy="71856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2145D15-6380-45EE-8469-34A5E2F8D940}"/>
              </a:ext>
            </a:extLst>
          </p:cNvPr>
          <p:cNvSpPr txBox="1"/>
          <p:nvPr/>
        </p:nvSpPr>
        <p:spPr>
          <a:xfrm>
            <a:off x="5369079" y="4055472"/>
            <a:ext cx="89949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In 3-4 months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2C7E626-9301-4CD9-9A3E-8A6A4EC4C83A}"/>
              </a:ext>
            </a:extLst>
          </p:cNvPr>
          <p:cNvSpPr/>
          <p:nvPr/>
        </p:nvSpPr>
        <p:spPr>
          <a:xfrm>
            <a:off x="5357043" y="4122728"/>
            <a:ext cx="45663" cy="71856"/>
          </a:xfrm>
          <a:prstGeom prst="rect">
            <a:avLst/>
          </a:prstGeom>
          <a:solidFill>
            <a:srgbClr val="48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A734D70-6DC7-4CF4-996F-98C63A5DD5B7}"/>
              </a:ext>
            </a:extLst>
          </p:cNvPr>
          <p:cNvSpPr txBox="1"/>
          <p:nvPr/>
        </p:nvSpPr>
        <p:spPr>
          <a:xfrm>
            <a:off x="4103705" y="4215359"/>
            <a:ext cx="82506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In 5-6 months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928275E-CE7C-4F63-8D37-3E5CE116ABD3}"/>
              </a:ext>
            </a:extLst>
          </p:cNvPr>
          <p:cNvSpPr/>
          <p:nvPr/>
        </p:nvSpPr>
        <p:spPr>
          <a:xfrm>
            <a:off x="4103705" y="4280612"/>
            <a:ext cx="45663" cy="71856"/>
          </a:xfrm>
          <a:prstGeom prst="rect">
            <a:avLst/>
          </a:prstGeom>
          <a:solidFill>
            <a:srgbClr val="BFE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B812B04-5F6B-417C-9185-E0FB3C9ED444}"/>
              </a:ext>
            </a:extLst>
          </p:cNvPr>
          <p:cNvSpPr txBox="1"/>
          <p:nvPr/>
        </p:nvSpPr>
        <p:spPr>
          <a:xfrm>
            <a:off x="4874133" y="4210390"/>
            <a:ext cx="87130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 don’t know yet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9F45F98-9F8A-4E92-8E1D-DB500D8B102A}"/>
              </a:ext>
            </a:extLst>
          </p:cNvPr>
          <p:cNvSpPr/>
          <p:nvPr/>
        </p:nvSpPr>
        <p:spPr>
          <a:xfrm>
            <a:off x="4876311" y="4281218"/>
            <a:ext cx="45663" cy="71856"/>
          </a:xfrm>
          <a:prstGeom prst="rect">
            <a:avLst/>
          </a:prstGeom>
          <a:solidFill>
            <a:srgbClr val="F2F2F2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D472D0B-16AF-4270-9A9E-0911348E6770}"/>
              </a:ext>
            </a:extLst>
          </p:cNvPr>
          <p:cNvSpPr/>
          <p:nvPr/>
        </p:nvSpPr>
        <p:spPr>
          <a:xfrm>
            <a:off x="3613368" y="1033345"/>
            <a:ext cx="2711231" cy="15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46F1600-40BA-4369-BFE6-2CC9750F8071}"/>
              </a:ext>
            </a:extLst>
          </p:cNvPr>
          <p:cNvSpPr txBox="1"/>
          <p:nvPr/>
        </p:nvSpPr>
        <p:spPr>
          <a:xfrm>
            <a:off x="7480026" y="3960559"/>
            <a:ext cx="718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Sep- Oct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34FF7E8-CD43-4068-92B2-DD7D162D51E9}"/>
              </a:ext>
            </a:extLst>
          </p:cNvPr>
          <p:cNvSpPr/>
          <p:nvPr/>
        </p:nvSpPr>
        <p:spPr>
          <a:xfrm>
            <a:off x="6785600" y="4033197"/>
            <a:ext cx="45663" cy="71856"/>
          </a:xfrm>
          <a:prstGeom prst="rect">
            <a:avLst/>
          </a:prstGeom>
          <a:solidFill>
            <a:srgbClr val="D9D9D9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363D34E-9AB3-4028-BA6B-AA2936B4181E}"/>
              </a:ext>
            </a:extLst>
          </p:cNvPr>
          <p:cNvSpPr txBox="1"/>
          <p:nvPr/>
        </p:nvSpPr>
        <p:spPr>
          <a:xfrm>
            <a:off x="6781800" y="3962929"/>
            <a:ext cx="7212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Aug- Sep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7693E9C-5E7C-4A7B-867D-6E4B77229F12}"/>
              </a:ext>
            </a:extLst>
          </p:cNvPr>
          <p:cNvSpPr/>
          <p:nvPr/>
        </p:nvSpPr>
        <p:spPr>
          <a:xfrm>
            <a:off x="7477211" y="4029165"/>
            <a:ext cx="45663" cy="71856"/>
          </a:xfrm>
          <a:prstGeom prst="rect">
            <a:avLst/>
          </a:prstGeom>
          <a:solidFill>
            <a:srgbClr val="BFE2EB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8BD6FA4-2AF6-4B40-BC57-F9C1F9DEB42C}"/>
              </a:ext>
            </a:extLst>
          </p:cNvPr>
          <p:cNvSpPr txBox="1"/>
          <p:nvPr/>
        </p:nvSpPr>
        <p:spPr>
          <a:xfrm>
            <a:off x="8288058" y="3960559"/>
            <a:ext cx="779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Oct- Nov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3DE678C-8C28-47FF-8C06-CE73D9F5A344}"/>
              </a:ext>
            </a:extLst>
          </p:cNvPr>
          <p:cNvSpPr/>
          <p:nvPr/>
        </p:nvSpPr>
        <p:spPr>
          <a:xfrm>
            <a:off x="8288058" y="4027949"/>
            <a:ext cx="45663" cy="71856"/>
          </a:xfrm>
          <a:prstGeom prst="rect">
            <a:avLst/>
          </a:prstGeom>
          <a:solidFill>
            <a:srgbClr val="48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5D697F7-4693-40A1-BAC6-82A2C986AB90}"/>
              </a:ext>
            </a:extLst>
          </p:cNvPr>
          <p:cNvSpPr txBox="1"/>
          <p:nvPr/>
        </p:nvSpPr>
        <p:spPr>
          <a:xfrm>
            <a:off x="6803196" y="4245004"/>
            <a:ext cx="710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Nov- Dec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2949A45-1144-4491-8556-FAD2C3B9A58A}"/>
              </a:ext>
            </a:extLst>
          </p:cNvPr>
          <p:cNvSpPr/>
          <p:nvPr/>
        </p:nvSpPr>
        <p:spPr>
          <a:xfrm>
            <a:off x="6793757" y="4313193"/>
            <a:ext cx="45663" cy="71856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3801990-C9B9-46F5-9EE2-E19E1FDA08B4}"/>
              </a:ext>
            </a:extLst>
          </p:cNvPr>
          <p:cNvSpPr/>
          <p:nvPr/>
        </p:nvSpPr>
        <p:spPr>
          <a:xfrm>
            <a:off x="8298076" y="4307499"/>
            <a:ext cx="45719" cy="71856"/>
          </a:xfrm>
          <a:prstGeom prst="rect">
            <a:avLst/>
          </a:prstGeom>
          <a:solidFill>
            <a:srgbClr val="0A0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DFE7BDA-203D-4D89-8957-0D1C81C8C33C}"/>
              </a:ext>
            </a:extLst>
          </p:cNvPr>
          <p:cNvSpPr txBox="1"/>
          <p:nvPr/>
        </p:nvSpPr>
        <p:spPr>
          <a:xfrm>
            <a:off x="7477211" y="4248348"/>
            <a:ext cx="900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Dec ’20- Jan ‘21 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FB53D75-1675-4D0A-87DB-F3E220A26F48}"/>
              </a:ext>
            </a:extLst>
          </p:cNvPr>
          <p:cNvSpPr txBox="1"/>
          <p:nvPr/>
        </p:nvSpPr>
        <p:spPr>
          <a:xfrm>
            <a:off x="8312380" y="4245004"/>
            <a:ext cx="779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Feb ‘21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0FAA077-ABDE-4B4B-8C6B-5E5AC9C3D0BA}"/>
              </a:ext>
            </a:extLst>
          </p:cNvPr>
          <p:cNvSpPr/>
          <p:nvPr/>
        </p:nvSpPr>
        <p:spPr>
          <a:xfrm>
            <a:off x="7482826" y="4313193"/>
            <a:ext cx="45663" cy="718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19ADD2C-C04D-4602-9BC4-FAF4588491BA}"/>
              </a:ext>
            </a:extLst>
          </p:cNvPr>
          <p:cNvSpPr txBox="1"/>
          <p:nvPr/>
        </p:nvSpPr>
        <p:spPr>
          <a:xfrm>
            <a:off x="334193" y="4639206"/>
            <a:ext cx="2873154" cy="27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Q7.Do you plan to take an overnight trip domestically or within Europe in the next 6 months, either for personal or professional purposes?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19B662A-7B99-4C5F-AAF7-625C0851A3C3}"/>
              </a:ext>
            </a:extLst>
          </p:cNvPr>
          <p:cNvSpPr txBox="1"/>
          <p:nvPr/>
        </p:nvSpPr>
        <p:spPr>
          <a:xfrm>
            <a:off x="3657600" y="4639206"/>
            <a:ext cx="2544142" cy="27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Q9.When are you most likely to go on your next trip either in your country or within Europe?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18E7BE4-5B67-4939-A870-F84EE3F7CD13}"/>
              </a:ext>
            </a:extLst>
          </p:cNvPr>
          <p:cNvSpPr txBox="1"/>
          <p:nvPr/>
        </p:nvSpPr>
        <p:spPr>
          <a:xfrm>
            <a:off x="6671999" y="4641850"/>
            <a:ext cx="2153610" cy="1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Q10.Where do you plan to travel in the next 6 months?</a:t>
            </a:r>
          </a:p>
        </p:txBody>
      </p:sp>
      <p:graphicFrame>
        <p:nvGraphicFramePr>
          <p:cNvPr id="107" name="Chart 106">
            <a:extLst>
              <a:ext uri="{FF2B5EF4-FFF2-40B4-BE49-F238E27FC236}">
                <a16:creationId xmlns:a16="http://schemas.microsoft.com/office/drawing/2014/main" id="{51008805-EDCC-4190-87AE-C55FACFC57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3243469"/>
              </p:ext>
            </p:extLst>
          </p:nvPr>
        </p:nvGraphicFramePr>
        <p:xfrm>
          <a:off x="3468695" y="995747"/>
          <a:ext cx="3161316" cy="310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8" name="TextBox 107">
            <a:extLst>
              <a:ext uri="{FF2B5EF4-FFF2-40B4-BE49-F238E27FC236}">
                <a16:creationId xmlns:a16="http://schemas.microsoft.com/office/drawing/2014/main" id="{7FDB202D-8C82-43F9-915A-309EC99B72F2}"/>
              </a:ext>
            </a:extLst>
          </p:cNvPr>
          <p:cNvSpPr txBox="1"/>
          <p:nvPr/>
        </p:nvSpPr>
        <p:spPr>
          <a:xfrm>
            <a:off x="3976916" y="1415107"/>
            <a:ext cx="1929480" cy="2307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899" b="0" dirty="0">
                <a:solidFill>
                  <a:srgbClr val="0A0936"/>
                </a:solidFill>
                <a:latin typeface="DINPro-Light" panose="02000504040000020003" pitchFamily="50" charset="0"/>
              </a:rPr>
              <a:t>When will Poles travel?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88D0D84-788A-4E5A-AD8F-50D7B55C928C}"/>
              </a:ext>
            </a:extLst>
          </p:cNvPr>
          <p:cNvSpPr/>
          <p:nvPr/>
        </p:nvSpPr>
        <p:spPr>
          <a:xfrm>
            <a:off x="3643345" y="1072985"/>
            <a:ext cx="2908928" cy="134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AD6112F-2A64-4806-9368-F47694E01F61}"/>
              </a:ext>
            </a:extLst>
          </p:cNvPr>
          <p:cNvSpPr txBox="1"/>
          <p:nvPr/>
        </p:nvSpPr>
        <p:spPr>
          <a:xfrm>
            <a:off x="6803714" y="1415107"/>
            <a:ext cx="1929480" cy="3690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899" b="0" dirty="0">
                <a:solidFill>
                  <a:srgbClr val="0A0936"/>
                </a:solidFill>
                <a:latin typeface="DINPro-Light" panose="02000504040000020003" pitchFamily="50" charset="0"/>
              </a:rPr>
              <a:t>Where will Poles travel within the next 6 months?</a:t>
            </a:r>
          </a:p>
        </p:txBody>
      </p:sp>
      <p:sp>
        <p:nvSpPr>
          <p:cNvPr id="111" name="Left Brace 110">
            <a:extLst>
              <a:ext uri="{FF2B5EF4-FFF2-40B4-BE49-F238E27FC236}">
                <a16:creationId xmlns:a16="http://schemas.microsoft.com/office/drawing/2014/main" id="{2E121FC5-73B9-42CC-A423-CBEA70498141}"/>
              </a:ext>
            </a:extLst>
          </p:cNvPr>
          <p:cNvSpPr/>
          <p:nvPr/>
        </p:nvSpPr>
        <p:spPr>
          <a:xfrm rot="16200000" flipH="1">
            <a:off x="5859975" y="1800578"/>
            <a:ext cx="92842" cy="492708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2" name="Isosceles Triangle 111">
            <a:extLst>
              <a:ext uri="{FF2B5EF4-FFF2-40B4-BE49-F238E27FC236}">
                <a16:creationId xmlns:a16="http://schemas.microsoft.com/office/drawing/2014/main" id="{812F02B1-41A4-43B2-8D8C-C8D76D8AB53F}"/>
              </a:ext>
            </a:extLst>
          </p:cNvPr>
          <p:cNvSpPr/>
          <p:nvPr/>
        </p:nvSpPr>
        <p:spPr>
          <a:xfrm rot="10800000">
            <a:off x="5840068" y="2095785"/>
            <a:ext cx="131101" cy="9222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3" name="Isosceles Triangle 112">
            <a:extLst>
              <a:ext uri="{FF2B5EF4-FFF2-40B4-BE49-F238E27FC236}">
                <a16:creationId xmlns:a16="http://schemas.microsoft.com/office/drawing/2014/main" id="{E555BC27-1D27-4D2C-AA58-C1AED1948203}"/>
              </a:ext>
            </a:extLst>
          </p:cNvPr>
          <p:cNvSpPr/>
          <p:nvPr/>
        </p:nvSpPr>
        <p:spPr>
          <a:xfrm>
            <a:off x="5821834" y="3198113"/>
            <a:ext cx="131102" cy="92233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Left Brace 113">
            <a:extLst>
              <a:ext uri="{FF2B5EF4-FFF2-40B4-BE49-F238E27FC236}">
                <a16:creationId xmlns:a16="http://schemas.microsoft.com/office/drawing/2014/main" id="{692CCD07-0101-4F1F-A291-C98773AF930A}"/>
              </a:ext>
            </a:extLst>
          </p:cNvPr>
          <p:cNvSpPr/>
          <p:nvPr/>
        </p:nvSpPr>
        <p:spPr>
          <a:xfrm rot="16200000" flipH="1">
            <a:off x="5840247" y="2918669"/>
            <a:ext cx="92842" cy="492708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66D71A-EE68-4CD9-8B94-0F1D2D8EECF3}"/>
              </a:ext>
            </a:extLst>
          </p:cNvPr>
          <p:cNvSpPr txBox="1"/>
          <p:nvPr/>
        </p:nvSpPr>
        <p:spPr>
          <a:xfrm>
            <a:off x="5679358" y="3259950"/>
            <a:ext cx="4536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92D050"/>
                </a:solidFill>
                <a:latin typeface="DINPro-Light" panose="02000504040000020003" pitchFamily="50" charset="0"/>
              </a:rPr>
              <a:t>61</a:t>
            </a:r>
            <a:r>
              <a:rPr lang="el-GR" sz="800" b="1">
                <a:solidFill>
                  <a:srgbClr val="92D050"/>
                </a:solidFill>
                <a:latin typeface="DINPro-Light" panose="02000504040000020003" pitchFamily="50" charset="0"/>
              </a:rPr>
              <a:t>%</a:t>
            </a:r>
            <a:endParaRPr lang="en-US" sz="800" b="1" dirty="0">
              <a:solidFill>
                <a:srgbClr val="92D050"/>
              </a:solidFill>
              <a:latin typeface="DINPro-Light" panose="02000504040000020003" pitchFamily="50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638756C-3DC7-4665-A122-551590124FB8}"/>
              </a:ext>
            </a:extLst>
          </p:cNvPr>
          <p:cNvSpPr txBox="1"/>
          <p:nvPr/>
        </p:nvSpPr>
        <p:spPr>
          <a:xfrm>
            <a:off x="5679358" y="2157056"/>
            <a:ext cx="5311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800" b="1">
                <a:solidFill>
                  <a:srgbClr val="FF0000"/>
                </a:solidFill>
                <a:latin typeface="DINPro-Light" panose="02000504040000020003" pitchFamily="50" charset="0"/>
              </a:rPr>
              <a:t>24%</a:t>
            </a:r>
            <a:endParaRPr lang="en-US" sz="800" b="1" dirty="0">
              <a:solidFill>
                <a:srgbClr val="FF0000"/>
              </a:solidFill>
              <a:latin typeface="DINPro-Light" panose="02000504040000020003" pitchFamily="50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3BA29E8-9B94-45BC-8581-5C86CA5620E5}"/>
              </a:ext>
            </a:extLst>
          </p:cNvPr>
          <p:cNvSpPr txBox="1"/>
          <p:nvPr/>
        </p:nvSpPr>
        <p:spPr>
          <a:xfrm>
            <a:off x="3927639" y="4371587"/>
            <a:ext cx="1978757" cy="1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99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For specific dates please refer to </a:t>
            </a:r>
            <a:r>
              <a:rPr lang="en-US" sz="599" dirty="0">
                <a:solidFill>
                  <a:srgbClr val="2D8BB4"/>
                </a:solidFill>
                <a:latin typeface="DINPro-Light" panose="02000504040000020003" pitchFamily="50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 9</a:t>
            </a:r>
            <a:endParaRPr lang="en-US" sz="599" dirty="0">
              <a:solidFill>
                <a:srgbClr val="2D8BB4"/>
              </a:solidFill>
              <a:latin typeface="DINPro-Light" panose="02000504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204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Chart 129">
            <a:extLst>
              <a:ext uri="{FF2B5EF4-FFF2-40B4-BE49-F238E27FC236}">
                <a16:creationId xmlns:a16="http://schemas.microsoft.com/office/drawing/2014/main" id="{5BA1EE3A-9E38-4050-B5DC-D8BB71DCEB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1283186"/>
              </p:ext>
            </p:extLst>
          </p:nvPr>
        </p:nvGraphicFramePr>
        <p:xfrm>
          <a:off x="81744" y="1580306"/>
          <a:ext cx="3312779" cy="2761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6292491-D8AC-47B3-AD87-C3CA62FA78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" b="16565"/>
          <a:stretch/>
        </p:blipFill>
        <p:spPr>
          <a:xfrm>
            <a:off x="7911230" y="-43795"/>
            <a:ext cx="1261508" cy="1081208"/>
          </a:xfrm>
          <a:prstGeom prst="rect">
            <a:avLst/>
          </a:prstGeom>
        </p:spPr>
      </p:pic>
      <p:sp>
        <p:nvSpPr>
          <p:cNvPr id="13" name="object 5">
            <a:extLst>
              <a:ext uri="{FF2B5EF4-FFF2-40B4-BE49-F238E27FC236}">
                <a16:creationId xmlns:a16="http://schemas.microsoft.com/office/drawing/2014/main" id="{5D6FF081-C9B1-4893-990E-F4B6A12AA924}"/>
              </a:ext>
            </a:extLst>
          </p:cNvPr>
          <p:cNvSpPr txBox="1"/>
          <p:nvPr/>
        </p:nvSpPr>
        <p:spPr>
          <a:xfrm>
            <a:off x="81744" y="4782001"/>
            <a:ext cx="211194" cy="214188"/>
          </a:xfrm>
          <a:prstGeom prst="rect">
            <a:avLst/>
          </a:prstGeom>
        </p:spPr>
        <p:txBody>
          <a:bodyPr vert="horz" wrap="square" lIns="0" tIns="30443" rIns="0" bIns="0" rtlCol="0">
            <a:spAutoFit/>
          </a:bodyPr>
          <a:lstStyle/>
          <a:p>
            <a:pPr marL="12685" marR="5074" algn="ctr">
              <a:lnSpc>
                <a:spcPts val="1698"/>
              </a:lnSpc>
              <a:spcBef>
                <a:spcPts val="240"/>
              </a:spcBef>
            </a:pPr>
            <a:fld id="{B20BD348-5FAA-45D6-8864-4C85581C2DA3}" type="slidenum">
              <a:rPr lang="en-US" sz="699">
                <a:latin typeface="DINPro-Light" panose="02000504040000020003" pitchFamily="50" charset="0"/>
                <a:cs typeface="Arial"/>
              </a:rPr>
              <a:pPr marL="12685" marR="5074" algn="ctr">
                <a:lnSpc>
                  <a:spcPts val="1698"/>
                </a:lnSpc>
                <a:spcBef>
                  <a:spcPts val="240"/>
                </a:spcBef>
              </a:pPr>
              <a:t>31</a:t>
            </a:fld>
            <a:endParaRPr sz="699" dirty="0"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B35D2C-70AA-4C4F-A4C7-85A48E10CCAB}"/>
              </a:ext>
            </a:extLst>
          </p:cNvPr>
          <p:cNvSpPr/>
          <p:nvPr/>
        </p:nvSpPr>
        <p:spPr>
          <a:xfrm>
            <a:off x="81744" y="1548809"/>
            <a:ext cx="380531" cy="20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C4DC7CD6-7762-486D-B0D4-E039D2D7B3FA}"/>
              </a:ext>
            </a:extLst>
          </p:cNvPr>
          <p:cNvSpPr/>
          <p:nvPr/>
        </p:nvSpPr>
        <p:spPr>
          <a:xfrm>
            <a:off x="328938" y="942665"/>
            <a:ext cx="1716826" cy="165531"/>
          </a:xfrm>
          <a:custGeom>
            <a:avLst/>
            <a:gdLst/>
            <a:ahLst/>
            <a:cxnLst/>
            <a:rect l="l" t="t" r="r" b="b"/>
            <a:pathLst>
              <a:path w="1718945" h="165734">
                <a:moveTo>
                  <a:pt x="1718322" y="0"/>
                </a:moveTo>
                <a:lnTo>
                  <a:pt x="0" y="0"/>
                </a:lnTo>
                <a:lnTo>
                  <a:pt x="0" y="165595"/>
                </a:lnTo>
                <a:lnTo>
                  <a:pt x="1718322" y="165595"/>
                </a:lnTo>
                <a:lnTo>
                  <a:pt x="1718322" y="0"/>
                </a:lnTo>
                <a:close/>
              </a:path>
            </a:pathLst>
          </a:custGeom>
          <a:solidFill>
            <a:srgbClr val="2D8CB5"/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23" name="Donut 4">
            <a:extLst>
              <a:ext uri="{FF2B5EF4-FFF2-40B4-BE49-F238E27FC236}">
                <a16:creationId xmlns:a16="http://schemas.microsoft.com/office/drawing/2014/main" id="{763F5EBE-D698-476F-B51A-8D2B22C85BA8}"/>
              </a:ext>
            </a:extLst>
          </p:cNvPr>
          <p:cNvSpPr/>
          <p:nvPr/>
        </p:nvSpPr>
        <p:spPr>
          <a:xfrm>
            <a:off x="4285055" y="2248872"/>
            <a:ext cx="1141591" cy="1179288"/>
          </a:xfrm>
          <a:prstGeom prst="donut">
            <a:avLst>
              <a:gd name="adj" fmla="val 8482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960"/>
            <a:endParaRPr lang="en-US" sz="674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43D0C9-2357-4ABD-86AD-7766B0A15B32}"/>
              </a:ext>
            </a:extLst>
          </p:cNvPr>
          <p:cNvSpPr txBox="1"/>
          <p:nvPr/>
        </p:nvSpPr>
        <p:spPr>
          <a:xfrm>
            <a:off x="7802427" y="4870943"/>
            <a:ext cx="1334886" cy="199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No. of respondents: 500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4E597A-2035-49EF-8F1D-071FF03E20D3}"/>
              </a:ext>
            </a:extLst>
          </p:cNvPr>
          <p:cNvSpPr txBox="1"/>
          <p:nvPr/>
        </p:nvSpPr>
        <p:spPr>
          <a:xfrm>
            <a:off x="543976" y="1389631"/>
            <a:ext cx="2490215" cy="2307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899" b="0" dirty="0">
                <a:solidFill>
                  <a:srgbClr val="0A0936"/>
                </a:solidFill>
                <a:latin typeface="DINPro-Light" panose="02000504040000020003" pitchFamily="50" charset="0"/>
              </a:rPr>
              <a:t>Willingness to travel in the next 6 months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189B695-EA05-480F-8B41-3FB75F4F33E4}"/>
              </a:ext>
            </a:extLst>
          </p:cNvPr>
          <p:cNvSpPr/>
          <p:nvPr/>
        </p:nvSpPr>
        <p:spPr>
          <a:xfrm>
            <a:off x="3648416" y="950666"/>
            <a:ext cx="2523784" cy="86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3" name="Chart 112">
            <a:extLst>
              <a:ext uri="{FF2B5EF4-FFF2-40B4-BE49-F238E27FC236}">
                <a16:creationId xmlns:a16="http://schemas.microsoft.com/office/drawing/2014/main" id="{74C47CE9-AF23-41C7-A1EB-3062B5F758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0193387"/>
              </p:ext>
            </p:extLst>
          </p:nvPr>
        </p:nvGraphicFramePr>
        <p:xfrm>
          <a:off x="6490054" y="1728481"/>
          <a:ext cx="2724415" cy="2264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Rectangle 43">
            <a:extLst>
              <a:ext uri="{FF2B5EF4-FFF2-40B4-BE49-F238E27FC236}">
                <a16:creationId xmlns:a16="http://schemas.microsoft.com/office/drawing/2014/main" id="{E6521B87-2E42-4F25-A812-A7141FD4BFCD}"/>
              </a:ext>
            </a:extLst>
          </p:cNvPr>
          <p:cNvSpPr/>
          <p:nvPr/>
        </p:nvSpPr>
        <p:spPr>
          <a:xfrm>
            <a:off x="3648416" y="889945"/>
            <a:ext cx="2590800" cy="116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A5B0787-28BA-483C-902D-811A330C036A}"/>
              </a:ext>
            </a:extLst>
          </p:cNvPr>
          <p:cNvSpPr/>
          <p:nvPr/>
        </p:nvSpPr>
        <p:spPr>
          <a:xfrm>
            <a:off x="3568262" y="802968"/>
            <a:ext cx="2578057" cy="92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8A885D-8F0E-49BC-A5D6-8AC47D0A3674}"/>
              </a:ext>
            </a:extLst>
          </p:cNvPr>
          <p:cNvSpPr txBox="1"/>
          <p:nvPr/>
        </p:nvSpPr>
        <p:spPr>
          <a:xfrm>
            <a:off x="232643" y="179819"/>
            <a:ext cx="6472957" cy="737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98" spc="-75" dirty="0">
                <a:solidFill>
                  <a:srgbClr val="0A0A35"/>
                </a:solidFill>
                <a:latin typeface="DINPro-Light" panose="02000504040000020003" pitchFamily="50" charset="0"/>
              </a:rPr>
              <a:t>AUSTRIA</a:t>
            </a:r>
          </a:p>
          <a:p>
            <a:r>
              <a:rPr lang="en-US" sz="1398" dirty="0">
                <a:solidFill>
                  <a:srgbClr val="3FADDD"/>
                </a:solidFill>
                <a:latin typeface="DINPro-Bold" panose="02000503030000020004" pitchFamily="50" charset="0"/>
              </a:rPr>
              <a:t>Austrians are now keener on travel than at any time in the last 6 months, </a:t>
            </a:r>
          </a:p>
          <a:p>
            <a:r>
              <a:rPr lang="en-US" sz="1398" dirty="0">
                <a:solidFill>
                  <a:srgbClr val="3FADDD"/>
                </a:solidFill>
                <a:latin typeface="DINPro-Bold" panose="02000503030000020004" pitchFamily="50" charset="0"/>
              </a:rPr>
              <a:t>with a 48% rise in planned trips for May and June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9F032B-BDE1-4AD9-8C28-1D3D6043CEC6}"/>
              </a:ext>
            </a:extLst>
          </p:cNvPr>
          <p:cNvSpPr txBox="1"/>
          <p:nvPr/>
        </p:nvSpPr>
        <p:spPr>
          <a:xfrm>
            <a:off x="4603815" y="4055472"/>
            <a:ext cx="87130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In 1-2 months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BFDC470-0F6F-4C19-91AE-030D0AB40E5A}"/>
              </a:ext>
            </a:extLst>
          </p:cNvPr>
          <p:cNvSpPr/>
          <p:nvPr/>
        </p:nvSpPr>
        <p:spPr>
          <a:xfrm>
            <a:off x="3947464" y="4126006"/>
            <a:ext cx="45663" cy="71856"/>
          </a:xfrm>
          <a:prstGeom prst="rect">
            <a:avLst/>
          </a:prstGeom>
          <a:solidFill>
            <a:srgbClr val="040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04EAA0-377C-491C-9F6E-968BA406B2C2}"/>
              </a:ext>
            </a:extLst>
          </p:cNvPr>
          <p:cNvSpPr txBox="1"/>
          <p:nvPr/>
        </p:nvSpPr>
        <p:spPr>
          <a:xfrm>
            <a:off x="3929402" y="4055850"/>
            <a:ext cx="65589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This month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A6B6BB1-DB1B-4289-9046-DF73BD7EC698}"/>
              </a:ext>
            </a:extLst>
          </p:cNvPr>
          <p:cNvSpPr/>
          <p:nvPr/>
        </p:nvSpPr>
        <p:spPr>
          <a:xfrm>
            <a:off x="4611964" y="4118796"/>
            <a:ext cx="45663" cy="71856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F61C1A8-4A0D-40A6-B95B-78C2087329D9}"/>
              </a:ext>
            </a:extLst>
          </p:cNvPr>
          <p:cNvSpPr txBox="1"/>
          <p:nvPr/>
        </p:nvSpPr>
        <p:spPr>
          <a:xfrm>
            <a:off x="5369079" y="4055472"/>
            <a:ext cx="89949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In 3-4 months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A540217-95A0-4BE2-84C6-3EFC752B3952}"/>
              </a:ext>
            </a:extLst>
          </p:cNvPr>
          <p:cNvSpPr/>
          <p:nvPr/>
        </p:nvSpPr>
        <p:spPr>
          <a:xfrm>
            <a:off x="5357043" y="4122728"/>
            <a:ext cx="45663" cy="71856"/>
          </a:xfrm>
          <a:prstGeom prst="rect">
            <a:avLst/>
          </a:prstGeom>
          <a:solidFill>
            <a:srgbClr val="48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76D629E-9566-4013-9371-E156D5B147B2}"/>
              </a:ext>
            </a:extLst>
          </p:cNvPr>
          <p:cNvSpPr txBox="1"/>
          <p:nvPr/>
        </p:nvSpPr>
        <p:spPr>
          <a:xfrm>
            <a:off x="4103705" y="4215359"/>
            <a:ext cx="82506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In 5-6 months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76EF9CC-06C8-4E60-B98E-80C8251142D8}"/>
              </a:ext>
            </a:extLst>
          </p:cNvPr>
          <p:cNvSpPr/>
          <p:nvPr/>
        </p:nvSpPr>
        <p:spPr>
          <a:xfrm>
            <a:off x="4103705" y="4280612"/>
            <a:ext cx="45663" cy="71856"/>
          </a:xfrm>
          <a:prstGeom prst="rect">
            <a:avLst/>
          </a:prstGeom>
          <a:solidFill>
            <a:srgbClr val="BFE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1C035AD-DFBF-4A88-AF58-92D557DBF3C7}"/>
              </a:ext>
            </a:extLst>
          </p:cNvPr>
          <p:cNvSpPr txBox="1"/>
          <p:nvPr/>
        </p:nvSpPr>
        <p:spPr>
          <a:xfrm>
            <a:off x="4874133" y="4210390"/>
            <a:ext cx="87130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I don’t know yet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F7B8EC5-4238-4264-983B-E4825D558C2F}"/>
              </a:ext>
            </a:extLst>
          </p:cNvPr>
          <p:cNvSpPr/>
          <p:nvPr/>
        </p:nvSpPr>
        <p:spPr>
          <a:xfrm>
            <a:off x="4876311" y="4281218"/>
            <a:ext cx="45663" cy="71856"/>
          </a:xfrm>
          <a:prstGeom prst="rect">
            <a:avLst/>
          </a:prstGeom>
          <a:solidFill>
            <a:srgbClr val="F2F2F2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4F41F30-F6AC-441C-A9FF-9D7966A82365}"/>
              </a:ext>
            </a:extLst>
          </p:cNvPr>
          <p:cNvSpPr/>
          <p:nvPr/>
        </p:nvSpPr>
        <p:spPr>
          <a:xfrm>
            <a:off x="3648416" y="1040595"/>
            <a:ext cx="2696076" cy="146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2B4466D-4EA0-4215-9B84-C9B96CBBF3C2}"/>
              </a:ext>
            </a:extLst>
          </p:cNvPr>
          <p:cNvSpPr txBox="1"/>
          <p:nvPr/>
        </p:nvSpPr>
        <p:spPr>
          <a:xfrm>
            <a:off x="7480026" y="3960559"/>
            <a:ext cx="718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Sep- Oct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CE62EEC-483F-4395-A84C-8F822A290AD5}"/>
              </a:ext>
            </a:extLst>
          </p:cNvPr>
          <p:cNvSpPr/>
          <p:nvPr/>
        </p:nvSpPr>
        <p:spPr>
          <a:xfrm>
            <a:off x="6785600" y="4033197"/>
            <a:ext cx="45663" cy="71856"/>
          </a:xfrm>
          <a:prstGeom prst="rect">
            <a:avLst/>
          </a:prstGeom>
          <a:solidFill>
            <a:srgbClr val="D9D9D9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3A1080A-1376-4C11-A28F-E9B6F0D38004}"/>
              </a:ext>
            </a:extLst>
          </p:cNvPr>
          <p:cNvSpPr txBox="1"/>
          <p:nvPr/>
        </p:nvSpPr>
        <p:spPr>
          <a:xfrm>
            <a:off x="6781800" y="3962929"/>
            <a:ext cx="7212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Aug- Sep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E0ECE84-3643-4E50-88B5-3B7DFC0ABA6B}"/>
              </a:ext>
            </a:extLst>
          </p:cNvPr>
          <p:cNvSpPr/>
          <p:nvPr/>
        </p:nvSpPr>
        <p:spPr>
          <a:xfrm>
            <a:off x="7477211" y="4029165"/>
            <a:ext cx="45663" cy="71856"/>
          </a:xfrm>
          <a:prstGeom prst="rect">
            <a:avLst/>
          </a:prstGeom>
          <a:solidFill>
            <a:srgbClr val="BFE2EB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DDD4FD1-87FC-496A-A7D8-11D4A576495A}"/>
              </a:ext>
            </a:extLst>
          </p:cNvPr>
          <p:cNvSpPr txBox="1"/>
          <p:nvPr/>
        </p:nvSpPr>
        <p:spPr>
          <a:xfrm>
            <a:off x="8288058" y="3960559"/>
            <a:ext cx="779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Oct- Nov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63078B8-4E36-4F22-9F35-4D137802A5D6}"/>
              </a:ext>
            </a:extLst>
          </p:cNvPr>
          <p:cNvSpPr/>
          <p:nvPr/>
        </p:nvSpPr>
        <p:spPr>
          <a:xfrm>
            <a:off x="8288058" y="4027949"/>
            <a:ext cx="45663" cy="71856"/>
          </a:xfrm>
          <a:prstGeom prst="rect">
            <a:avLst/>
          </a:prstGeom>
          <a:solidFill>
            <a:srgbClr val="48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F76B2A4-BB50-4DF8-A0E5-7CC105E7DA43}"/>
              </a:ext>
            </a:extLst>
          </p:cNvPr>
          <p:cNvSpPr txBox="1"/>
          <p:nvPr/>
        </p:nvSpPr>
        <p:spPr>
          <a:xfrm>
            <a:off x="6803196" y="4245004"/>
            <a:ext cx="710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Nov- Dec '20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56E97A8-9FA6-45BF-9611-E96251F52F1E}"/>
              </a:ext>
            </a:extLst>
          </p:cNvPr>
          <p:cNvSpPr/>
          <p:nvPr/>
        </p:nvSpPr>
        <p:spPr>
          <a:xfrm>
            <a:off x="6793757" y="4313193"/>
            <a:ext cx="45663" cy="71856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0C51FD5-F67E-426E-84FF-238794244ADB}"/>
              </a:ext>
            </a:extLst>
          </p:cNvPr>
          <p:cNvSpPr/>
          <p:nvPr/>
        </p:nvSpPr>
        <p:spPr>
          <a:xfrm>
            <a:off x="8298076" y="4307499"/>
            <a:ext cx="45719" cy="71856"/>
          </a:xfrm>
          <a:prstGeom prst="rect">
            <a:avLst/>
          </a:prstGeom>
          <a:solidFill>
            <a:srgbClr val="0A0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3FF83F8-79FD-4529-BDD1-64CEB7439902}"/>
              </a:ext>
            </a:extLst>
          </p:cNvPr>
          <p:cNvSpPr txBox="1"/>
          <p:nvPr/>
        </p:nvSpPr>
        <p:spPr>
          <a:xfrm>
            <a:off x="7477211" y="4248348"/>
            <a:ext cx="900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Dec ’20- Jan ‘21 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82CFCA9-45B8-4B8D-B81F-5BEB582806A7}"/>
              </a:ext>
            </a:extLst>
          </p:cNvPr>
          <p:cNvSpPr txBox="1"/>
          <p:nvPr/>
        </p:nvSpPr>
        <p:spPr>
          <a:xfrm>
            <a:off x="8312380" y="4245004"/>
            <a:ext cx="779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Feb ‘21</a:t>
            </a:r>
          </a:p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DC331E2-89D1-4B88-AE44-EE7255C9212E}"/>
              </a:ext>
            </a:extLst>
          </p:cNvPr>
          <p:cNvSpPr/>
          <p:nvPr/>
        </p:nvSpPr>
        <p:spPr>
          <a:xfrm>
            <a:off x="7482826" y="4313193"/>
            <a:ext cx="45663" cy="718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EE44D6E-6A3D-4EF4-889E-3CDC71FC4108}"/>
              </a:ext>
            </a:extLst>
          </p:cNvPr>
          <p:cNvSpPr txBox="1"/>
          <p:nvPr/>
        </p:nvSpPr>
        <p:spPr>
          <a:xfrm>
            <a:off x="334193" y="4639206"/>
            <a:ext cx="2873154" cy="27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Q7.Do you plan to take an overnight trip domestically or within Europe in the next 6 months, either for personal or professional purposes?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CB3335F-4201-493B-8349-AE015FD6F317}"/>
              </a:ext>
            </a:extLst>
          </p:cNvPr>
          <p:cNvSpPr txBox="1"/>
          <p:nvPr/>
        </p:nvSpPr>
        <p:spPr>
          <a:xfrm>
            <a:off x="3657600" y="4639206"/>
            <a:ext cx="2544142" cy="27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Q9.When are you most likely to go on your next trip either in your country or within Europe?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B227FDA-E336-42C7-9030-0FF97E601135}"/>
              </a:ext>
            </a:extLst>
          </p:cNvPr>
          <p:cNvSpPr txBox="1"/>
          <p:nvPr/>
        </p:nvSpPr>
        <p:spPr>
          <a:xfrm>
            <a:off x="6671999" y="4641850"/>
            <a:ext cx="2153610" cy="1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Q10.Where do you plan to travel in the next 6 months?</a:t>
            </a:r>
          </a:p>
        </p:txBody>
      </p:sp>
      <p:graphicFrame>
        <p:nvGraphicFramePr>
          <p:cNvPr id="97" name="Chart 96">
            <a:extLst>
              <a:ext uri="{FF2B5EF4-FFF2-40B4-BE49-F238E27FC236}">
                <a16:creationId xmlns:a16="http://schemas.microsoft.com/office/drawing/2014/main" id="{E88A5BC6-638E-4D5B-A767-31B64F0C63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2682222"/>
              </p:ext>
            </p:extLst>
          </p:nvPr>
        </p:nvGraphicFramePr>
        <p:xfrm>
          <a:off x="3466940" y="1042294"/>
          <a:ext cx="3023114" cy="3041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8" name="TextBox 97">
            <a:extLst>
              <a:ext uri="{FF2B5EF4-FFF2-40B4-BE49-F238E27FC236}">
                <a16:creationId xmlns:a16="http://schemas.microsoft.com/office/drawing/2014/main" id="{3257047A-7A7C-43CD-B7A6-E828169658FB}"/>
              </a:ext>
            </a:extLst>
          </p:cNvPr>
          <p:cNvSpPr txBox="1"/>
          <p:nvPr/>
        </p:nvSpPr>
        <p:spPr>
          <a:xfrm>
            <a:off x="3976916" y="1415107"/>
            <a:ext cx="1929480" cy="2307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899" b="0" dirty="0">
                <a:solidFill>
                  <a:srgbClr val="0A0936"/>
                </a:solidFill>
                <a:latin typeface="DINPro-Light" panose="02000504040000020003" pitchFamily="50" charset="0"/>
              </a:rPr>
              <a:t>When will Austrians travel?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3AC0F3E-3741-44AB-89B1-FD5E380DD8F2}"/>
              </a:ext>
            </a:extLst>
          </p:cNvPr>
          <p:cNvSpPr/>
          <p:nvPr/>
        </p:nvSpPr>
        <p:spPr>
          <a:xfrm>
            <a:off x="3653543" y="985626"/>
            <a:ext cx="2908928" cy="134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114DF4E-EFAD-4A7D-8F60-18B8B9123D46}"/>
              </a:ext>
            </a:extLst>
          </p:cNvPr>
          <p:cNvSpPr txBox="1"/>
          <p:nvPr/>
        </p:nvSpPr>
        <p:spPr>
          <a:xfrm>
            <a:off x="6803714" y="1415107"/>
            <a:ext cx="1929480" cy="3690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899" b="0" dirty="0">
                <a:solidFill>
                  <a:srgbClr val="0A0936"/>
                </a:solidFill>
                <a:latin typeface="DINPro-Light" panose="02000504040000020003" pitchFamily="50" charset="0"/>
              </a:rPr>
              <a:t>Where will Austrians travel within the next 6 months?</a:t>
            </a:r>
          </a:p>
        </p:txBody>
      </p: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2D7F5A1D-D6BC-4061-BCFD-579E97BFA8C8}"/>
              </a:ext>
            </a:extLst>
          </p:cNvPr>
          <p:cNvSpPr/>
          <p:nvPr/>
        </p:nvSpPr>
        <p:spPr>
          <a:xfrm>
            <a:off x="5837469" y="3123453"/>
            <a:ext cx="131102" cy="92233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Left Brace 101">
            <a:extLst>
              <a:ext uri="{FF2B5EF4-FFF2-40B4-BE49-F238E27FC236}">
                <a16:creationId xmlns:a16="http://schemas.microsoft.com/office/drawing/2014/main" id="{EA23947D-D9A6-4EE9-A157-28E289679439}"/>
              </a:ext>
            </a:extLst>
          </p:cNvPr>
          <p:cNvSpPr/>
          <p:nvPr/>
        </p:nvSpPr>
        <p:spPr>
          <a:xfrm rot="16200000" flipH="1">
            <a:off x="5847359" y="2832192"/>
            <a:ext cx="92842" cy="492708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Left Brace 102">
            <a:extLst>
              <a:ext uri="{FF2B5EF4-FFF2-40B4-BE49-F238E27FC236}">
                <a16:creationId xmlns:a16="http://schemas.microsoft.com/office/drawing/2014/main" id="{151C63DD-A6E9-4E82-9833-FCC1B576757D}"/>
              </a:ext>
            </a:extLst>
          </p:cNvPr>
          <p:cNvSpPr/>
          <p:nvPr/>
        </p:nvSpPr>
        <p:spPr>
          <a:xfrm rot="16200000" flipH="1">
            <a:off x="5859975" y="1855717"/>
            <a:ext cx="92842" cy="492708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4" name="Isosceles Triangle 103">
            <a:extLst>
              <a:ext uri="{FF2B5EF4-FFF2-40B4-BE49-F238E27FC236}">
                <a16:creationId xmlns:a16="http://schemas.microsoft.com/office/drawing/2014/main" id="{4DFC656A-69F7-4DA6-84B1-54D65900350B}"/>
              </a:ext>
            </a:extLst>
          </p:cNvPr>
          <p:cNvSpPr/>
          <p:nvPr/>
        </p:nvSpPr>
        <p:spPr>
          <a:xfrm rot="10800000">
            <a:off x="5840068" y="2150924"/>
            <a:ext cx="131101" cy="9222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4C6D31F-910C-427E-B41A-B048ACD8ED82}"/>
              </a:ext>
            </a:extLst>
          </p:cNvPr>
          <p:cNvSpPr txBox="1"/>
          <p:nvPr/>
        </p:nvSpPr>
        <p:spPr>
          <a:xfrm>
            <a:off x="5699086" y="3173473"/>
            <a:ext cx="4536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92D050"/>
                </a:solidFill>
                <a:latin typeface="DINPro-Light" panose="02000504040000020003" pitchFamily="50" charset="0"/>
              </a:rPr>
              <a:t>48</a:t>
            </a:r>
            <a:r>
              <a:rPr lang="el-GR" sz="800" b="1">
                <a:solidFill>
                  <a:srgbClr val="92D050"/>
                </a:solidFill>
                <a:latin typeface="DINPro-Light" panose="02000504040000020003" pitchFamily="50" charset="0"/>
              </a:rPr>
              <a:t>%</a:t>
            </a:r>
            <a:endParaRPr lang="en-US" sz="800" b="1" dirty="0">
              <a:solidFill>
                <a:srgbClr val="92D050"/>
              </a:solidFill>
              <a:latin typeface="DINPro-Light" panose="02000504040000020003" pitchFamily="50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72BFC9A-2D52-4036-B75A-B076D9F00417}"/>
              </a:ext>
            </a:extLst>
          </p:cNvPr>
          <p:cNvSpPr txBox="1"/>
          <p:nvPr/>
        </p:nvSpPr>
        <p:spPr>
          <a:xfrm>
            <a:off x="5660350" y="2211419"/>
            <a:ext cx="5311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DINPro-Light" panose="02000504040000020003" pitchFamily="50" charset="0"/>
              </a:rPr>
              <a:t>1</a:t>
            </a:r>
            <a:r>
              <a:rPr lang="el-GR" sz="800" b="1">
                <a:solidFill>
                  <a:srgbClr val="FF0000"/>
                </a:solidFill>
                <a:latin typeface="DINPro-Light" panose="02000504040000020003" pitchFamily="50" charset="0"/>
              </a:rPr>
              <a:t>4%</a:t>
            </a:r>
            <a:endParaRPr lang="en-US" sz="800" b="1" dirty="0">
              <a:solidFill>
                <a:srgbClr val="FF0000"/>
              </a:solidFill>
              <a:latin typeface="DINPro-Light" panose="02000504040000020003" pitchFamily="50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DB90EFF-B367-4E8B-8ACA-BB7928F33208}"/>
              </a:ext>
            </a:extLst>
          </p:cNvPr>
          <p:cNvSpPr txBox="1"/>
          <p:nvPr/>
        </p:nvSpPr>
        <p:spPr>
          <a:xfrm>
            <a:off x="3927639" y="4371587"/>
            <a:ext cx="1978757" cy="1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99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For specific dates please refer to </a:t>
            </a:r>
            <a:r>
              <a:rPr lang="en-US" sz="599" dirty="0">
                <a:solidFill>
                  <a:srgbClr val="2D8BB4"/>
                </a:solidFill>
                <a:latin typeface="DINPro-Light" panose="02000504040000020003" pitchFamily="50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 9</a:t>
            </a:r>
            <a:endParaRPr lang="en-US" sz="599" dirty="0">
              <a:solidFill>
                <a:srgbClr val="2D8BB4"/>
              </a:solidFill>
              <a:latin typeface="DINPro-Light" panose="02000504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550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on a sidewalk&#10;&#10;Description automatically generated">
            <a:extLst>
              <a:ext uri="{FF2B5EF4-FFF2-40B4-BE49-F238E27FC236}">
                <a16:creationId xmlns:a16="http://schemas.microsoft.com/office/drawing/2014/main" id="{12A12EC3-D528-49BA-B57D-36240B3CE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8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5834" y="871809"/>
            <a:ext cx="2696966" cy="120289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l">
              <a:lnSpc>
                <a:spcPts val="4400"/>
              </a:lnSpc>
              <a:spcBef>
                <a:spcPts val="580"/>
              </a:spcBef>
            </a:pPr>
            <a:r>
              <a:rPr lang="en-US" sz="4400" spc="-85" dirty="0">
                <a:solidFill>
                  <a:srgbClr val="FFFFFF"/>
                </a:solidFill>
                <a:latin typeface="DINPro" panose="02000503030000020004"/>
              </a:rPr>
              <a:t>TRIP PLANNING</a:t>
            </a:r>
            <a:endParaRPr sz="4400" spc="-210" dirty="0">
              <a:solidFill>
                <a:srgbClr val="FFFFFF"/>
              </a:solidFill>
              <a:latin typeface="DINPro" panose="020005030300000200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923404"/>
            <a:ext cx="156845" cy="1649095"/>
          </a:xfrm>
          <a:custGeom>
            <a:avLst/>
            <a:gdLst/>
            <a:ahLst/>
            <a:cxnLst/>
            <a:rect l="l" t="t" r="r" b="b"/>
            <a:pathLst>
              <a:path w="156845" h="1649095">
                <a:moveTo>
                  <a:pt x="156603" y="0"/>
                </a:moveTo>
                <a:lnTo>
                  <a:pt x="0" y="0"/>
                </a:lnTo>
                <a:lnTo>
                  <a:pt x="0" y="1648802"/>
                </a:lnTo>
                <a:lnTo>
                  <a:pt x="156603" y="1648802"/>
                </a:lnTo>
                <a:lnTo>
                  <a:pt x="156603" y="0"/>
                </a:lnTo>
                <a:close/>
              </a:path>
            </a:pathLst>
          </a:custGeom>
          <a:solidFill>
            <a:srgbClr val="A1EA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B0C2B800-EC78-43A0-A300-DCBD25D7B039}"/>
              </a:ext>
            </a:extLst>
          </p:cNvPr>
          <p:cNvSpPr txBox="1"/>
          <p:nvPr/>
        </p:nvSpPr>
        <p:spPr>
          <a:xfrm>
            <a:off x="5715000" y="1965325"/>
            <a:ext cx="3575685" cy="4678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x-none" sz="30500" spc="-4850">
                <a:solidFill>
                  <a:srgbClr val="FFFFFF"/>
                </a:solidFill>
                <a:latin typeface="DINPro" panose="02000503030000020004" pitchFamily="2" charset="0"/>
                <a:cs typeface="Arial"/>
              </a:rPr>
              <a:t>0</a:t>
            </a:r>
            <a:r>
              <a:rPr lang="en-US" sz="30500" spc="-4850" dirty="0">
                <a:solidFill>
                  <a:srgbClr val="FFFFFF"/>
                </a:solidFill>
                <a:latin typeface="DINPro" panose="02000503030000020004" pitchFamily="2" charset="0"/>
                <a:cs typeface="Arial"/>
              </a:rPr>
              <a:t>2</a:t>
            </a:r>
            <a:endParaRPr sz="30500" dirty="0">
              <a:latin typeface="DINPro" panose="02000503030000020004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2363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3">
            <a:extLst>
              <a:ext uri="{FF2B5EF4-FFF2-40B4-BE49-F238E27FC236}">
                <a16:creationId xmlns:a16="http://schemas.microsoft.com/office/drawing/2014/main" id="{681B4DD3-026A-4F04-9463-6F34C73A79A4}"/>
              </a:ext>
            </a:extLst>
          </p:cNvPr>
          <p:cNvSpPr/>
          <p:nvPr/>
        </p:nvSpPr>
        <p:spPr>
          <a:xfrm>
            <a:off x="-2439" y="0"/>
            <a:ext cx="9144000" cy="5165725"/>
          </a:xfrm>
          <a:custGeom>
            <a:avLst/>
            <a:gdLst/>
            <a:ahLst/>
            <a:cxnLst/>
            <a:rect l="l" t="t" r="r" b="b"/>
            <a:pathLst>
              <a:path w="6002655" h="5144770">
                <a:moveTo>
                  <a:pt x="0" y="0"/>
                </a:moveTo>
                <a:lnTo>
                  <a:pt x="0" y="5144401"/>
                </a:lnTo>
                <a:lnTo>
                  <a:pt x="6002553" y="5144401"/>
                </a:lnTo>
                <a:lnTo>
                  <a:pt x="6002553" y="0"/>
                </a:lnTo>
                <a:lnTo>
                  <a:pt x="0" y="0"/>
                </a:lnTo>
                <a:close/>
              </a:path>
            </a:pathLst>
          </a:custGeom>
          <a:solidFill>
            <a:srgbClr val="185073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18A22369-3D39-46F4-8A37-AF8E1B57CAE2}"/>
              </a:ext>
            </a:extLst>
          </p:cNvPr>
          <p:cNvSpPr txBox="1"/>
          <p:nvPr/>
        </p:nvSpPr>
        <p:spPr>
          <a:xfrm>
            <a:off x="76200" y="4784725"/>
            <a:ext cx="211455" cy="21428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700"/>
              </a:lnSpc>
              <a:spcBef>
                <a:spcPts val="240"/>
              </a:spcBef>
            </a:pPr>
            <a:fld id="{190E378A-97C0-4B8B-8649-20FCC410BEFF}" type="slidenum">
              <a:rPr lang="en-US" sz="700" smtClean="0">
                <a:solidFill>
                  <a:schemeClr val="bg1"/>
                </a:solidFill>
                <a:latin typeface="DINPro-Light" panose="02000504040000020003" pitchFamily="50" charset="0"/>
                <a:cs typeface="Arial"/>
              </a:rPr>
              <a:t>33</a:t>
            </a:fld>
            <a:endParaRPr sz="700" dirty="0">
              <a:solidFill>
                <a:schemeClr val="bg1"/>
              </a:solidFill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18C2B-3CCE-4B63-B76F-8A5FC665A8A6}"/>
              </a:ext>
            </a:extLst>
          </p:cNvPr>
          <p:cNvSpPr txBox="1"/>
          <p:nvPr/>
        </p:nvSpPr>
        <p:spPr>
          <a:xfrm>
            <a:off x="287655" y="4841249"/>
            <a:ext cx="36053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DINPro-Light" panose="02000504040000020003" pitchFamily="50" charset="0"/>
              </a:rPr>
              <a:t>Q16.With whom are you most likely to travel during your next trip within Europe?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913499-E732-4010-87F7-D63570C3A0FE}"/>
              </a:ext>
            </a:extLst>
          </p:cNvPr>
          <p:cNvSpPr txBox="1"/>
          <p:nvPr/>
        </p:nvSpPr>
        <p:spPr>
          <a:xfrm>
            <a:off x="7772400" y="4876859"/>
            <a:ext cx="133653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1" dirty="0">
                <a:solidFill>
                  <a:schemeClr val="bg1"/>
                </a:solidFill>
                <a:latin typeface="DINPro-Light" panose="02000504040000020003" pitchFamily="50" charset="0"/>
              </a:rPr>
              <a:t>No. of respondents: 3,246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C8C371-1542-477B-8143-48255E077396}"/>
              </a:ext>
            </a:extLst>
          </p:cNvPr>
          <p:cNvSpPr txBox="1"/>
          <p:nvPr/>
        </p:nvSpPr>
        <p:spPr>
          <a:xfrm>
            <a:off x="6924585" y="3471037"/>
            <a:ext cx="1997849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DINPro-Light" panose="02000504040000020003" pitchFamily="50" charset="0"/>
              </a:rPr>
              <a:t>Families </a:t>
            </a:r>
            <a:r>
              <a:rPr lang="en-GB" sz="1100" b="1" dirty="0">
                <a:solidFill>
                  <a:schemeClr val="bg1"/>
                </a:solidFill>
                <a:latin typeface="DINPro-Light" panose="02000504040000020003" pitchFamily="50" charset="0"/>
              </a:rPr>
              <a:t>favour</a:t>
            </a:r>
            <a:r>
              <a:rPr lang="en-US" sz="1100" b="1" dirty="0">
                <a:solidFill>
                  <a:schemeClr val="bg1"/>
                </a:solidFill>
                <a:latin typeface="DINPro-Light" panose="02000504040000020003" pitchFamily="50" charset="0"/>
              </a:rPr>
              <a:t> travelling </a:t>
            </a:r>
            <a:r>
              <a:rPr lang="en-US" sz="1100" b="1" dirty="0">
                <a:solidFill>
                  <a:srgbClr val="73B7CC"/>
                </a:solidFill>
                <a:latin typeface="DINPro-Light" panose="02000504040000020003" pitchFamily="50" charset="0"/>
              </a:rPr>
              <a:t>by car </a:t>
            </a:r>
            <a:r>
              <a:rPr lang="en-US" sz="1100" b="1" dirty="0">
                <a:solidFill>
                  <a:schemeClr val="bg1"/>
                </a:solidFill>
                <a:latin typeface="DINPro-Light" panose="02000504040000020003" pitchFamily="50" charset="0"/>
              </a:rPr>
              <a:t>(37%) while those travelling solo (18%) or in groups of friends (13%) say they would </a:t>
            </a:r>
            <a:r>
              <a:rPr lang="en-US" sz="1100" b="1" dirty="0">
                <a:solidFill>
                  <a:srgbClr val="73B7CC"/>
                </a:solidFill>
                <a:latin typeface="DINPro-Light" panose="02000504040000020003" pitchFamily="50" charset="0"/>
              </a:rPr>
              <a:t>take a train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253907-C12A-46F4-A5DD-01ACACFAB8E6}"/>
              </a:ext>
            </a:extLst>
          </p:cNvPr>
          <p:cNvSpPr txBox="1"/>
          <p:nvPr/>
        </p:nvSpPr>
        <p:spPr>
          <a:xfrm>
            <a:off x="271803" y="4660870"/>
            <a:ext cx="4572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DINPro-Light" panose="02000504040000020003" pitchFamily="50" charset="0"/>
              </a:rPr>
              <a:t>* No significant changes between waves were recorded for this question</a:t>
            </a: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97DEFAAF-048D-4198-89C0-1EA99A9836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872923"/>
              </p:ext>
            </p:extLst>
          </p:nvPr>
        </p:nvGraphicFramePr>
        <p:xfrm>
          <a:off x="420021" y="1728236"/>
          <a:ext cx="1174161" cy="1249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2F6E25EA-2606-4083-93DA-7961FEFCCC5E}"/>
              </a:ext>
            </a:extLst>
          </p:cNvPr>
          <p:cNvSpPr txBox="1"/>
          <p:nvPr/>
        </p:nvSpPr>
        <p:spPr>
          <a:xfrm>
            <a:off x="1981200" y="972493"/>
            <a:ext cx="4724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r>
              <a:rPr lang="en-US" sz="900" b="0" dirty="0">
                <a:solidFill>
                  <a:schemeClr val="bg1"/>
                </a:solidFill>
                <a:latin typeface="DINPro-Light" panose="02000504040000020003" pitchFamily="50" charset="0"/>
              </a:rPr>
              <a:t>Preferred travel companion for respondents most likely to travel in the next 6 months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4B018D-6E0B-4EF0-BDFC-85DA53B3F58B}"/>
              </a:ext>
            </a:extLst>
          </p:cNvPr>
          <p:cNvSpPr txBox="1"/>
          <p:nvPr/>
        </p:nvSpPr>
        <p:spPr>
          <a:xfrm>
            <a:off x="591632" y="1337837"/>
            <a:ext cx="877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900" dirty="0">
                <a:solidFill>
                  <a:schemeClr val="bg1"/>
                </a:solidFill>
                <a:latin typeface="DINPro-Light" panose="02000504040000020003" pitchFamily="50" charset="0"/>
              </a:rPr>
              <a:t>Aug- Sep '20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DINPro-Light" panose="02000504040000020003" pitchFamily="50" charset="0"/>
              </a:rPr>
              <a:t>survey</a:t>
            </a:r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9C0CCCF1-965D-456E-900D-EAE9C48EE4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0582716"/>
              </p:ext>
            </p:extLst>
          </p:nvPr>
        </p:nvGraphicFramePr>
        <p:xfrm>
          <a:off x="1576020" y="1702827"/>
          <a:ext cx="1174161" cy="1329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FA7FFAD8-1221-42FA-AC29-F0B6B65E45B0}"/>
              </a:ext>
            </a:extLst>
          </p:cNvPr>
          <p:cNvSpPr txBox="1"/>
          <p:nvPr/>
        </p:nvSpPr>
        <p:spPr>
          <a:xfrm>
            <a:off x="1755300" y="1333495"/>
            <a:ext cx="836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900" dirty="0">
                <a:solidFill>
                  <a:schemeClr val="bg1"/>
                </a:solidFill>
                <a:latin typeface="DINPro-Light" panose="02000504040000020003" pitchFamily="50" charset="0"/>
              </a:rPr>
              <a:t>Sep- Oct '20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DINPro-Light" panose="02000504040000020003" pitchFamily="50" charset="0"/>
              </a:rPr>
              <a:t>survey</a:t>
            </a:r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1E98A1C2-E421-45D7-BC10-4D6EA21567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808405"/>
              </p:ext>
            </p:extLst>
          </p:nvPr>
        </p:nvGraphicFramePr>
        <p:xfrm>
          <a:off x="2672672" y="1806848"/>
          <a:ext cx="1289136" cy="118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CF4DB861-F5A5-41A3-BDF8-A94FDFB70E9E}"/>
              </a:ext>
            </a:extLst>
          </p:cNvPr>
          <p:cNvSpPr txBox="1"/>
          <p:nvPr/>
        </p:nvSpPr>
        <p:spPr>
          <a:xfrm>
            <a:off x="2914096" y="1351362"/>
            <a:ext cx="893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900" dirty="0">
                <a:solidFill>
                  <a:schemeClr val="bg1"/>
                </a:solidFill>
                <a:latin typeface="DINPro-Light" panose="02000504040000020003" pitchFamily="50" charset="0"/>
              </a:rPr>
              <a:t>Oct- Nov '20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DINPro-Light" panose="02000504040000020003" pitchFamily="50" charset="0"/>
              </a:rPr>
              <a:t>survey</a:t>
            </a:r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D019693A-E3E8-4E26-8EA2-0230C9F2EA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688454"/>
              </p:ext>
            </p:extLst>
          </p:nvPr>
        </p:nvGraphicFramePr>
        <p:xfrm>
          <a:off x="3894797" y="1801855"/>
          <a:ext cx="1289136" cy="1190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B5AFCD89-1BBF-48B1-A389-476D5EFF7E40}"/>
              </a:ext>
            </a:extLst>
          </p:cNvPr>
          <p:cNvSpPr txBox="1"/>
          <p:nvPr/>
        </p:nvSpPr>
        <p:spPr>
          <a:xfrm>
            <a:off x="4077145" y="1339077"/>
            <a:ext cx="952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900" dirty="0">
                <a:solidFill>
                  <a:schemeClr val="bg1"/>
                </a:solidFill>
                <a:latin typeface="DINPro-Light" panose="02000504040000020003" pitchFamily="50" charset="0"/>
              </a:rPr>
              <a:t>Nov- Dec '20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47" name="Round Same Side Corner Rectangle 59">
            <a:extLst>
              <a:ext uri="{FF2B5EF4-FFF2-40B4-BE49-F238E27FC236}">
                <a16:creationId xmlns:a16="http://schemas.microsoft.com/office/drawing/2014/main" id="{22C46AE7-1423-4816-8CCD-37EB1817081D}"/>
              </a:ext>
            </a:extLst>
          </p:cNvPr>
          <p:cNvSpPr/>
          <p:nvPr/>
        </p:nvSpPr>
        <p:spPr>
          <a:xfrm>
            <a:off x="333711" y="3349415"/>
            <a:ext cx="495353" cy="493369"/>
          </a:xfrm>
          <a:prstGeom prst="ellipse">
            <a:avLst/>
          </a:prstGeom>
          <a:solidFill>
            <a:srgbClr val="2D8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r"/>
            <a:endParaRPr lang="bg-BG" dirty="0">
              <a:latin typeface="Lato Ligh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B4A7E2F-DC0A-49FC-9967-46030F41FB8A}"/>
              </a:ext>
            </a:extLst>
          </p:cNvPr>
          <p:cNvSpPr txBox="1"/>
          <p:nvPr/>
        </p:nvSpPr>
        <p:spPr>
          <a:xfrm>
            <a:off x="821068" y="3365717"/>
            <a:ext cx="94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r>
              <a:rPr lang="en-US" sz="900" b="0" dirty="0">
                <a:solidFill>
                  <a:schemeClr val="bg1"/>
                </a:solidFill>
                <a:latin typeface="DINPro-Light" panose="02000504040000020003" pitchFamily="50" charset="0"/>
              </a:rPr>
              <a:t>With my family</a:t>
            </a:r>
          </a:p>
        </p:txBody>
      </p:sp>
      <p:pic>
        <p:nvPicPr>
          <p:cNvPr id="24" name="Graphic 23" descr="Family with girl with solid fill">
            <a:extLst>
              <a:ext uri="{FF2B5EF4-FFF2-40B4-BE49-F238E27FC236}">
                <a16:creationId xmlns:a16="http://schemas.microsoft.com/office/drawing/2014/main" id="{22E424D3-F6BC-435A-B8C0-051F064E3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2342" y="3430358"/>
            <a:ext cx="331481" cy="331481"/>
          </a:xfrm>
          <a:prstGeom prst="rect">
            <a:avLst/>
          </a:prstGeom>
        </p:spPr>
      </p:pic>
      <p:sp>
        <p:nvSpPr>
          <p:cNvPr id="51" name="Round Same Side Corner Rectangle 59">
            <a:extLst>
              <a:ext uri="{FF2B5EF4-FFF2-40B4-BE49-F238E27FC236}">
                <a16:creationId xmlns:a16="http://schemas.microsoft.com/office/drawing/2014/main" id="{2DF2AB46-E1B0-4D20-87D0-467791D5ED8A}"/>
              </a:ext>
            </a:extLst>
          </p:cNvPr>
          <p:cNvSpPr/>
          <p:nvPr/>
        </p:nvSpPr>
        <p:spPr>
          <a:xfrm>
            <a:off x="348699" y="3910356"/>
            <a:ext cx="495353" cy="493369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r"/>
            <a:endParaRPr lang="bg-BG" dirty="0">
              <a:latin typeface="Lato Ligh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F1634B6-96BE-4110-8A58-D0C46F5D5B32}"/>
              </a:ext>
            </a:extLst>
          </p:cNvPr>
          <p:cNvSpPr txBox="1"/>
          <p:nvPr/>
        </p:nvSpPr>
        <p:spPr>
          <a:xfrm>
            <a:off x="829063" y="4041623"/>
            <a:ext cx="110484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r>
              <a:rPr lang="en-US" sz="900" b="0" dirty="0">
                <a:solidFill>
                  <a:schemeClr val="bg1"/>
                </a:solidFill>
                <a:latin typeface="DINPro-Light" panose="02000504040000020003" pitchFamily="50" charset="0"/>
              </a:rPr>
              <a:t>With my partner</a:t>
            </a:r>
          </a:p>
        </p:txBody>
      </p:sp>
      <p:pic>
        <p:nvPicPr>
          <p:cNvPr id="26" name="Graphic 25" descr="Man and woman with solid fill">
            <a:extLst>
              <a:ext uri="{FF2B5EF4-FFF2-40B4-BE49-F238E27FC236}">
                <a16:creationId xmlns:a16="http://schemas.microsoft.com/office/drawing/2014/main" id="{AB70A9C5-729C-4BAA-9235-13E757B9F1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4135" y="3987692"/>
            <a:ext cx="328622" cy="328622"/>
          </a:xfrm>
          <a:prstGeom prst="rect">
            <a:avLst/>
          </a:prstGeom>
        </p:spPr>
      </p:pic>
      <p:sp>
        <p:nvSpPr>
          <p:cNvPr id="56" name="Round Same Side Corner Rectangle 59">
            <a:extLst>
              <a:ext uri="{FF2B5EF4-FFF2-40B4-BE49-F238E27FC236}">
                <a16:creationId xmlns:a16="http://schemas.microsoft.com/office/drawing/2014/main" id="{486F371D-B8D5-4D14-B709-AEF72B977D13}"/>
              </a:ext>
            </a:extLst>
          </p:cNvPr>
          <p:cNvSpPr/>
          <p:nvPr/>
        </p:nvSpPr>
        <p:spPr>
          <a:xfrm>
            <a:off x="2090346" y="3349412"/>
            <a:ext cx="495353" cy="493369"/>
          </a:xfrm>
          <a:prstGeom prst="ellipse">
            <a:avLst/>
          </a:prstGeom>
          <a:solidFill>
            <a:srgbClr val="0A0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r"/>
            <a:endParaRPr lang="bg-BG" dirty="0">
              <a:latin typeface="Lato Ligh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2CD0EC3-1B58-4ABB-AD22-944F517F115E}"/>
              </a:ext>
            </a:extLst>
          </p:cNvPr>
          <p:cNvSpPr txBox="1"/>
          <p:nvPr/>
        </p:nvSpPr>
        <p:spPr>
          <a:xfrm>
            <a:off x="2577703" y="3365714"/>
            <a:ext cx="94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r>
              <a:rPr lang="en-US" sz="900" b="0" dirty="0">
                <a:solidFill>
                  <a:schemeClr val="bg1"/>
                </a:solidFill>
                <a:latin typeface="DINPro-Light" panose="02000504040000020003" pitchFamily="50" charset="0"/>
              </a:rPr>
              <a:t>By myself</a:t>
            </a:r>
          </a:p>
        </p:txBody>
      </p:sp>
      <p:sp>
        <p:nvSpPr>
          <p:cNvPr id="59" name="Round Same Side Corner Rectangle 59">
            <a:extLst>
              <a:ext uri="{FF2B5EF4-FFF2-40B4-BE49-F238E27FC236}">
                <a16:creationId xmlns:a16="http://schemas.microsoft.com/office/drawing/2014/main" id="{43A92CF1-10C5-4088-9CA9-4238AB93FB10}"/>
              </a:ext>
            </a:extLst>
          </p:cNvPr>
          <p:cNvSpPr/>
          <p:nvPr/>
        </p:nvSpPr>
        <p:spPr>
          <a:xfrm>
            <a:off x="2105334" y="3910353"/>
            <a:ext cx="495353" cy="493369"/>
          </a:xfrm>
          <a:prstGeom prst="ellipse">
            <a:avLst/>
          </a:prstGeom>
          <a:solidFill>
            <a:srgbClr val="A1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r"/>
            <a:endParaRPr lang="bg-BG" dirty="0">
              <a:latin typeface="Lato Ligh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7D75C26-DE1D-4B23-AF76-F434F26DDDA5}"/>
              </a:ext>
            </a:extLst>
          </p:cNvPr>
          <p:cNvSpPr txBox="1"/>
          <p:nvPr/>
        </p:nvSpPr>
        <p:spPr>
          <a:xfrm>
            <a:off x="2585698" y="4041620"/>
            <a:ext cx="110484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r>
              <a:rPr lang="en-US" sz="900" b="0" dirty="0">
                <a:solidFill>
                  <a:schemeClr val="bg1"/>
                </a:solidFill>
                <a:latin typeface="DINPro-Light" panose="02000504040000020003" pitchFamily="50" charset="0"/>
              </a:rPr>
              <a:t>With friends</a:t>
            </a:r>
          </a:p>
        </p:txBody>
      </p:sp>
      <p:pic>
        <p:nvPicPr>
          <p:cNvPr id="34" name="Graphic 33" descr="Man with solid fill">
            <a:extLst>
              <a:ext uri="{FF2B5EF4-FFF2-40B4-BE49-F238E27FC236}">
                <a16:creationId xmlns:a16="http://schemas.microsoft.com/office/drawing/2014/main" id="{B762A891-E291-4CEC-8C1B-E616DDEA09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75582" y="3430358"/>
            <a:ext cx="320666" cy="320666"/>
          </a:xfrm>
          <a:prstGeom prst="rect">
            <a:avLst/>
          </a:prstGeom>
        </p:spPr>
      </p:pic>
      <p:pic>
        <p:nvPicPr>
          <p:cNvPr id="64" name="Picture 63" descr="A close up of a logo&#10;&#10;Description automatically generated">
            <a:extLst>
              <a:ext uri="{FF2B5EF4-FFF2-40B4-BE49-F238E27FC236}">
                <a16:creationId xmlns:a16="http://schemas.microsoft.com/office/drawing/2014/main" id="{7D94A694-BA13-43BF-92C7-C3F24C09402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9" b="18283"/>
          <a:stretch/>
        </p:blipFill>
        <p:spPr>
          <a:xfrm>
            <a:off x="2175582" y="3998106"/>
            <a:ext cx="350698" cy="296602"/>
          </a:xfrm>
          <a:prstGeom prst="rect">
            <a:avLst/>
          </a:prstGeom>
        </p:spPr>
      </p:pic>
      <p:sp>
        <p:nvSpPr>
          <p:cNvPr id="65" name="Round Same Side Corner Rectangle 59">
            <a:extLst>
              <a:ext uri="{FF2B5EF4-FFF2-40B4-BE49-F238E27FC236}">
                <a16:creationId xmlns:a16="http://schemas.microsoft.com/office/drawing/2014/main" id="{3321A1AC-C8A4-4085-8436-00F40AD3F6B1}"/>
              </a:ext>
            </a:extLst>
          </p:cNvPr>
          <p:cNvSpPr/>
          <p:nvPr/>
        </p:nvSpPr>
        <p:spPr>
          <a:xfrm>
            <a:off x="3645281" y="3634343"/>
            <a:ext cx="495353" cy="49336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r"/>
            <a:endParaRPr lang="bg-BG" dirty="0">
              <a:latin typeface="Lato Light"/>
            </a:endParaRPr>
          </a:p>
        </p:txBody>
      </p:sp>
      <p:pic>
        <p:nvPicPr>
          <p:cNvPr id="55" name="Graphic 54" descr="Thought bubble with solid fill">
            <a:extLst>
              <a:ext uri="{FF2B5EF4-FFF2-40B4-BE49-F238E27FC236}">
                <a16:creationId xmlns:a16="http://schemas.microsoft.com/office/drawing/2014/main" id="{21C99E97-6CD9-4A34-9279-FCF25BE869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44595" y="3727438"/>
            <a:ext cx="318802" cy="318802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29F4B0E1-3E35-4C19-905B-1A7323D9ED27}"/>
              </a:ext>
            </a:extLst>
          </p:cNvPr>
          <p:cNvSpPr txBox="1"/>
          <p:nvPr/>
        </p:nvSpPr>
        <p:spPr>
          <a:xfrm>
            <a:off x="4140634" y="3761839"/>
            <a:ext cx="94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r>
              <a:rPr lang="en-US" sz="900" b="0" dirty="0">
                <a:solidFill>
                  <a:schemeClr val="bg1"/>
                </a:solidFill>
                <a:latin typeface="DINPro-Light" panose="02000504040000020003" pitchFamily="50" charset="0"/>
              </a:rPr>
              <a:t>Other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C57471-3323-4A47-BAF3-00EC20F0AF9D}"/>
              </a:ext>
            </a:extLst>
          </p:cNvPr>
          <p:cNvSpPr txBox="1"/>
          <p:nvPr/>
        </p:nvSpPr>
        <p:spPr>
          <a:xfrm>
            <a:off x="267811" y="158152"/>
            <a:ext cx="6437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DINPro-Bold" panose="02000503030000020004" pitchFamily="50" charset="0"/>
              </a:rPr>
              <a:t>3 in 4 Europeans will use their next trip for spending time</a:t>
            </a:r>
            <a:br>
              <a:rPr lang="en-US" sz="1400" dirty="0">
                <a:solidFill>
                  <a:schemeClr val="bg1"/>
                </a:solidFill>
                <a:latin typeface="DINPro-Bold" panose="02000503030000020004" pitchFamily="50" charset="0"/>
              </a:rPr>
            </a:br>
            <a:r>
              <a:rPr lang="en-US" sz="1400" dirty="0">
                <a:solidFill>
                  <a:schemeClr val="bg1"/>
                </a:solidFill>
                <a:latin typeface="DINPro-Bold" panose="02000503030000020004" pitchFamily="50" charset="0"/>
              </a:rPr>
              <a:t>with their family or partner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FA8DB2-4A55-44AB-A15F-4E6FD2AA70FC}"/>
              </a:ext>
            </a:extLst>
          </p:cNvPr>
          <p:cNvSpPr txBox="1"/>
          <p:nvPr/>
        </p:nvSpPr>
        <p:spPr>
          <a:xfrm>
            <a:off x="5167863" y="1351362"/>
            <a:ext cx="1198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900" dirty="0">
                <a:solidFill>
                  <a:schemeClr val="bg1"/>
                </a:solidFill>
                <a:latin typeface="DINPro-Light" panose="02000504040000020003" pitchFamily="50" charset="0"/>
              </a:rPr>
              <a:t>Dec ’20 - Jan ‘21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DINPro-Light" panose="02000504040000020003" pitchFamily="50" charset="0"/>
              </a:rPr>
              <a:t>survey</a:t>
            </a:r>
          </a:p>
        </p:txBody>
      </p:sp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9D319807-D09E-47B9-9F21-AE0178388F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9870859"/>
              </p:ext>
            </p:extLst>
          </p:nvPr>
        </p:nvGraphicFramePr>
        <p:xfrm>
          <a:off x="5030429" y="1776159"/>
          <a:ext cx="1462053" cy="1236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49" name="object 3">
            <a:extLst>
              <a:ext uri="{FF2B5EF4-FFF2-40B4-BE49-F238E27FC236}">
                <a16:creationId xmlns:a16="http://schemas.microsoft.com/office/drawing/2014/main" id="{E82BBD14-7106-43AD-AA7A-35B123123F8D}"/>
              </a:ext>
            </a:extLst>
          </p:cNvPr>
          <p:cNvSpPr/>
          <p:nvPr/>
        </p:nvSpPr>
        <p:spPr>
          <a:xfrm>
            <a:off x="353882" y="681372"/>
            <a:ext cx="1718945" cy="165735"/>
          </a:xfrm>
          <a:custGeom>
            <a:avLst/>
            <a:gdLst/>
            <a:ahLst/>
            <a:cxnLst/>
            <a:rect l="l" t="t" r="r" b="b"/>
            <a:pathLst>
              <a:path w="1718945" h="165734">
                <a:moveTo>
                  <a:pt x="1718322" y="0"/>
                </a:moveTo>
                <a:lnTo>
                  <a:pt x="0" y="0"/>
                </a:lnTo>
                <a:lnTo>
                  <a:pt x="0" y="165595"/>
                </a:lnTo>
                <a:lnTo>
                  <a:pt x="1718322" y="165595"/>
                </a:lnTo>
                <a:lnTo>
                  <a:pt x="1718322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1FA061ED-8E4B-4423-B65B-00AC6B4E3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0761016"/>
              </p:ext>
            </p:extLst>
          </p:nvPr>
        </p:nvGraphicFramePr>
        <p:xfrm>
          <a:off x="6791483" y="1271404"/>
          <a:ext cx="1957051" cy="1818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4AB0D515-155A-4BF4-B52D-E811183D0EC5}"/>
              </a:ext>
            </a:extLst>
          </p:cNvPr>
          <p:cNvSpPr txBox="1"/>
          <p:nvPr/>
        </p:nvSpPr>
        <p:spPr>
          <a:xfrm>
            <a:off x="7207691" y="822763"/>
            <a:ext cx="1198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DINPro-Light" panose="02000504040000020003" pitchFamily="50" charset="0"/>
              </a:rPr>
              <a:t>Feb ‘21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DINPro-Light" panose="02000504040000020003" pitchFamily="50" charset="0"/>
              </a:rPr>
              <a:t>survey</a:t>
            </a:r>
          </a:p>
        </p:txBody>
      </p:sp>
      <p:pic>
        <p:nvPicPr>
          <p:cNvPr id="61" name="Graphic 60" descr="Car outline">
            <a:extLst>
              <a:ext uri="{FF2B5EF4-FFF2-40B4-BE49-F238E27FC236}">
                <a16:creationId xmlns:a16="http://schemas.microsoft.com/office/drawing/2014/main" id="{E86187D9-AC04-4D56-A385-C2D8C35BD63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6200000">
            <a:off x="6248400" y="3480870"/>
            <a:ext cx="951574" cy="95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05266E-7DC4-45B9-9B20-8CCA6C808A92}"/>
              </a:ext>
            </a:extLst>
          </p:cNvPr>
          <p:cNvSpPr/>
          <p:nvPr/>
        </p:nvSpPr>
        <p:spPr>
          <a:xfrm>
            <a:off x="-2" y="903191"/>
            <a:ext cx="9144000" cy="4246659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ounded Rectangle 4">
            <a:extLst>
              <a:ext uri="{FF2B5EF4-FFF2-40B4-BE49-F238E27FC236}">
                <a16:creationId xmlns:a16="http://schemas.microsoft.com/office/drawing/2014/main" id="{ABC9597F-2CF1-40E7-A315-9AEB6F5AB0A0}"/>
              </a:ext>
            </a:extLst>
          </p:cNvPr>
          <p:cNvSpPr/>
          <p:nvPr/>
        </p:nvSpPr>
        <p:spPr>
          <a:xfrm>
            <a:off x="410428" y="1589294"/>
            <a:ext cx="344730" cy="18966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77" name="Rounded Rectangle 5">
            <a:extLst>
              <a:ext uri="{FF2B5EF4-FFF2-40B4-BE49-F238E27FC236}">
                <a16:creationId xmlns:a16="http://schemas.microsoft.com/office/drawing/2014/main" id="{9878D82A-364A-46C5-946E-B0AB78D182C8}"/>
              </a:ext>
            </a:extLst>
          </p:cNvPr>
          <p:cNvSpPr/>
          <p:nvPr/>
        </p:nvSpPr>
        <p:spPr>
          <a:xfrm>
            <a:off x="404570" y="1810827"/>
            <a:ext cx="354679" cy="1675112"/>
          </a:xfrm>
          <a:prstGeom prst="roundRect">
            <a:avLst>
              <a:gd name="adj" fmla="val 50000"/>
            </a:avLst>
          </a:prstGeom>
          <a:solidFill>
            <a:srgbClr val="0A093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34290" bIns="34290" rtlCol="0" anchor="b" anchorCtr="0"/>
          <a:lstStyle/>
          <a:p>
            <a:pPr algn="ctr"/>
            <a:endParaRPr lang="en-US" sz="100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79" name="Rounded Rectangle 6">
            <a:extLst>
              <a:ext uri="{FF2B5EF4-FFF2-40B4-BE49-F238E27FC236}">
                <a16:creationId xmlns:a16="http://schemas.microsoft.com/office/drawing/2014/main" id="{CB5E8F75-171C-45AE-88B5-BF85EEA332AF}"/>
              </a:ext>
            </a:extLst>
          </p:cNvPr>
          <p:cNvSpPr/>
          <p:nvPr/>
        </p:nvSpPr>
        <p:spPr>
          <a:xfrm>
            <a:off x="2136924" y="1584325"/>
            <a:ext cx="360178" cy="18673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87" name="Rounded Rectangle 10">
            <a:extLst>
              <a:ext uri="{FF2B5EF4-FFF2-40B4-BE49-F238E27FC236}">
                <a16:creationId xmlns:a16="http://schemas.microsoft.com/office/drawing/2014/main" id="{FA44EAE3-5927-4DD7-A632-19E915C22909}"/>
              </a:ext>
            </a:extLst>
          </p:cNvPr>
          <p:cNvSpPr/>
          <p:nvPr/>
        </p:nvSpPr>
        <p:spPr>
          <a:xfrm>
            <a:off x="3940855" y="1593585"/>
            <a:ext cx="352771" cy="19180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89" name="Rounded Rectangle 11">
            <a:extLst>
              <a:ext uri="{FF2B5EF4-FFF2-40B4-BE49-F238E27FC236}">
                <a16:creationId xmlns:a16="http://schemas.microsoft.com/office/drawing/2014/main" id="{E3B759E8-AF49-4719-90F0-AB1B841F6772}"/>
              </a:ext>
            </a:extLst>
          </p:cNvPr>
          <p:cNvSpPr/>
          <p:nvPr/>
        </p:nvSpPr>
        <p:spPr>
          <a:xfrm>
            <a:off x="3940855" y="2498725"/>
            <a:ext cx="352771" cy="1013046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34290" bIns="34290" rtlCol="0" anchor="b" anchorCtr="0"/>
          <a:lstStyle/>
          <a:p>
            <a:pPr algn="ctr"/>
            <a:endParaRPr lang="en-US" sz="100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91" name="Rounded Rectangle 12">
            <a:extLst>
              <a:ext uri="{FF2B5EF4-FFF2-40B4-BE49-F238E27FC236}">
                <a16:creationId xmlns:a16="http://schemas.microsoft.com/office/drawing/2014/main" id="{7DC611CE-8BF2-4688-956D-F2D42DBB0173}"/>
              </a:ext>
            </a:extLst>
          </p:cNvPr>
          <p:cNvSpPr/>
          <p:nvPr/>
        </p:nvSpPr>
        <p:spPr>
          <a:xfrm>
            <a:off x="1255999" y="1593585"/>
            <a:ext cx="360177" cy="18673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93" name="Rounded Rectangle 13">
            <a:extLst>
              <a:ext uri="{FF2B5EF4-FFF2-40B4-BE49-F238E27FC236}">
                <a16:creationId xmlns:a16="http://schemas.microsoft.com/office/drawing/2014/main" id="{44630712-E7AC-4481-A237-1C8FBA2731A3}"/>
              </a:ext>
            </a:extLst>
          </p:cNvPr>
          <p:cNvSpPr/>
          <p:nvPr/>
        </p:nvSpPr>
        <p:spPr>
          <a:xfrm>
            <a:off x="1255858" y="2270125"/>
            <a:ext cx="353535" cy="1204853"/>
          </a:xfrm>
          <a:prstGeom prst="roundRect">
            <a:avLst>
              <a:gd name="adj" fmla="val 50000"/>
            </a:avLst>
          </a:prstGeom>
          <a:solidFill>
            <a:srgbClr val="40AED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34290" bIns="34290" rtlCol="0" anchor="b" anchorCtr="0"/>
          <a:lstStyle/>
          <a:p>
            <a:pPr algn="ctr"/>
            <a:endParaRPr lang="en-US" sz="100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2514F8A-EDAB-4414-BCEA-CDFA491A40F2}"/>
              </a:ext>
            </a:extLst>
          </p:cNvPr>
          <p:cNvSpPr/>
          <p:nvPr/>
        </p:nvSpPr>
        <p:spPr>
          <a:xfrm>
            <a:off x="1899821" y="3588560"/>
            <a:ext cx="825083" cy="392685"/>
          </a:xfrm>
          <a:prstGeom prst="rect">
            <a:avLst/>
          </a:prstGeom>
        </p:spPr>
        <p:txBody>
          <a:bodyPr vert="horz" wrap="square" lIns="34290" tIns="17145" rIns="17145" bIns="40780" rtlCol="0">
            <a:spAutoFit/>
          </a:bodyPr>
          <a:lstStyle/>
          <a:p>
            <a:pPr algn="ctr" defTabSz="815727">
              <a:lnSpc>
                <a:spcPts val="1388"/>
              </a:lnSpc>
              <a:spcBef>
                <a:spcPct val="20000"/>
              </a:spcBef>
            </a:pPr>
            <a:r>
              <a:rPr lang="en-US" sz="700" b="1" dirty="0">
                <a:latin typeface="DINPro-Light" panose="02000504040000020003" pitchFamily="50" charset="0"/>
              </a:rPr>
              <a:t>Recommendations from friends 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ED3305C-AC69-4EF6-97B1-5DCE4BCB7081}"/>
              </a:ext>
            </a:extLst>
          </p:cNvPr>
          <p:cNvSpPr/>
          <p:nvPr/>
        </p:nvSpPr>
        <p:spPr>
          <a:xfrm>
            <a:off x="348622" y="3586489"/>
            <a:ext cx="468341" cy="572221"/>
          </a:xfrm>
          <a:prstGeom prst="rect">
            <a:avLst/>
          </a:prstGeom>
        </p:spPr>
        <p:txBody>
          <a:bodyPr vert="horz" wrap="square" lIns="34290" tIns="17145" rIns="17145" bIns="40780" rtlCol="0">
            <a:spAutoFit/>
          </a:bodyPr>
          <a:lstStyle/>
          <a:p>
            <a:pPr algn="ctr" defTabSz="815727">
              <a:lnSpc>
                <a:spcPts val="1388"/>
              </a:lnSpc>
              <a:spcBef>
                <a:spcPct val="20000"/>
              </a:spcBef>
            </a:pPr>
            <a:r>
              <a:rPr lang="en-US" sz="700" b="1" dirty="0">
                <a:latin typeface="DINPro-Light" panose="02000504040000020003" pitchFamily="50" charset="0"/>
              </a:rPr>
              <a:t>Travel review websites 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067B909-94C4-4948-A7DF-E08076CD6948}"/>
              </a:ext>
            </a:extLst>
          </p:cNvPr>
          <p:cNvSpPr/>
          <p:nvPr/>
        </p:nvSpPr>
        <p:spPr>
          <a:xfrm>
            <a:off x="1213294" y="3161878"/>
            <a:ext cx="430647" cy="1946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700" b="1" dirty="0">
                <a:solidFill>
                  <a:schemeClr val="bg1"/>
                </a:solidFill>
                <a:latin typeface="DINPro-Light" panose="02000504040000020003" pitchFamily="50" charset="0"/>
              </a:rPr>
              <a:t>12.5%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4A91177-E710-41B8-8119-7EBDDB9FB3A3}"/>
              </a:ext>
            </a:extLst>
          </p:cNvPr>
          <p:cNvSpPr/>
          <p:nvPr/>
        </p:nvSpPr>
        <p:spPr>
          <a:xfrm>
            <a:off x="3912413" y="3187740"/>
            <a:ext cx="430647" cy="1946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700" b="1" dirty="0">
                <a:solidFill>
                  <a:schemeClr val="bg1"/>
                </a:solidFill>
                <a:latin typeface="DINPro-Light" panose="02000504040000020003" pitchFamily="50" charset="0"/>
              </a:rPr>
              <a:t>11.1%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3331450-E5C9-488B-B8C4-B54538ECDDAF}"/>
              </a:ext>
            </a:extLst>
          </p:cNvPr>
          <p:cNvSpPr/>
          <p:nvPr/>
        </p:nvSpPr>
        <p:spPr>
          <a:xfrm>
            <a:off x="319074" y="3156277"/>
            <a:ext cx="506713" cy="1946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700" b="1" dirty="0">
                <a:solidFill>
                  <a:schemeClr val="bg1"/>
                </a:solidFill>
                <a:latin typeface="DINPro-Light" panose="02000504040000020003" pitchFamily="50" charset="0"/>
                <a:cs typeface="Poppins" pitchFamily="2" charset="77"/>
              </a:rPr>
              <a:t>17.7%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00993A5-DDED-46CA-92E7-3B2AC1543D29}"/>
              </a:ext>
            </a:extLst>
          </p:cNvPr>
          <p:cNvSpPr/>
          <p:nvPr/>
        </p:nvSpPr>
        <p:spPr>
          <a:xfrm>
            <a:off x="2985347" y="3581014"/>
            <a:ext cx="542747" cy="572221"/>
          </a:xfrm>
          <a:prstGeom prst="rect">
            <a:avLst/>
          </a:prstGeom>
        </p:spPr>
        <p:txBody>
          <a:bodyPr vert="horz" wrap="square" lIns="34290" tIns="17145" rIns="17145" bIns="40780" rtlCol="0">
            <a:spAutoFit/>
          </a:bodyPr>
          <a:lstStyle/>
          <a:p>
            <a:pPr algn="ctr" defTabSz="815727">
              <a:lnSpc>
                <a:spcPts val="1388"/>
              </a:lnSpc>
              <a:spcBef>
                <a:spcPct val="20000"/>
              </a:spcBef>
            </a:pPr>
            <a:r>
              <a:rPr lang="en-US" sz="700" b="1" dirty="0">
                <a:latin typeface="DINPro-Light" panose="02000504040000020003" pitchFamily="50" charset="0"/>
              </a:rPr>
              <a:t>Travel agent/ tour operator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C9639EC-50E8-435E-B209-4F1AAE7BA314}"/>
              </a:ext>
            </a:extLst>
          </p:cNvPr>
          <p:cNvSpPr/>
          <p:nvPr/>
        </p:nvSpPr>
        <p:spPr>
          <a:xfrm>
            <a:off x="1084701" y="3581015"/>
            <a:ext cx="667899" cy="582673"/>
          </a:xfrm>
          <a:prstGeom prst="rect">
            <a:avLst/>
          </a:prstGeom>
        </p:spPr>
        <p:txBody>
          <a:bodyPr vert="horz" wrap="square" lIns="34290" tIns="17145" rIns="17145" bIns="40780" rtlCol="0">
            <a:spAutoFit/>
          </a:bodyPr>
          <a:lstStyle/>
          <a:p>
            <a:pPr algn="ctr" defTabSz="815727">
              <a:lnSpc>
                <a:spcPts val="1388"/>
              </a:lnSpc>
              <a:spcBef>
                <a:spcPct val="20000"/>
              </a:spcBef>
            </a:pPr>
            <a:r>
              <a:rPr lang="en-US" sz="700" b="1" dirty="0">
                <a:latin typeface="DINPro-Light" panose="02000504040000020003" pitchFamily="50" charset="0"/>
              </a:rPr>
              <a:t>Destination website or social media</a:t>
            </a:r>
          </a:p>
        </p:txBody>
      </p:sp>
      <p:sp>
        <p:nvSpPr>
          <p:cNvPr id="123" name="Rounded Rectangle 12">
            <a:extLst>
              <a:ext uri="{FF2B5EF4-FFF2-40B4-BE49-F238E27FC236}">
                <a16:creationId xmlns:a16="http://schemas.microsoft.com/office/drawing/2014/main" id="{10E3A802-B709-47BC-A30E-B05CB5DBF4DD}"/>
              </a:ext>
            </a:extLst>
          </p:cNvPr>
          <p:cNvSpPr/>
          <p:nvPr/>
        </p:nvSpPr>
        <p:spPr>
          <a:xfrm>
            <a:off x="4761878" y="1584325"/>
            <a:ext cx="330283" cy="19189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25" name="Rounded Rectangle 13">
            <a:extLst>
              <a:ext uri="{FF2B5EF4-FFF2-40B4-BE49-F238E27FC236}">
                <a16:creationId xmlns:a16="http://schemas.microsoft.com/office/drawing/2014/main" id="{8E898023-7D81-4D75-A92B-7BDAA0494C63}"/>
              </a:ext>
            </a:extLst>
          </p:cNvPr>
          <p:cNvSpPr/>
          <p:nvPr/>
        </p:nvSpPr>
        <p:spPr>
          <a:xfrm>
            <a:off x="4761879" y="2574925"/>
            <a:ext cx="324728" cy="92830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34290" bIns="34290" rtlCol="0" anchor="b" anchorCtr="0"/>
          <a:lstStyle/>
          <a:p>
            <a:pPr algn="ctr"/>
            <a:endParaRPr lang="en-US" sz="100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B305939-A25D-4F7A-A433-D3C7E52C90B2}"/>
              </a:ext>
            </a:extLst>
          </p:cNvPr>
          <p:cNvSpPr/>
          <p:nvPr/>
        </p:nvSpPr>
        <p:spPr>
          <a:xfrm>
            <a:off x="4725362" y="3205967"/>
            <a:ext cx="430647" cy="1946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700" b="1" dirty="0">
                <a:solidFill>
                  <a:schemeClr val="bg1"/>
                </a:solidFill>
                <a:latin typeface="DINPro-Light" panose="02000504040000020003" pitchFamily="50" charset="0"/>
              </a:rPr>
              <a:t>9.1%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3B4BF4C5-B88A-404A-8B0E-B12727399189}"/>
              </a:ext>
            </a:extLst>
          </p:cNvPr>
          <p:cNvSpPr/>
          <p:nvPr/>
        </p:nvSpPr>
        <p:spPr>
          <a:xfrm>
            <a:off x="4639829" y="3581015"/>
            <a:ext cx="603337" cy="572221"/>
          </a:xfrm>
          <a:prstGeom prst="rect">
            <a:avLst/>
          </a:prstGeom>
        </p:spPr>
        <p:txBody>
          <a:bodyPr vert="horz" wrap="square" lIns="34290" tIns="17145" rIns="17145" bIns="40780" rtlCol="0">
            <a:spAutoFit/>
          </a:bodyPr>
          <a:lstStyle/>
          <a:p>
            <a:pPr algn="ctr" defTabSz="815727">
              <a:lnSpc>
                <a:spcPts val="1388"/>
              </a:lnSpc>
              <a:spcBef>
                <a:spcPct val="20000"/>
              </a:spcBef>
            </a:pPr>
            <a:r>
              <a:rPr lang="en-US" sz="700" b="1" dirty="0">
                <a:latin typeface="DINPro-Light" panose="02000504040000020003" pitchFamily="50" charset="0"/>
              </a:rPr>
              <a:t>An airline website or social media</a:t>
            </a: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1EFCCC81-3673-403A-B571-D5E972C676F4}"/>
              </a:ext>
            </a:extLst>
          </p:cNvPr>
          <p:cNvSpPr txBox="1"/>
          <p:nvPr/>
        </p:nvSpPr>
        <p:spPr>
          <a:xfrm>
            <a:off x="76200" y="4784725"/>
            <a:ext cx="211455" cy="21428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700"/>
              </a:lnSpc>
              <a:spcBef>
                <a:spcPts val="240"/>
              </a:spcBef>
            </a:pPr>
            <a:fld id="{CAC04830-0427-4F82-BD5D-36D33EF1DEEA}" type="slidenum">
              <a:rPr lang="en-US" sz="700" smtClean="0">
                <a:latin typeface="DINPro-Light" panose="02000504040000020003" pitchFamily="50" charset="0"/>
                <a:cs typeface="Arial"/>
              </a:rPr>
              <a:t>34</a:t>
            </a:fld>
            <a:endParaRPr sz="700" dirty="0"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E3725C-5DBA-4B50-84FD-EAEAEDBDE536}"/>
              </a:ext>
            </a:extLst>
          </p:cNvPr>
          <p:cNvSpPr txBox="1"/>
          <p:nvPr/>
        </p:nvSpPr>
        <p:spPr>
          <a:xfrm>
            <a:off x="255702" y="4851957"/>
            <a:ext cx="378289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Q12.What sources of information will you use the most when planning your next trip?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A6FB9-F7F9-4E63-8300-E596531BE9C0}"/>
              </a:ext>
            </a:extLst>
          </p:cNvPr>
          <p:cNvSpPr txBox="1"/>
          <p:nvPr/>
        </p:nvSpPr>
        <p:spPr>
          <a:xfrm>
            <a:off x="7809061" y="4948295"/>
            <a:ext cx="133653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No. of respondents: 3,246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466D7B-5144-4742-AA5E-BDA993168D2F}"/>
              </a:ext>
            </a:extLst>
          </p:cNvPr>
          <p:cNvSpPr txBox="1"/>
          <p:nvPr/>
        </p:nvSpPr>
        <p:spPr>
          <a:xfrm>
            <a:off x="3197498" y="1024192"/>
            <a:ext cx="3055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900" b="0" dirty="0">
                <a:solidFill>
                  <a:srgbClr val="0A0936"/>
                </a:solidFill>
                <a:latin typeface="DINPro-Light" panose="02000504040000020003" pitchFamily="50" charset="0"/>
              </a:rPr>
              <a:t>Top 10 preferred sources of information for respondents most likely to travel in the next 6 months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E417276-52FC-4D7C-8922-4736207B5078}"/>
              </a:ext>
            </a:extLst>
          </p:cNvPr>
          <p:cNvSpPr/>
          <p:nvPr/>
        </p:nvSpPr>
        <p:spPr>
          <a:xfrm>
            <a:off x="286380" y="737456"/>
            <a:ext cx="1718945" cy="165735"/>
          </a:xfrm>
          <a:custGeom>
            <a:avLst/>
            <a:gdLst/>
            <a:ahLst/>
            <a:cxnLst/>
            <a:rect l="l" t="t" r="r" b="b"/>
            <a:pathLst>
              <a:path w="1718945" h="165734">
                <a:moveTo>
                  <a:pt x="1718322" y="0"/>
                </a:moveTo>
                <a:lnTo>
                  <a:pt x="0" y="0"/>
                </a:lnTo>
                <a:lnTo>
                  <a:pt x="0" y="165595"/>
                </a:lnTo>
                <a:lnTo>
                  <a:pt x="1718322" y="165595"/>
                </a:lnTo>
                <a:lnTo>
                  <a:pt x="1718322" y="0"/>
                </a:lnTo>
                <a:close/>
              </a:path>
            </a:pathLst>
          </a:custGeom>
          <a:solidFill>
            <a:srgbClr val="2D8C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44D13C81-9C2B-42D6-9988-577C1B9D803C}"/>
              </a:ext>
            </a:extLst>
          </p:cNvPr>
          <p:cNvSpPr/>
          <p:nvPr/>
        </p:nvSpPr>
        <p:spPr>
          <a:xfrm>
            <a:off x="5636536" y="1584325"/>
            <a:ext cx="351459" cy="19189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59528A05-8C4F-42A9-8D73-E940C12A30D0}"/>
              </a:ext>
            </a:extLst>
          </p:cNvPr>
          <p:cNvSpPr/>
          <p:nvPr/>
        </p:nvSpPr>
        <p:spPr>
          <a:xfrm>
            <a:off x="5636536" y="2751476"/>
            <a:ext cx="351459" cy="751757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34290" bIns="34290" rtlCol="0" anchor="b" anchorCtr="0"/>
          <a:lstStyle/>
          <a:p>
            <a:pPr algn="ctr"/>
            <a:endParaRPr lang="en-US" sz="100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D87A73-4B75-4DC6-9D52-DC29F77DABB9}"/>
              </a:ext>
            </a:extLst>
          </p:cNvPr>
          <p:cNvSpPr/>
          <p:nvPr/>
        </p:nvSpPr>
        <p:spPr>
          <a:xfrm>
            <a:off x="5610226" y="3205967"/>
            <a:ext cx="430647" cy="1946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Light" panose="02000504040000020003" pitchFamily="50" charset="0"/>
              </a:rPr>
              <a:t>6.7%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4298BC-AE92-448E-ABFF-2454B0A6A864}"/>
              </a:ext>
            </a:extLst>
          </p:cNvPr>
          <p:cNvSpPr/>
          <p:nvPr/>
        </p:nvSpPr>
        <p:spPr>
          <a:xfrm>
            <a:off x="5485299" y="3556611"/>
            <a:ext cx="667899" cy="751757"/>
          </a:xfrm>
          <a:prstGeom prst="rect">
            <a:avLst/>
          </a:prstGeom>
        </p:spPr>
        <p:txBody>
          <a:bodyPr vert="horz" wrap="square" lIns="34290" tIns="17145" rIns="17145" bIns="40780" rtlCol="0">
            <a:spAutoFit/>
          </a:bodyPr>
          <a:lstStyle/>
          <a:p>
            <a:pPr algn="ctr" defTabSz="815727">
              <a:lnSpc>
                <a:spcPts val="1388"/>
              </a:lnSpc>
              <a:spcBef>
                <a:spcPct val="20000"/>
              </a:spcBef>
            </a:pPr>
            <a:r>
              <a:rPr lang="en-US" sz="700" b="1" dirty="0">
                <a:latin typeface="DINPro-Light" panose="02000504040000020003" pitchFamily="50" charset="0"/>
              </a:rPr>
              <a:t>An online travel video on YouTube, Facebook, etc.</a:t>
            </a:r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A16B0A51-76B1-4353-ACB3-22ACD2A618BA}"/>
              </a:ext>
            </a:extLst>
          </p:cNvPr>
          <p:cNvSpPr/>
          <p:nvPr/>
        </p:nvSpPr>
        <p:spPr>
          <a:xfrm>
            <a:off x="7514286" y="1593585"/>
            <a:ext cx="332257" cy="19134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BD3F7D8C-1FF2-4FB6-A601-3FCF4111379B}"/>
              </a:ext>
            </a:extLst>
          </p:cNvPr>
          <p:cNvSpPr/>
          <p:nvPr/>
        </p:nvSpPr>
        <p:spPr>
          <a:xfrm>
            <a:off x="7514287" y="3024174"/>
            <a:ext cx="332256" cy="482844"/>
          </a:xfrm>
          <a:prstGeom prst="roundRect">
            <a:avLst>
              <a:gd name="adj" fmla="val 50000"/>
            </a:avLst>
          </a:prstGeom>
          <a:solidFill>
            <a:srgbClr val="A1EAF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34290" bIns="34290" rtlCol="0" anchor="b" anchorCtr="0"/>
          <a:lstStyle/>
          <a:p>
            <a:pPr algn="ctr"/>
            <a:endParaRPr lang="en-US" sz="100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DEC966-BDDB-4FA1-AB54-84188D54CD97}"/>
              </a:ext>
            </a:extLst>
          </p:cNvPr>
          <p:cNvSpPr/>
          <p:nvPr/>
        </p:nvSpPr>
        <p:spPr>
          <a:xfrm>
            <a:off x="7474161" y="3246722"/>
            <a:ext cx="430647" cy="1946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Light" panose="02000504040000020003" pitchFamily="50" charset="0"/>
              </a:rPr>
              <a:t>4.6%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B9D909-C618-4FF5-99F5-87600BFADAA6}"/>
              </a:ext>
            </a:extLst>
          </p:cNvPr>
          <p:cNvSpPr/>
          <p:nvPr/>
        </p:nvSpPr>
        <p:spPr>
          <a:xfrm>
            <a:off x="7344827" y="3586984"/>
            <a:ext cx="667899" cy="572221"/>
          </a:xfrm>
          <a:prstGeom prst="rect">
            <a:avLst/>
          </a:prstGeom>
        </p:spPr>
        <p:txBody>
          <a:bodyPr vert="horz" wrap="square" lIns="34290" tIns="17145" rIns="17145" bIns="40780" rtlCol="0">
            <a:spAutoFit/>
          </a:bodyPr>
          <a:lstStyle/>
          <a:p>
            <a:pPr algn="ctr" defTabSz="815727">
              <a:lnSpc>
                <a:spcPts val="1388"/>
              </a:lnSpc>
              <a:spcBef>
                <a:spcPct val="20000"/>
              </a:spcBef>
            </a:pPr>
            <a:r>
              <a:rPr lang="en-US" sz="700" b="1" dirty="0">
                <a:latin typeface="DINPro-Light" panose="02000504040000020003" pitchFamily="50" charset="0"/>
              </a:rPr>
              <a:t>Newspaper/ magazine articles</a:t>
            </a:r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B5BDF898-5D73-468D-B7E6-79F12A49E80D}"/>
              </a:ext>
            </a:extLst>
          </p:cNvPr>
          <p:cNvSpPr/>
          <p:nvPr/>
        </p:nvSpPr>
        <p:spPr>
          <a:xfrm>
            <a:off x="6592564" y="1584325"/>
            <a:ext cx="337674" cy="193525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E17334EA-5865-4D5B-A1D7-8F66858450FA}"/>
              </a:ext>
            </a:extLst>
          </p:cNvPr>
          <p:cNvSpPr/>
          <p:nvPr/>
        </p:nvSpPr>
        <p:spPr>
          <a:xfrm>
            <a:off x="6592564" y="2955926"/>
            <a:ext cx="337674" cy="563652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34290" bIns="34290" rtlCol="0" anchor="b" anchorCtr="0"/>
          <a:lstStyle/>
          <a:p>
            <a:pPr algn="ctr"/>
            <a:endParaRPr lang="en-US" sz="100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7C4806-E04A-4F31-B0FD-72B479BE470E}"/>
              </a:ext>
            </a:extLst>
          </p:cNvPr>
          <p:cNvSpPr/>
          <p:nvPr/>
        </p:nvSpPr>
        <p:spPr>
          <a:xfrm>
            <a:off x="6556108" y="3238691"/>
            <a:ext cx="430647" cy="1946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Light" panose="02000504040000020003" pitchFamily="50" charset="0"/>
              </a:rPr>
              <a:t>5.1%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CA891E-6ED1-49DC-BA68-7FFC8A0C271C}"/>
              </a:ext>
            </a:extLst>
          </p:cNvPr>
          <p:cNvSpPr/>
          <p:nvPr/>
        </p:nvSpPr>
        <p:spPr>
          <a:xfrm>
            <a:off x="6426221" y="3593173"/>
            <a:ext cx="667898" cy="751757"/>
          </a:xfrm>
          <a:prstGeom prst="rect">
            <a:avLst/>
          </a:prstGeom>
        </p:spPr>
        <p:txBody>
          <a:bodyPr vert="horz" wrap="square" lIns="34290" tIns="17145" rIns="17145" bIns="40780" rtlCol="0">
            <a:spAutoFit/>
          </a:bodyPr>
          <a:lstStyle/>
          <a:p>
            <a:pPr algn="ctr" defTabSz="815727">
              <a:lnSpc>
                <a:spcPts val="1388"/>
              </a:lnSpc>
              <a:spcBef>
                <a:spcPct val="20000"/>
              </a:spcBef>
            </a:pPr>
            <a:r>
              <a:rPr lang="en-US" sz="700" b="1" dirty="0">
                <a:latin typeface="DINPro-Light" panose="02000504040000020003" pitchFamily="50" charset="0"/>
              </a:rPr>
              <a:t>Digital content from someone followed on Social Media</a:t>
            </a:r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id="{960A0EB1-3FE5-47D0-B8B5-80B7521A8428}"/>
              </a:ext>
            </a:extLst>
          </p:cNvPr>
          <p:cNvSpPr/>
          <p:nvPr/>
        </p:nvSpPr>
        <p:spPr>
          <a:xfrm>
            <a:off x="8356215" y="1584325"/>
            <a:ext cx="332256" cy="19307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23" name="Rounded Rectangle 13">
            <a:extLst>
              <a:ext uri="{FF2B5EF4-FFF2-40B4-BE49-F238E27FC236}">
                <a16:creationId xmlns:a16="http://schemas.microsoft.com/office/drawing/2014/main" id="{DC5C30C0-4189-46BC-9F42-893495964276}"/>
              </a:ext>
            </a:extLst>
          </p:cNvPr>
          <p:cNvSpPr/>
          <p:nvPr/>
        </p:nvSpPr>
        <p:spPr>
          <a:xfrm>
            <a:off x="8356215" y="3161878"/>
            <a:ext cx="340025" cy="353170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34290" bIns="34290" rtlCol="0" anchor="b" anchorCtr="0"/>
          <a:lstStyle/>
          <a:p>
            <a:pPr algn="ctr"/>
            <a:endParaRPr lang="en-US" sz="100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93108C-51DE-4A44-8BFC-980CDC3C466F}"/>
              </a:ext>
            </a:extLst>
          </p:cNvPr>
          <p:cNvSpPr/>
          <p:nvPr/>
        </p:nvSpPr>
        <p:spPr>
          <a:xfrm>
            <a:off x="8320213" y="3246723"/>
            <a:ext cx="430647" cy="1946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Light" panose="02000504040000020003" pitchFamily="50" charset="0"/>
              </a:rPr>
              <a:t>3.3%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3EF76B-CE03-4CFE-9B9F-C6DEF95A07FE}"/>
              </a:ext>
            </a:extLst>
          </p:cNvPr>
          <p:cNvSpPr/>
          <p:nvPr/>
        </p:nvSpPr>
        <p:spPr>
          <a:xfrm>
            <a:off x="8228501" y="3594274"/>
            <a:ext cx="667898" cy="751757"/>
          </a:xfrm>
          <a:prstGeom prst="rect">
            <a:avLst/>
          </a:prstGeom>
        </p:spPr>
        <p:txBody>
          <a:bodyPr vert="horz" wrap="square" lIns="34290" tIns="17145" rIns="17145" bIns="40780" rtlCol="0">
            <a:spAutoFit/>
          </a:bodyPr>
          <a:lstStyle/>
          <a:p>
            <a:pPr algn="ctr" defTabSz="815727">
              <a:lnSpc>
                <a:spcPts val="1388"/>
              </a:lnSpc>
              <a:spcBef>
                <a:spcPct val="20000"/>
              </a:spcBef>
            </a:pPr>
            <a:r>
              <a:rPr lang="en-US" sz="700" b="1" dirty="0">
                <a:latin typeface="DINPro-Light" panose="02000504040000020003" pitchFamily="50" charset="0"/>
              </a:rPr>
              <a:t>A travel show on television/ OnDemand/ podcast</a:t>
            </a:r>
          </a:p>
        </p:txBody>
      </p:sp>
      <p:sp>
        <p:nvSpPr>
          <p:cNvPr id="37" name="Rounded Rectangle 8">
            <a:extLst>
              <a:ext uri="{FF2B5EF4-FFF2-40B4-BE49-F238E27FC236}">
                <a16:creationId xmlns:a16="http://schemas.microsoft.com/office/drawing/2014/main" id="{FEC2BBC3-D591-40A8-9971-913E79CF5E2F}"/>
              </a:ext>
            </a:extLst>
          </p:cNvPr>
          <p:cNvSpPr/>
          <p:nvPr/>
        </p:nvSpPr>
        <p:spPr>
          <a:xfrm>
            <a:off x="3083649" y="1589745"/>
            <a:ext cx="353117" cy="188360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38" name="Rounded Rectangle 9">
            <a:extLst>
              <a:ext uri="{FF2B5EF4-FFF2-40B4-BE49-F238E27FC236}">
                <a16:creationId xmlns:a16="http://schemas.microsoft.com/office/drawing/2014/main" id="{6CAC7FE5-BD2F-4CAC-899F-C243A6611144}"/>
              </a:ext>
            </a:extLst>
          </p:cNvPr>
          <p:cNvSpPr/>
          <p:nvPr/>
        </p:nvSpPr>
        <p:spPr>
          <a:xfrm>
            <a:off x="2140981" y="2353235"/>
            <a:ext cx="345456" cy="1124365"/>
          </a:xfrm>
          <a:prstGeom prst="roundRect">
            <a:avLst>
              <a:gd name="adj" fmla="val 50000"/>
            </a:avLst>
          </a:prstGeom>
          <a:solidFill>
            <a:srgbClr val="2D8BB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34290" bIns="34290" rtlCol="0" anchor="b" anchorCtr="0"/>
          <a:lstStyle/>
          <a:p>
            <a:pPr algn="ctr"/>
            <a:endParaRPr lang="en-US" sz="100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54FA586-7D30-4F43-9F7E-D5EA1A364843}"/>
              </a:ext>
            </a:extLst>
          </p:cNvPr>
          <p:cNvSpPr/>
          <p:nvPr/>
        </p:nvSpPr>
        <p:spPr>
          <a:xfrm>
            <a:off x="3837693" y="3593125"/>
            <a:ext cx="575085" cy="572221"/>
          </a:xfrm>
          <a:prstGeom prst="rect">
            <a:avLst/>
          </a:prstGeom>
        </p:spPr>
        <p:txBody>
          <a:bodyPr vert="horz" wrap="square" lIns="34290" tIns="17145" rIns="17145" bIns="40780" rtlCol="0">
            <a:spAutoFit/>
          </a:bodyPr>
          <a:lstStyle/>
          <a:p>
            <a:pPr algn="ctr" defTabSz="815727">
              <a:lnSpc>
                <a:spcPts val="1388"/>
              </a:lnSpc>
              <a:spcBef>
                <a:spcPct val="20000"/>
              </a:spcBef>
            </a:pPr>
            <a:r>
              <a:rPr lang="en-US" sz="700" b="1" dirty="0">
                <a:latin typeface="DINPro-Light" panose="02000504040000020003" pitchFamily="50" charset="0"/>
              </a:rPr>
              <a:t>A hotel website or social media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B384DA8-1EDC-4CCC-9B00-7590B9B1BD6C}"/>
              </a:ext>
            </a:extLst>
          </p:cNvPr>
          <p:cNvSpPr/>
          <p:nvPr/>
        </p:nvSpPr>
        <p:spPr>
          <a:xfrm>
            <a:off x="2104768" y="3142270"/>
            <a:ext cx="430647" cy="1946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700" b="1" dirty="0">
                <a:solidFill>
                  <a:schemeClr val="bg1"/>
                </a:solidFill>
                <a:latin typeface="DINPro-Light" panose="02000504040000020003" pitchFamily="50" charset="0"/>
                <a:cs typeface="Poppins" pitchFamily="2" charset="77"/>
              </a:rPr>
              <a:t>12.3%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F45A2C-FDF3-4EA4-AA2E-F0AC3DEE2982}"/>
              </a:ext>
            </a:extLst>
          </p:cNvPr>
          <p:cNvSpPr txBox="1"/>
          <p:nvPr/>
        </p:nvSpPr>
        <p:spPr>
          <a:xfrm>
            <a:off x="249610" y="4682294"/>
            <a:ext cx="4572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bg1">
                    <a:lumMod val="65000"/>
                  </a:schemeClr>
                </a:solidFill>
                <a:latin typeface="DINPro-Light" panose="02000504040000020003" pitchFamily="50" charset="0"/>
              </a:rPr>
              <a:t>* No significant changes between waves were recorded for this question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56F35EE-B06A-44D6-B9AE-8D8C269AA7FF}"/>
              </a:ext>
            </a:extLst>
          </p:cNvPr>
          <p:cNvSpPr txBox="1"/>
          <p:nvPr/>
        </p:nvSpPr>
        <p:spPr>
          <a:xfrm>
            <a:off x="7238998" y="4722015"/>
            <a:ext cx="1905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600" b="1" dirty="0">
                <a:solidFill>
                  <a:schemeClr val="bg1">
                    <a:lumMod val="65000"/>
                  </a:schemeClr>
                </a:solidFill>
                <a:latin typeface="DINPro-Light" panose="02000504040000020003" pitchFamily="50" charset="0"/>
              </a:rPr>
              <a:t>NB: Sampling carried out through online survey thus it may contain bias towards digital usage </a:t>
            </a:r>
            <a:endParaRPr lang="en-US" sz="600" b="1" dirty="0">
              <a:solidFill>
                <a:schemeClr val="bg1">
                  <a:lumMod val="65000"/>
                </a:schemeClr>
              </a:solidFill>
              <a:latin typeface="DINPro-Light" panose="02000504040000020003" pitchFamily="50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1F1F6F7-4B4E-4DDF-BC74-B7A415D59B0A}"/>
              </a:ext>
            </a:extLst>
          </p:cNvPr>
          <p:cNvSpPr txBox="1"/>
          <p:nvPr/>
        </p:nvSpPr>
        <p:spPr>
          <a:xfrm>
            <a:off x="3823234" y="4315942"/>
            <a:ext cx="1497528" cy="230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99" b="1" dirty="0">
                <a:solidFill>
                  <a:srgbClr val="185073"/>
                </a:solidFill>
                <a:latin typeface="DINPro-Light" panose="02000504040000020003" pitchFamily="50" charset="0"/>
              </a:rPr>
              <a:t>Feb ‘21 survey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1BF75FC-A42F-4EF2-8620-6A52A6D528B7}"/>
              </a:ext>
            </a:extLst>
          </p:cNvPr>
          <p:cNvSpPr txBox="1"/>
          <p:nvPr/>
        </p:nvSpPr>
        <p:spPr>
          <a:xfrm>
            <a:off x="240954" y="182213"/>
            <a:ext cx="64646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FADDD"/>
                </a:solidFill>
                <a:latin typeface="DINPro-Bold" panose="02000503030000020004" pitchFamily="50" charset="0"/>
              </a:rPr>
              <a:t>Europeans tap review websites and destinations’ digital touchpoints </a:t>
            </a:r>
          </a:p>
          <a:p>
            <a:r>
              <a:rPr lang="en-US" sz="1400" dirty="0">
                <a:solidFill>
                  <a:srgbClr val="3FADDD"/>
                </a:solidFill>
                <a:latin typeface="DINPro-Bold" panose="02000503030000020004" pitchFamily="50" charset="0"/>
              </a:rPr>
              <a:t>when planning their next getaways</a:t>
            </a:r>
          </a:p>
        </p:txBody>
      </p:sp>
      <p:sp>
        <p:nvSpPr>
          <p:cNvPr id="54" name="Rounded Rectangle 7">
            <a:extLst>
              <a:ext uri="{FF2B5EF4-FFF2-40B4-BE49-F238E27FC236}">
                <a16:creationId xmlns:a16="http://schemas.microsoft.com/office/drawing/2014/main" id="{66F90ABA-F15A-413F-B94D-27CD16BDA946}"/>
              </a:ext>
            </a:extLst>
          </p:cNvPr>
          <p:cNvSpPr/>
          <p:nvPr/>
        </p:nvSpPr>
        <p:spPr>
          <a:xfrm>
            <a:off x="3078566" y="2356929"/>
            <a:ext cx="360177" cy="1124365"/>
          </a:xfrm>
          <a:prstGeom prst="roundRect">
            <a:avLst>
              <a:gd name="adj" fmla="val 48050"/>
            </a:avLst>
          </a:prstGeom>
          <a:solidFill>
            <a:srgbClr val="18507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34290" bIns="34290" rtlCol="0" anchor="b" anchorCtr="0"/>
          <a:lstStyle/>
          <a:p>
            <a:pPr algn="ctr"/>
            <a:endParaRPr lang="en-US" sz="100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0A956DE-44F8-4D57-84A7-E355E73CC123}"/>
              </a:ext>
            </a:extLst>
          </p:cNvPr>
          <p:cNvSpPr/>
          <p:nvPr/>
        </p:nvSpPr>
        <p:spPr>
          <a:xfrm>
            <a:off x="3053140" y="3164888"/>
            <a:ext cx="430647" cy="1946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700" b="1" dirty="0">
                <a:solidFill>
                  <a:schemeClr val="bg1"/>
                </a:solidFill>
                <a:latin typeface="DINPro-Light" panose="02000504040000020003" pitchFamily="50" charset="0"/>
                <a:cs typeface="Poppins" pitchFamily="2" charset="77"/>
              </a:rPr>
              <a:t>12.2%</a:t>
            </a:r>
          </a:p>
        </p:txBody>
      </p:sp>
    </p:spTree>
    <p:extLst>
      <p:ext uri="{BB962C8B-B14F-4D97-AF65-F5344CB8AC3E}">
        <p14:creationId xmlns:p14="http://schemas.microsoft.com/office/powerpoint/2010/main" val="2348321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37911A-5533-4E52-943D-8BC4560BEDFF}"/>
              </a:ext>
            </a:extLst>
          </p:cNvPr>
          <p:cNvSpPr/>
          <p:nvPr/>
        </p:nvSpPr>
        <p:spPr>
          <a:xfrm>
            <a:off x="0" y="893414"/>
            <a:ext cx="9144000" cy="4256436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bject 5">
            <a:extLst>
              <a:ext uri="{FF2B5EF4-FFF2-40B4-BE49-F238E27FC236}">
                <a16:creationId xmlns:a16="http://schemas.microsoft.com/office/drawing/2014/main" id="{4426A765-47F0-4808-A309-DDEF4DBA3B7B}"/>
              </a:ext>
            </a:extLst>
          </p:cNvPr>
          <p:cNvSpPr txBox="1"/>
          <p:nvPr/>
        </p:nvSpPr>
        <p:spPr>
          <a:xfrm>
            <a:off x="76200" y="4784725"/>
            <a:ext cx="211455" cy="21428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700"/>
              </a:lnSpc>
              <a:spcBef>
                <a:spcPts val="240"/>
              </a:spcBef>
            </a:pPr>
            <a:fld id="{4A6B237E-32A3-4B73-92D1-2E6016668B98}" type="slidenum">
              <a:rPr lang="en-US" sz="700" smtClean="0">
                <a:latin typeface="DINPro-Light" panose="02000504040000020003" pitchFamily="50" charset="0"/>
                <a:cs typeface="Arial"/>
              </a:rPr>
              <a:t>35</a:t>
            </a:fld>
            <a:endParaRPr sz="700" dirty="0"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FC1801-7826-4430-B59D-3CC65FE206B9}"/>
              </a:ext>
            </a:extLst>
          </p:cNvPr>
          <p:cNvSpPr txBox="1"/>
          <p:nvPr/>
        </p:nvSpPr>
        <p:spPr>
          <a:xfrm>
            <a:off x="6929994" y="4660126"/>
            <a:ext cx="22140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600" b="1" dirty="0">
                <a:solidFill>
                  <a:schemeClr val="bg1">
                    <a:lumMod val="65000"/>
                  </a:schemeClr>
                </a:solidFill>
                <a:latin typeface="DINPro-Light" panose="02000504040000020003" pitchFamily="50" charset="0"/>
              </a:rPr>
              <a:t>NB: Sampling carried out through online survey thus it may contain bias towards digital usage </a:t>
            </a:r>
            <a:endParaRPr lang="en-US" sz="600" b="1" dirty="0">
              <a:solidFill>
                <a:schemeClr val="bg1">
                  <a:lumMod val="65000"/>
                </a:schemeClr>
              </a:solidFill>
              <a:latin typeface="DINPro-Light" panose="02000504040000020003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7F748-648B-4562-81D1-36B664EC2D7F}"/>
              </a:ext>
            </a:extLst>
          </p:cNvPr>
          <p:cNvSpPr txBox="1"/>
          <p:nvPr/>
        </p:nvSpPr>
        <p:spPr>
          <a:xfrm>
            <a:off x="287655" y="4835852"/>
            <a:ext cx="329374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Q13.How will you book your next trip within Europe?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52C18B-8BFF-4C91-8B08-EF22AE92D92C}"/>
              </a:ext>
            </a:extLst>
          </p:cNvPr>
          <p:cNvSpPr txBox="1"/>
          <p:nvPr/>
        </p:nvSpPr>
        <p:spPr>
          <a:xfrm>
            <a:off x="7772400" y="4876859"/>
            <a:ext cx="133653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No. of respondents: 3,246</a:t>
            </a:r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98BB6C54-1199-4C87-A496-DA31525FF954}"/>
              </a:ext>
            </a:extLst>
          </p:cNvPr>
          <p:cNvSpPr/>
          <p:nvPr/>
        </p:nvSpPr>
        <p:spPr>
          <a:xfrm>
            <a:off x="303883" y="727679"/>
            <a:ext cx="1718945" cy="165735"/>
          </a:xfrm>
          <a:custGeom>
            <a:avLst/>
            <a:gdLst/>
            <a:ahLst/>
            <a:cxnLst/>
            <a:rect l="l" t="t" r="r" b="b"/>
            <a:pathLst>
              <a:path w="1718945" h="165734">
                <a:moveTo>
                  <a:pt x="1718322" y="0"/>
                </a:moveTo>
                <a:lnTo>
                  <a:pt x="0" y="0"/>
                </a:lnTo>
                <a:lnTo>
                  <a:pt x="0" y="165595"/>
                </a:lnTo>
                <a:lnTo>
                  <a:pt x="1718322" y="165595"/>
                </a:lnTo>
                <a:lnTo>
                  <a:pt x="1718322" y="0"/>
                </a:lnTo>
                <a:close/>
              </a:path>
            </a:pathLst>
          </a:custGeom>
          <a:solidFill>
            <a:srgbClr val="2D8C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3F8C557-E8B4-4ADC-A07C-4A42C18170C7}"/>
              </a:ext>
            </a:extLst>
          </p:cNvPr>
          <p:cNvSpPr txBox="1"/>
          <p:nvPr/>
        </p:nvSpPr>
        <p:spPr>
          <a:xfrm>
            <a:off x="227286" y="176862"/>
            <a:ext cx="64647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FADDD"/>
                </a:solidFill>
                <a:latin typeface="DINPro-Bold" panose="02000503030000020004" pitchFamily="50" charset="0"/>
              </a:rPr>
              <a:t>Booking methods are consistent with previous survey waves, </a:t>
            </a:r>
          </a:p>
          <a:p>
            <a:r>
              <a:rPr lang="en-US" sz="1400" dirty="0">
                <a:solidFill>
                  <a:srgbClr val="3FADDD"/>
                </a:solidFill>
                <a:latin typeface="DINPro-Bold" panose="02000503030000020004" pitchFamily="50" charset="0"/>
              </a:rPr>
              <a:t>with online booking engines (45.5%) way ahead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8598746-F015-4312-8930-79940CA74933}"/>
              </a:ext>
            </a:extLst>
          </p:cNvPr>
          <p:cNvSpPr txBox="1"/>
          <p:nvPr/>
        </p:nvSpPr>
        <p:spPr>
          <a:xfrm>
            <a:off x="268058" y="4675010"/>
            <a:ext cx="4572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bg1">
                    <a:lumMod val="65000"/>
                  </a:schemeClr>
                </a:solidFill>
                <a:latin typeface="DINPro-Light" panose="02000504040000020003" pitchFamily="50" charset="0"/>
              </a:rPr>
              <a:t>* No significant changes between waves were recorded for this question</a:t>
            </a: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AF63253E-30C0-4002-AFC7-AAA7B8441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2477700"/>
              </p:ext>
            </p:extLst>
          </p:nvPr>
        </p:nvGraphicFramePr>
        <p:xfrm>
          <a:off x="1937424" y="1561200"/>
          <a:ext cx="4171604" cy="3222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Oval 32">
            <a:extLst>
              <a:ext uri="{FF2B5EF4-FFF2-40B4-BE49-F238E27FC236}">
                <a16:creationId xmlns:a16="http://schemas.microsoft.com/office/drawing/2014/main" id="{EF1E4710-BCF9-4DC2-BAA2-9A1D7754C242}"/>
              </a:ext>
            </a:extLst>
          </p:cNvPr>
          <p:cNvSpPr/>
          <p:nvPr/>
        </p:nvSpPr>
        <p:spPr>
          <a:xfrm>
            <a:off x="6255660" y="3165206"/>
            <a:ext cx="592693" cy="592693"/>
          </a:xfrm>
          <a:prstGeom prst="ellipse">
            <a:avLst/>
          </a:prstGeom>
          <a:solidFill>
            <a:srgbClr val="2D8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E0763C-7513-435F-BAC1-B7AA51D3A2D2}"/>
              </a:ext>
            </a:extLst>
          </p:cNvPr>
          <p:cNvSpPr txBox="1"/>
          <p:nvPr/>
        </p:nvSpPr>
        <p:spPr>
          <a:xfrm>
            <a:off x="6876689" y="2985745"/>
            <a:ext cx="1540806" cy="807913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600" b="1" dirty="0">
                <a:solidFill>
                  <a:srgbClr val="2D8CB5"/>
                </a:solidFill>
                <a:latin typeface="DINPro-Bold" panose="02000503030000020004" pitchFamily="50" charset="0"/>
              </a:rPr>
              <a:t>45.5%</a:t>
            </a:r>
          </a:p>
          <a:p>
            <a:r>
              <a:rPr lang="en-US" sz="1050" b="1" dirty="0">
                <a:solidFill>
                  <a:srgbClr val="2D8CB5"/>
                </a:solidFill>
                <a:latin typeface="DINPro-Bold" panose="02000503030000020004" pitchFamily="50" charset="0"/>
              </a:rPr>
              <a:t>Online booking engine</a:t>
            </a:r>
          </a:p>
        </p:txBody>
      </p:sp>
      <p:sp>
        <p:nvSpPr>
          <p:cNvPr id="38" name="Shape 2944">
            <a:extLst>
              <a:ext uri="{FF2B5EF4-FFF2-40B4-BE49-F238E27FC236}">
                <a16:creationId xmlns:a16="http://schemas.microsoft.com/office/drawing/2014/main" id="{934D73B7-413D-4EC0-BD8A-3C22BD55FB6F}"/>
              </a:ext>
            </a:extLst>
          </p:cNvPr>
          <p:cNvSpPr>
            <a:spLocks noChangeAspect="1"/>
          </p:cNvSpPr>
          <p:nvPr/>
        </p:nvSpPr>
        <p:spPr>
          <a:xfrm>
            <a:off x="6411989" y="3319144"/>
            <a:ext cx="280033" cy="280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7" tIns="14287" rIns="14287" bIns="14287" anchor="ctr"/>
          <a:lstStyle/>
          <a:p>
            <a:pPr defTabSz="171444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52C594D-E8C6-478F-8A0C-AECF41D3955E}"/>
              </a:ext>
            </a:extLst>
          </p:cNvPr>
          <p:cNvSpPr txBox="1"/>
          <p:nvPr/>
        </p:nvSpPr>
        <p:spPr>
          <a:xfrm>
            <a:off x="803025" y="3452806"/>
            <a:ext cx="1410777" cy="969496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2400" b="1" dirty="0">
                <a:solidFill>
                  <a:srgbClr val="495975"/>
                </a:solidFill>
                <a:latin typeface="DINPro-Bold" panose="02000503030000020004" pitchFamily="50" charset="0"/>
              </a:rPr>
              <a:t>27.9%</a:t>
            </a:r>
          </a:p>
          <a:p>
            <a:r>
              <a:rPr lang="en-US" sz="1100" b="1" dirty="0">
                <a:solidFill>
                  <a:srgbClr val="495975"/>
                </a:solidFill>
                <a:latin typeface="DINPro-Bold" panose="02000503030000020004" pitchFamily="50" charset="0"/>
              </a:rPr>
              <a:t>Direct booking via </a:t>
            </a:r>
          </a:p>
          <a:p>
            <a:r>
              <a:rPr lang="en-US" sz="1100" b="1" dirty="0">
                <a:solidFill>
                  <a:srgbClr val="495975"/>
                </a:solidFill>
                <a:latin typeface="DINPro-Bold" panose="02000503030000020004" pitchFamily="50" charset="0"/>
              </a:rPr>
              <a:t>accommodation/ airline website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BF3A77A-37CA-47AE-A33A-33C5D3423179}"/>
              </a:ext>
            </a:extLst>
          </p:cNvPr>
          <p:cNvSpPr/>
          <p:nvPr/>
        </p:nvSpPr>
        <p:spPr>
          <a:xfrm>
            <a:off x="183368" y="3727769"/>
            <a:ext cx="592693" cy="592693"/>
          </a:xfrm>
          <a:prstGeom prst="ellipse">
            <a:avLst/>
          </a:prstGeom>
          <a:solidFill>
            <a:srgbClr val="495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52" name="Shape 2855">
            <a:extLst>
              <a:ext uri="{FF2B5EF4-FFF2-40B4-BE49-F238E27FC236}">
                <a16:creationId xmlns:a16="http://schemas.microsoft.com/office/drawing/2014/main" id="{3BF309F2-A818-4EAD-87E1-B27F3090097F}"/>
              </a:ext>
            </a:extLst>
          </p:cNvPr>
          <p:cNvSpPr>
            <a:spLocks noChangeAspect="1"/>
          </p:cNvSpPr>
          <p:nvPr/>
        </p:nvSpPr>
        <p:spPr>
          <a:xfrm>
            <a:off x="329146" y="3884128"/>
            <a:ext cx="254510" cy="279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7" y="20616"/>
                </a:moveTo>
                <a:cubicBezTo>
                  <a:pt x="18012" y="20616"/>
                  <a:pt x="17287" y="19956"/>
                  <a:pt x="17287" y="19143"/>
                </a:cubicBezTo>
                <a:cubicBezTo>
                  <a:pt x="17287" y="18329"/>
                  <a:pt x="18012" y="17669"/>
                  <a:pt x="18907" y="17669"/>
                </a:cubicBezTo>
                <a:cubicBezTo>
                  <a:pt x="19802" y="17669"/>
                  <a:pt x="20527" y="18329"/>
                  <a:pt x="20527" y="19143"/>
                </a:cubicBezTo>
                <a:cubicBezTo>
                  <a:pt x="20527" y="19956"/>
                  <a:pt x="19802" y="20616"/>
                  <a:pt x="18907" y="20616"/>
                </a:cubicBezTo>
                <a:moveTo>
                  <a:pt x="2703" y="12269"/>
                </a:moveTo>
                <a:cubicBezTo>
                  <a:pt x="1808" y="12269"/>
                  <a:pt x="1082" y="11609"/>
                  <a:pt x="1082" y="10795"/>
                </a:cubicBezTo>
                <a:cubicBezTo>
                  <a:pt x="1082" y="9981"/>
                  <a:pt x="1808" y="9322"/>
                  <a:pt x="2703" y="9322"/>
                </a:cubicBezTo>
                <a:cubicBezTo>
                  <a:pt x="3598" y="9322"/>
                  <a:pt x="4323" y="9981"/>
                  <a:pt x="4323" y="10795"/>
                </a:cubicBezTo>
                <a:cubicBezTo>
                  <a:pt x="4323" y="11609"/>
                  <a:pt x="3598" y="12269"/>
                  <a:pt x="2703" y="12269"/>
                </a:cubicBezTo>
                <a:moveTo>
                  <a:pt x="18907" y="975"/>
                </a:moveTo>
                <a:cubicBezTo>
                  <a:pt x="19802" y="975"/>
                  <a:pt x="20527" y="1634"/>
                  <a:pt x="20527" y="2448"/>
                </a:cubicBezTo>
                <a:cubicBezTo>
                  <a:pt x="20527" y="3262"/>
                  <a:pt x="19802" y="3921"/>
                  <a:pt x="18907" y="3921"/>
                </a:cubicBezTo>
                <a:cubicBezTo>
                  <a:pt x="18012" y="3921"/>
                  <a:pt x="17287" y="3262"/>
                  <a:pt x="17287" y="2448"/>
                </a:cubicBezTo>
                <a:cubicBezTo>
                  <a:pt x="17287" y="1634"/>
                  <a:pt x="18012" y="975"/>
                  <a:pt x="18907" y="975"/>
                </a:cubicBezTo>
                <a:moveTo>
                  <a:pt x="18902" y="16695"/>
                </a:moveTo>
                <a:cubicBezTo>
                  <a:pt x="18092" y="16695"/>
                  <a:pt x="17374" y="17026"/>
                  <a:pt x="16879" y="17540"/>
                </a:cubicBezTo>
                <a:lnTo>
                  <a:pt x="5253" y="11551"/>
                </a:lnTo>
                <a:cubicBezTo>
                  <a:pt x="5338" y="11314"/>
                  <a:pt x="5396" y="11064"/>
                  <a:pt x="5396" y="10800"/>
                </a:cubicBezTo>
                <a:cubicBezTo>
                  <a:pt x="5396" y="10536"/>
                  <a:pt x="5338" y="10286"/>
                  <a:pt x="5253" y="10048"/>
                </a:cubicBezTo>
                <a:lnTo>
                  <a:pt x="16879" y="4059"/>
                </a:lnTo>
                <a:cubicBezTo>
                  <a:pt x="17373" y="4574"/>
                  <a:pt x="18092" y="4905"/>
                  <a:pt x="18902" y="4905"/>
                </a:cubicBezTo>
                <a:cubicBezTo>
                  <a:pt x="20392" y="4905"/>
                  <a:pt x="21600" y="3807"/>
                  <a:pt x="21600" y="2452"/>
                </a:cubicBezTo>
                <a:cubicBezTo>
                  <a:pt x="21600" y="1098"/>
                  <a:pt x="20392" y="0"/>
                  <a:pt x="18902" y="0"/>
                </a:cubicBezTo>
                <a:cubicBezTo>
                  <a:pt x="17412" y="0"/>
                  <a:pt x="16204" y="1098"/>
                  <a:pt x="16204" y="2452"/>
                </a:cubicBezTo>
                <a:cubicBezTo>
                  <a:pt x="16204" y="2716"/>
                  <a:pt x="16262" y="2966"/>
                  <a:pt x="16347" y="3204"/>
                </a:cubicBezTo>
                <a:lnTo>
                  <a:pt x="4722" y="9193"/>
                </a:lnTo>
                <a:cubicBezTo>
                  <a:pt x="4227" y="8679"/>
                  <a:pt x="3509" y="8347"/>
                  <a:pt x="2698" y="8347"/>
                </a:cubicBezTo>
                <a:cubicBezTo>
                  <a:pt x="1208" y="8347"/>
                  <a:pt x="0" y="9445"/>
                  <a:pt x="0" y="10800"/>
                </a:cubicBezTo>
                <a:cubicBezTo>
                  <a:pt x="0" y="12155"/>
                  <a:pt x="1208" y="13253"/>
                  <a:pt x="2698" y="13253"/>
                </a:cubicBezTo>
                <a:cubicBezTo>
                  <a:pt x="3509" y="13253"/>
                  <a:pt x="4227" y="12921"/>
                  <a:pt x="4722" y="12406"/>
                </a:cubicBezTo>
                <a:lnTo>
                  <a:pt x="16347" y="18395"/>
                </a:lnTo>
                <a:cubicBezTo>
                  <a:pt x="16262" y="18633"/>
                  <a:pt x="16204" y="18883"/>
                  <a:pt x="16204" y="19147"/>
                </a:cubicBezTo>
                <a:cubicBezTo>
                  <a:pt x="16204" y="20502"/>
                  <a:pt x="17412" y="21600"/>
                  <a:pt x="18902" y="21600"/>
                </a:cubicBezTo>
                <a:cubicBezTo>
                  <a:pt x="20392" y="21600"/>
                  <a:pt x="21600" y="20502"/>
                  <a:pt x="21600" y="19147"/>
                </a:cubicBezTo>
                <a:cubicBezTo>
                  <a:pt x="21600" y="17792"/>
                  <a:pt x="20392" y="16695"/>
                  <a:pt x="18902" y="1669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7" tIns="14287" rIns="14287" bIns="14287" anchor="ctr"/>
          <a:lstStyle/>
          <a:p>
            <a:pPr defTabSz="171444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993D9B2-B479-47AA-BB6B-D91D385E6186}"/>
              </a:ext>
            </a:extLst>
          </p:cNvPr>
          <p:cNvSpPr/>
          <p:nvPr/>
        </p:nvSpPr>
        <p:spPr>
          <a:xfrm>
            <a:off x="313342" y="2443290"/>
            <a:ext cx="592693" cy="592693"/>
          </a:xfrm>
          <a:prstGeom prst="ellipse">
            <a:avLst/>
          </a:prstGeom>
          <a:solidFill>
            <a:srgbClr val="185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1CD84E6-FAB6-4850-A6EC-05CAAEAD024E}"/>
              </a:ext>
            </a:extLst>
          </p:cNvPr>
          <p:cNvSpPr txBox="1"/>
          <p:nvPr/>
        </p:nvSpPr>
        <p:spPr>
          <a:xfrm>
            <a:off x="879845" y="2218753"/>
            <a:ext cx="1119217" cy="7232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18526A"/>
                </a:solidFill>
                <a:latin typeface="DINPro-Bold" panose="02000503030000020004" pitchFamily="50" charset="0"/>
                <a:ea typeface="League Spartan" charset="0"/>
                <a:cs typeface="Poppins SemiBold" pitchFamily="2" charset="77"/>
              </a:rPr>
              <a:t>13.1%</a:t>
            </a:r>
          </a:p>
          <a:p>
            <a:r>
              <a:rPr lang="en-US" sz="1050" b="1" dirty="0">
                <a:solidFill>
                  <a:srgbClr val="18526A"/>
                </a:solidFill>
                <a:latin typeface="DINPro-Bold" panose="02000503030000020004" pitchFamily="50" charset="0"/>
                <a:ea typeface="League Spartan" charset="0"/>
                <a:cs typeface="Poppins SemiBold" pitchFamily="2" charset="77"/>
              </a:rPr>
              <a:t>Travel agent/ </a:t>
            </a:r>
          </a:p>
          <a:p>
            <a:r>
              <a:rPr lang="en-US" sz="1050" b="1" dirty="0">
                <a:solidFill>
                  <a:srgbClr val="18526A"/>
                </a:solidFill>
                <a:latin typeface="DINPro-Bold" panose="02000503030000020004" pitchFamily="50" charset="0"/>
                <a:ea typeface="League Spartan" charset="0"/>
                <a:cs typeface="Poppins SemiBold" pitchFamily="2" charset="77"/>
              </a:rPr>
              <a:t>travel designer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6129FB3-C212-4633-B1ED-6469DD2ED6F7}"/>
              </a:ext>
            </a:extLst>
          </p:cNvPr>
          <p:cNvSpPr/>
          <p:nvPr/>
        </p:nvSpPr>
        <p:spPr>
          <a:xfrm>
            <a:off x="905066" y="1145164"/>
            <a:ext cx="592693" cy="592693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84586ED-F223-4770-8650-FA729F77398C}"/>
              </a:ext>
            </a:extLst>
          </p:cNvPr>
          <p:cNvSpPr txBox="1"/>
          <p:nvPr/>
        </p:nvSpPr>
        <p:spPr>
          <a:xfrm>
            <a:off x="1506058" y="1133179"/>
            <a:ext cx="1634902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200" b="1" dirty="0">
                <a:solidFill>
                  <a:srgbClr val="7F7F7F"/>
                </a:solidFill>
                <a:latin typeface="DINPro-Bold" panose="02000503030000020004" pitchFamily="50" charset="0"/>
              </a:rPr>
              <a:t>8.5%</a:t>
            </a:r>
          </a:p>
          <a:p>
            <a:r>
              <a:rPr lang="en-US" sz="1000" dirty="0">
                <a:solidFill>
                  <a:srgbClr val="7F7F7F"/>
                </a:solidFill>
                <a:latin typeface="DINPro-Bold" panose="02000503030000020004" pitchFamily="50" charset="0"/>
              </a:rPr>
              <a:t>Package holiday through</a:t>
            </a:r>
          </a:p>
          <a:p>
            <a:r>
              <a:rPr lang="en-US" sz="1000" dirty="0">
                <a:solidFill>
                  <a:srgbClr val="7F7F7F"/>
                </a:solidFill>
                <a:latin typeface="DINPro-Bold" panose="02000503030000020004" pitchFamily="50" charset="0"/>
              </a:rPr>
              <a:t>a Tour Operator 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4B1759C-3384-4733-BF9A-BE8F5A52A0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8" b="16051"/>
          <a:stretch/>
        </p:blipFill>
        <p:spPr>
          <a:xfrm>
            <a:off x="958465" y="1234582"/>
            <a:ext cx="478943" cy="400831"/>
          </a:xfrm>
          <a:prstGeom prst="rect">
            <a:avLst/>
          </a:prstGeom>
        </p:spPr>
      </p:pic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1B81BD5C-E521-435B-9138-6B523E33A8B2}"/>
              </a:ext>
            </a:extLst>
          </p:cNvPr>
          <p:cNvCxnSpPr>
            <a:cxnSpLocks/>
          </p:cNvCxnSpPr>
          <p:nvPr/>
        </p:nvCxnSpPr>
        <p:spPr>
          <a:xfrm>
            <a:off x="2258701" y="1694461"/>
            <a:ext cx="922428" cy="93593"/>
          </a:xfrm>
          <a:prstGeom prst="bentConnector3">
            <a:avLst>
              <a:gd name="adj1" fmla="val 50000"/>
            </a:avLst>
          </a:prstGeom>
          <a:ln w="12700">
            <a:solidFill>
              <a:srgbClr val="A5A5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228DBF00-E5A9-4E27-AAEE-0A734CE3BE99}"/>
              </a:ext>
            </a:extLst>
          </p:cNvPr>
          <p:cNvCxnSpPr>
            <a:cxnSpLocks/>
          </p:cNvCxnSpPr>
          <p:nvPr/>
        </p:nvCxnSpPr>
        <p:spPr>
          <a:xfrm flipV="1">
            <a:off x="1000064" y="2946153"/>
            <a:ext cx="1423796" cy="95699"/>
          </a:xfrm>
          <a:prstGeom prst="bentConnector3">
            <a:avLst>
              <a:gd name="adj1" fmla="val 50000"/>
            </a:avLst>
          </a:prstGeom>
          <a:ln w="12700">
            <a:solidFill>
              <a:srgbClr val="1850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315B71B0-3D6E-4CA1-888B-4AD0F32B5CB7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86400" y="3793655"/>
            <a:ext cx="2777092" cy="214634"/>
          </a:xfrm>
          <a:prstGeom prst="bentConnector3">
            <a:avLst>
              <a:gd name="adj1" fmla="val 50000"/>
            </a:avLst>
          </a:prstGeom>
          <a:ln w="12700">
            <a:solidFill>
              <a:srgbClr val="2D8B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EEA1EB62-19E0-4103-8672-12B8A38304C1}"/>
              </a:ext>
            </a:extLst>
          </p:cNvPr>
          <p:cNvCxnSpPr>
            <a:cxnSpLocks/>
          </p:cNvCxnSpPr>
          <p:nvPr/>
        </p:nvCxnSpPr>
        <p:spPr>
          <a:xfrm flipV="1">
            <a:off x="1454699" y="4256436"/>
            <a:ext cx="1353737" cy="187415"/>
          </a:xfrm>
          <a:prstGeom prst="bentConnector3">
            <a:avLst>
              <a:gd name="adj1" fmla="val 50000"/>
            </a:avLst>
          </a:prstGeom>
          <a:ln w="12700">
            <a:solidFill>
              <a:srgbClr val="4959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hape 2616">
            <a:extLst>
              <a:ext uri="{FF2B5EF4-FFF2-40B4-BE49-F238E27FC236}">
                <a16:creationId xmlns:a16="http://schemas.microsoft.com/office/drawing/2014/main" id="{5B0316B7-3BEA-4500-BA59-8A660994BA36}"/>
              </a:ext>
            </a:extLst>
          </p:cNvPr>
          <p:cNvSpPr>
            <a:spLocks noChangeAspect="1"/>
          </p:cNvSpPr>
          <p:nvPr/>
        </p:nvSpPr>
        <p:spPr>
          <a:xfrm>
            <a:off x="467347" y="2598289"/>
            <a:ext cx="280033" cy="254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7" tIns="14287" rIns="14287" bIns="14287" anchor="ctr"/>
          <a:lstStyle/>
          <a:p>
            <a:pPr defTabSz="171444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28742B41-EA00-439F-9990-DDB638805E93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83085" y="1331557"/>
            <a:ext cx="1477331" cy="270709"/>
          </a:xfrm>
          <a:prstGeom prst="bentConnector3">
            <a:avLst>
              <a:gd name="adj1" fmla="val 99943"/>
            </a:avLst>
          </a:prstGeom>
          <a:ln w="12700">
            <a:solidFill>
              <a:srgbClr val="3FAD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17">
            <a:extLst>
              <a:ext uri="{FF2B5EF4-FFF2-40B4-BE49-F238E27FC236}">
                <a16:creationId xmlns:a16="http://schemas.microsoft.com/office/drawing/2014/main" id="{EE4C2101-B9FF-4574-BAA1-76DAA5C5707F}"/>
              </a:ext>
            </a:extLst>
          </p:cNvPr>
          <p:cNvSpPr txBox="1"/>
          <p:nvPr/>
        </p:nvSpPr>
        <p:spPr>
          <a:xfrm>
            <a:off x="4403384" y="2942028"/>
            <a:ext cx="678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Aug- Sep '20</a:t>
            </a:r>
          </a:p>
          <a:p>
            <a:pPr algn="r"/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F13FED-5E27-4AAD-BA9B-0EB6CD5E0260}"/>
              </a:ext>
            </a:extLst>
          </p:cNvPr>
          <p:cNvSpPr txBox="1"/>
          <p:nvPr/>
        </p:nvSpPr>
        <p:spPr>
          <a:xfrm>
            <a:off x="5854435" y="957075"/>
            <a:ext cx="1119901" cy="56169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050" b="1" dirty="0">
                <a:solidFill>
                  <a:srgbClr val="3FADDD"/>
                </a:solidFill>
                <a:latin typeface="DINPro-Bold" panose="02000503030000020004" pitchFamily="50" charset="0"/>
              </a:rPr>
              <a:t>5.0%</a:t>
            </a:r>
          </a:p>
          <a:p>
            <a:r>
              <a:rPr lang="en-US" sz="1000" b="1" dirty="0">
                <a:solidFill>
                  <a:srgbClr val="3FADDD"/>
                </a:solidFill>
                <a:latin typeface="DINPro-Bold" panose="02000503030000020004" pitchFamily="50" charset="0"/>
              </a:rPr>
              <a:t>Corporate travel office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E5DA4F4-6C93-4E97-8606-6B243F4FDC7E}"/>
              </a:ext>
            </a:extLst>
          </p:cNvPr>
          <p:cNvSpPr/>
          <p:nvPr/>
        </p:nvSpPr>
        <p:spPr>
          <a:xfrm>
            <a:off x="5290211" y="966213"/>
            <a:ext cx="592693" cy="592693"/>
          </a:xfrm>
          <a:prstGeom prst="ellipse">
            <a:avLst/>
          </a:prstGeom>
          <a:solidFill>
            <a:srgbClr val="3F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68" name="Shape 2790">
            <a:extLst>
              <a:ext uri="{FF2B5EF4-FFF2-40B4-BE49-F238E27FC236}">
                <a16:creationId xmlns:a16="http://schemas.microsoft.com/office/drawing/2014/main" id="{091E7F43-3D86-43C5-84E0-87FC2C2B8E2D}"/>
              </a:ext>
            </a:extLst>
          </p:cNvPr>
          <p:cNvSpPr>
            <a:spLocks noChangeAspect="1"/>
          </p:cNvSpPr>
          <p:nvPr/>
        </p:nvSpPr>
        <p:spPr>
          <a:xfrm>
            <a:off x="5446542" y="1161633"/>
            <a:ext cx="280033" cy="20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17550"/>
                </a:moveTo>
                <a:lnTo>
                  <a:pt x="10309" y="17550"/>
                </a:lnTo>
                <a:cubicBezTo>
                  <a:pt x="10580" y="17550"/>
                  <a:pt x="10800" y="17248"/>
                  <a:pt x="10800" y="16875"/>
                </a:cubicBezTo>
                <a:cubicBezTo>
                  <a:pt x="10800" y="16503"/>
                  <a:pt x="10580" y="16200"/>
                  <a:pt x="10309" y="16200"/>
                </a:cubicBezTo>
                <a:lnTo>
                  <a:pt x="3436" y="16200"/>
                </a:lnTo>
                <a:cubicBezTo>
                  <a:pt x="3166" y="16200"/>
                  <a:pt x="2945" y="16503"/>
                  <a:pt x="2945" y="16875"/>
                </a:cubicBezTo>
                <a:cubicBezTo>
                  <a:pt x="2945" y="17248"/>
                  <a:pt x="3166" y="17550"/>
                  <a:pt x="3436" y="17550"/>
                </a:cubicBezTo>
                <a:moveTo>
                  <a:pt x="3436" y="14850"/>
                </a:moveTo>
                <a:lnTo>
                  <a:pt x="12273" y="14850"/>
                </a:lnTo>
                <a:cubicBezTo>
                  <a:pt x="12544" y="14850"/>
                  <a:pt x="12764" y="14548"/>
                  <a:pt x="12764" y="14175"/>
                </a:cubicBezTo>
                <a:cubicBezTo>
                  <a:pt x="12764" y="13803"/>
                  <a:pt x="12544" y="13500"/>
                  <a:pt x="12273" y="13500"/>
                </a:cubicBezTo>
                <a:lnTo>
                  <a:pt x="3436" y="13500"/>
                </a:lnTo>
                <a:cubicBezTo>
                  <a:pt x="3166" y="13500"/>
                  <a:pt x="2945" y="13803"/>
                  <a:pt x="2945" y="14175"/>
                </a:cubicBezTo>
                <a:cubicBezTo>
                  <a:pt x="2945" y="14548"/>
                  <a:pt x="3166" y="14850"/>
                  <a:pt x="3436" y="14850"/>
                </a:cubicBezTo>
                <a:moveTo>
                  <a:pt x="20618" y="4050"/>
                </a:moveTo>
                <a:lnTo>
                  <a:pt x="982" y="40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4050"/>
                  <a:pt x="20618" y="4050"/>
                </a:cubicBezTo>
                <a:close/>
                <a:moveTo>
                  <a:pt x="20618" y="20250"/>
                </a:moveTo>
                <a:lnTo>
                  <a:pt x="982" y="20250"/>
                </a:lnTo>
                <a:lnTo>
                  <a:pt x="982" y="9450"/>
                </a:lnTo>
                <a:lnTo>
                  <a:pt x="20618" y="9450"/>
                </a:lnTo>
                <a:cubicBezTo>
                  <a:pt x="20618" y="94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16200" y="17550"/>
                </a:moveTo>
                <a:lnTo>
                  <a:pt x="18164" y="17550"/>
                </a:lnTo>
                <a:cubicBezTo>
                  <a:pt x="18434" y="17550"/>
                  <a:pt x="18655" y="17248"/>
                  <a:pt x="18655" y="16875"/>
                </a:cubicBezTo>
                <a:lnTo>
                  <a:pt x="18655" y="14175"/>
                </a:lnTo>
                <a:cubicBezTo>
                  <a:pt x="18655" y="13803"/>
                  <a:pt x="18434" y="13500"/>
                  <a:pt x="18164" y="13500"/>
                </a:cubicBezTo>
                <a:lnTo>
                  <a:pt x="16200" y="13500"/>
                </a:lnTo>
                <a:cubicBezTo>
                  <a:pt x="15929" y="13500"/>
                  <a:pt x="15709" y="13803"/>
                  <a:pt x="15709" y="14175"/>
                </a:cubicBezTo>
                <a:lnTo>
                  <a:pt x="15709" y="16875"/>
                </a:lnTo>
                <a:cubicBezTo>
                  <a:pt x="15709" y="17248"/>
                  <a:pt x="15929" y="17550"/>
                  <a:pt x="16200" y="1755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7" tIns="14287" rIns="14287" bIns="14287" anchor="ctr"/>
          <a:lstStyle/>
          <a:p>
            <a:pPr defTabSz="171444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71" name="TextBox 17">
            <a:extLst>
              <a:ext uri="{FF2B5EF4-FFF2-40B4-BE49-F238E27FC236}">
                <a16:creationId xmlns:a16="http://schemas.microsoft.com/office/drawing/2014/main" id="{BA162DE0-0954-4049-B508-51194CF63F18}"/>
              </a:ext>
            </a:extLst>
          </p:cNvPr>
          <p:cNvSpPr txBox="1"/>
          <p:nvPr/>
        </p:nvSpPr>
        <p:spPr>
          <a:xfrm>
            <a:off x="5615873" y="2817972"/>
            <a:ext cx="7785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Feb ‘21</a:t>
            </a:r>
          </a:p>
          <a:p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939D30BE-A2ED-4BA5-A3A6-D38A386F3C58}"/>
              </a:ext>
            </a:extLst>
          </p:cNvPr>
          <p:cNvSpPr/>
          <p:nvPr/>
        </p:nvSpPr>
        <p:spPr>
          <a:xfrm>
            <a:off x="2565532" y="1684147"/>
            <a:ext cx="2993162" cy="2989918"/>
          </a:xfrm>
          <a:prstGeom prst="donu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525BCA-AA32-4A86-AD1E-6BC223BA3F40}"/>
              </a:ext>
            </a:extLst>
          </p:cNvPr>
          <p:cNvSpPr txBox="1"/>
          <p:nvPr/>
        </p:nvSpPr>
        <p:spPr>
          <a:xfrm>
            <a:off x="6675498" y="1719821"/>
            <a:ext cx="251284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b="1" dirty="0">
                <a:solidFill>
                  <a:srgbClr val="185073"/>
                </a:solidFill>
                <a:latin typeface="DINPro-Light" panose="02000504040000020003" pitchFamily="50" charset="0"/>
              </a:rPr>
              <a:t>Respondents choosing to book directly with the service provider, value more the flexible cancellation policies and special deals compared to the general sample</a:t>
            </a:r>
          </a:p>
        </p:txBody>
      </p:sp>
      <p:sp>
        <p:nvSpPr>
          <p:cNvPr id="43" name="object 23">
            <a:extLst>
              <a:ext uri="{FF2B5EF4-FFF2-40B4-BE49-F238E27FC236}">
                <a16:creationId xmlns:a16="http://schemas.microsoft.com/office/drawing/2014/main" id="{BF457821-CB28-4B6D-9941-A043D53307A1}"/>
              </a:ext>
            </a:extLst>
          </p:cNvPr>
          <p:cNvSpPr/>
          <p:nvPr/>
        </p:nvSpPr>
        <p:spPr>
          <a:xfrm>
            <a:off x="6974336" y="1582428"/>
            <a:ext cx="2169063" cy="134490"/>
          </a:xfrm>
          <a:custGeom>
            <a:avLst/>
            <a:gdLst/>
            <a:ahLst/>
            <a:cxnLst/>
            <a:rect l="l" t="t" r="r" b="b"/>
            <a:pathLst>
              <a:path w="1180464" h="165734">
                <a:moveTo>
                  <a:pt x="1179906" y="0"/>
                </a:moveTo>
                <a:lnTo>
                  <a:pt x="0" y="0"/>
                </a:lnTo>
                <a:lnTo>
                  <a:pt x="0" y="165595"/>
                </a:lnTo>
                <a:lnTo>
                  <a:pt x="1179906" y="165595"/>
                </a:lnTo>
                <a:lnTo>
                  <a:pt x="1179906" y="0"/>
                </a:lnTo>
                <a:close/>
              </a:path>
            </a:pathLst>
          </a:custGeom>
          <a:solidFill>
            <a:srgbClr val="2D8B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4818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433D82-A098-4C44-A9BB-6EE482E97CE8}"/>
              </a:ext>
            </a:extLst>
          </p:cNvPr>
          <p:cNvSpPr/>
          <p:nvPr/>
        </p:nvSpPr>
        <p:spPr>
          <a:xfrm>
            <a:off x="4572000" y="1285590"/>
            <a:ext cx="4572000" cy="3864259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48D0EB1F-387F-463B-B3B0-CA2ABB00D128}"/>
              </a:ext>
            </a:extLst>
          </p:cNvPr>
          <p:cNvSpPr/>
          <p:nvPr/>
        </p:nvSpPr>
        <p:spPr>
          <a:xfrm>
            <a:off x="303883" y="727679"/>
            <a:ext cx="1718945" cy="165735"/>
          </a:xfrm>
          <a:custGeom>
            <a:avLst/>
            <a:gdLst/>
            <a:ahLst/>
            <a:cxnLst/>
            <a:rect l="l" t="t" r="r" b="b"/>
            <a:pathLst>
              <a:path w="1718945" h="165734">
                <a:moveTo>
                  <a:pt x="1718322" y="0"/>
                </a:moveTo>
                <a:lnTo>
                  <a:pt x="0" y="0"/>
                </a:lnTo>
                <a:lnTo>
                  <a:pt x="0" y="165595"/>
                </a:lnTo>
                <a:lnTo>
                  <a:pt x="1718322" y="165595"/>
                </a:lnTo>
                <a:lnTo>
                  <a:pt x="1718322" y="0"/>
                </a:lnTo>
                <a:close/>
              </a:path>
            </a:pathLst>
          </a:custGeom>
          <a:solidFill>
            <a:srgbClr val="2D8C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DCD1C8-319F-410E-898E-61F1AAB8DF96}"/>
              </a:ext>
            </a:extLst>
          </p:cNvPr>
          <p:cNvSpPr txBox="1"/>
          <p:nvPr/>
        </p:nvSpPr>
        <p:spPr>
          <a:xfrm>
            <a:off x="5062110" y="1455783"/>
            <a:ext cx="3669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DINPro-Light" panose="02000504040000020003" pitchFamily="50" charset="0"/>
              </a:rPr>
              <a:t>Top 4 modes of transport for respondents most likely to travel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DINPro-Light" panose="02000504040000020003" pitchFamily="50" charset="0"/>
              </a:rPr>
              <a:t>in the next 6 months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624F642-56B4-4D7E-B7CC-D14D700D21F7}"/>
              </a:ext>
            </a:extLst>
          </p:cNvPr>
          <p:cNvSpPr txBox="1"/>
          <p:nvPr/>
        </p:nvSpPr>
        <p:spPr>
          <a:xfrm>
            <a:off x="468916" y="1443783"/>
            <a:ext cx="3741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900" dirty="0">
                <a:solidFill>
                  <a:srgbClr val="0A0936"/>
                </a:solidFill>
                <a:latin typeface="DINPro-Light" panose="02000504040000020003" pitchFamily="50" charset="0"/>
              </a:rPr>
              <a:t>Top 5 markets which are most likely to travel by plane </a:t>
            </a:r>
          </a:p>
          <a:p>
            <a:pPr algn="ctr"/>
            <a:r>
              <a:rPr lang="en-US" sz="900" dirty="0">
                <a:solidFill>
                  <a:srgbClr val="0A0936"/>
                </a:solidFill>
                <a:latin typeface="DINPro-Light" panose="02000504040000020003" pitchFamily="50" charset="0"/>
              </a:rPr>
              <a:t>in the next 6 months</a:t>
            </a:r>
            <a:endParaRPr lang="en-US" sz="900" dirty="0">
              <a:solidFill>
                <a:srgbClr val="FF0000"/>
              </a:solidFill>
              <a:latin typeface="DINPro-Light" panose="02000504040000020003" pitchFamily="50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58B7D34-731A-4331-AF5D-C651A5F408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7859314"/>
              </p:ext>
            </p:extLst>
          </p:nvPr>
        </p:nvGraphicFramePr>
        <p:xfrm>
          <a:off x="4947795" y="1743172"/>
          <a:ext cx="3890310" cy="292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BB849EA-BB5F-4094-9BBB-07D93F808F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" b="14580"/>
          <a:stretch/>
        </p:blipFill>
        <p:spPr>
          <a:xfrm>
            <a:off x="3870380" y="1455783"/>
            <a:ext cx="428633" cy="37611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1377E01-B6C2-4134-AB8A-B17B08D8D8E2}"/>
              </a:ext>
            </a:extLst>
          </p:cNvPr>
          <p:cNvSpPr txBox="1"/>
          <p:nvPr/>
        </p:nvSpPr>
        <p:spPr>
          <a:xfrm>
            <a:off x="1495874" y="3897547"/>
            <a:ext cx="399468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b="1" dirty="0">
                <a:solidFill>
                  <a:srgbClr val="0A0936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UK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9B012F-2334-4933-8C76-AD263791D7C4}"/>
              </a:ext>
            </a:extLst>
          </p:cNvPr>
          <p:cNvSpPr txBox="1"/>
          <p:nvPr/>
        </p:nvSpPr>
        <p:spPr>
          <a:xfrm>
            <a:off x="1481908" y="1954952"/>
            <a:ext cx="483722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b="1" dirty="0">
                <a:solidFill>
                  <a:srgbClr val="0A0936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Italy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30F449F9-58AB-44C0-8C95-F2DA685C4BDE}"/>
              </a:ext>
            </a:extLst>
          </p:cNvPr>
          <p:cNvSpPr txBox="1">
            <a:spLocks/>
          </p:cNvSpPr>
          <p:nvPr/>
        </p:nvSpPr>
        <p:spPr>
          <a:xfrm>
            <a:off x="1523262" y="4190094"/>
            <a:ext cx="678004" cy="247568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60.5%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84D998E-5041-4929-A1A0-5A424A8282A8}"/>
              </a:ext>
            </a:extLst>
          </p:cNvPr>
          <p:cNvSpPr txBox="1">
            <a:spLocks/>
          </p:cNvSpPr>
          <p:nvPr/>
        </p:nvSpPr>
        <p:spPr>
          <a:xfrm>
            <a:off x="1493448" y="2247312"/>
            <a:ext cx="678004" cy="247568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67.4%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0C4AC3B-0B46-453F-B27C-AF44626D10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" b="18504"/>
          <a:stretch/>
        </p:blipFill>
        <p:spPr>
          <a:xfrm>
            <a:off x="726123" y="1962751"/>
            <a:ext cx="738843" cy="60445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7694E46-5A44-4523-81D1-4FA3B98B65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" b="14489"/>
          <a:stretch/>
        </p:blipFill>
        <p:spPr>
          <a:xfrm>
            <a:off x="662367" y="3837419"/>
            <a:ext cx="738843" cy="64900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2EC87E8-79F1-44F4-B129-FBB0742338A6}"/>
              </a:ext>
            </a:extLst>
          </p:cNvPr>
          <p:cNvSpPr txBox="1"/>
          <p:nvPr/>
        </p:nvSpPr>
        <p:spPr>
          <a:xfrm>
            <a:off x="3144601" y="3348559"/>
            <a:ext cx="67589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b="1" dirty="0">
                <a:solidFill>
                  <a:srgbClr val="0A0936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France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D0C3A63B-A078-4506-A2A5-0E10C2A59572}"/>
              </a:ext>
            </a:extLst>
          </p:cNvPr>
          <p:cNvSpPr txBox="1">
            <a:spLocks/>
          </p:cNvSpPr>
          <p:nvPr/>
        </p:nvSpPr>
        <p:spPr>
          <a:xfrm>
            <a:off x="3203456" y="3663016"/>
            <a:ext cx="695928" cy="247568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58.2%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8000096-5498-4196-9EDA-E759762B6E75}"/>
              </a:ext>
            </a:extLst>
          </p:cNvPr>
          <p:cNvSpPr txBox="1"/>
          <p:nvPr/>
        </p:nvSpPr>
        <p:spPr>
          <a:xfrm>
            <a:off x="3134177" y="2461107"/>
            <a:ext cx="678455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b="1" dirty="0">
                <a:solidFill>
                  <a:srgbClr val="0A0936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Poland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3A4F7496-8876-43F5-BE37-1D970E08BB38}"/>
              </a:ext>
            </a:extLst>
          </p:cNvPr>
          <p:cNvSpPr txBox="1">
            <a:spLocks/>
          </p:cNvSpPr>
          <p:nvPr/>
        </p:nvSpPr>
        <p:spPr>
          <a:xfrm>
            <a:off x="3170046" y="2776142"/>
            <a:ext cx="679732" cy="247568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59.3%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5210C51-9CCC-4E3E-A5B0-9E86006B60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3" b="17527"/>
          <a:stretch/>
        </p:blipFill>
        <p:spPr>
          <a:xfrm>
            <a:off x="2567314" y="2445735"/>
            <a:ext cx="610823" cy="50896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0AC4C79-C5A7-47EA-A78C-87CF3AEC98B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" b="13009"/>
          <a:stretch/>
        </p:blipFill>
        <p:spPr>
          <a:xfrm>
            <a:off x="2566916" y="3386096"/>
            <a:ext cx="554519" cy="488101"/>
          </a:xfrm>
          <a:prstGeom prst="rect">
            <a:avLst/>
          </a:prstGeom>
        </p:spPr>
      </p:pic>
      <p:sp>
        <p:nvSpPr>
          <p:cNvPr id="3" name="object 5">
            <a:extLst>
              <a:ext uri="{FF2B5EF4-FFF2-40B4-BE49-F238E27FC236}">
                <a16:creationId xmlns:a16="http://schemas.microsoft.com/office/drawing/2014/main" id="{83BA7EAA-8FD4-41D0-BFEA-BB6A1808B6D8}"/>
              </a:ext>
            </a:extLst>
          </p:cNvPr>
          <p:cNvSpPr txBox="1"/>
          <p:nvPr/>
        </p:nvSpPr>
        <p:spPr>
          <a:xfrm>
            <a:off x="76200" y="4784725"/>
            <a:ext cx="211455" cy="21428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700"/>
              </a:lnSpc>
              <a:spcBef>
                <a:spcPts val="240"/>
              </a:spcBef>
            </a:pPr>
            <a:fld id="{224CB39A-71D9-4A4C-88D7-04045F6BF89D}" type="slidenum">
              <a:rPr lang="en-US" sz="700" smtClean="0">
                <a:latin typeface="DINPro-Light" panose="02000504040000020003" pitchFamily="50" charset="0"/>
                <a:cs typeface="Arial"/>
              </a:rPr>
              <a:t>36</a:t>
            </a:fld>
            <a:endParaRPr sz="700" dirty="0"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0AE14A-B889-458F-A3E4-3685E9F54D50}"/>
              </a:ext>
            </a:extLst>
          </p:cNvPr>
          <p:cNvSpPr/>
          <p:nvPr/>
        </p:nvSpPr>
        <p:spPr>
          <a:xfrm>
            <a:off x="4984941" y="1743172"/>
            <a:ext cx="381000" cy="201441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5F1F0B-8BEB-4377-9884-4BE56B628A26}"/>
              </a:ext>
            </a:extLst>
          </p:cNvPr>
          <p:cNvSpPr txBox="1"/>
          <p:nvPr/>
        </p:nvSpPr>
        <p:spPr>
          <a:xfrm>
            <a:off x="287655" y="4805073"/>
            <a:ext cx="26631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Q14.Which of the following modes of transport would you most consider using during your next trip within Europe?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189EF8-F703-4DD8-993A-67635BDB187C}"/>
              </a:ext>
            </a:extLst>
          </p:cNvPr>
          <p:cNvSpPr txBox="1"/>
          <p:nvPr/>
        </p:nvSpPr>
        <p:spPr>
          <a:xfrm>
            <a:off x="7772400" y="4876859"/>
            <a:ext cx="133653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1" dirty="0">
                <a:solidFill>
                  <a:schemeClr val="bg1"/>
                </a:solidFill>
                <a:latin typeface="DINPro-Light" panose="02000504040000020003" pitchFamily="50" charset="0"/>
              </a:rPr>
              <a:t>No. of respondents: 3,246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C0C568-E73E-439B-9AEB-4057525CB9D2}"/>
              </a:ext>
            </a:extLst>
          </p:cNvPr>
          <p:cNvSpPr txBox="1"/>
          <p:nvPr/>
        </p:nvSpPr>
        <p:spPr>
          <a:xfrm>
            <a:off x="1453474" y="2938689"/>
            <a:ext cx="58221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b="1" dirty="0">
                <a:solidFill>
                  <a:srgbClr val="0A0936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Spain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2680837C-6338-4A0C-91BD-801AEC70D03A}"/>
              </a:ext>
            </a:extLst>
          </p:cNvPr>
          <p:cNvSpPr txBox="1">
            <a:spLocks/>
          </p:cNvSpPr>
          <p:nvPr/>
        </p:nvSpPr>
        <p:spPr>
          <a:xfrm>
            <a:off x="1483013" y="3232841"/>
            <a:ext cx="679732" cy="247568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65.4%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2D6FE99-280E-4AE3-B850-5B880716DB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1" b="17527"/>
          <a:stretch/>
        </p:blipFill>
        <p:spPr>
          <a:xfrm>
            <a:off x="697836" y="2873865"/>
            <a:ext cx="714926" cy="6094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32A426-4207-46AA-AA2E-70CA50A0F86B}"/>
              </a:ext>
            </a:extLst>
          </p:cNvPr>
          <p:cNvSpPr txBox="1"/>
          <p:nvPr/>
        </p:nvSpPr>
        <p:spPr>
          <a:xfrm>
            <a:off x="197167" y="161500"/>
            <a:ext cx="6508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FADDD"/>
                </a:solidFill>
                <a:latin typeface="DINPro-Bold" panose="02000503030000020004" pitchFamily="50" charset="0"/>
              </a:rPr>
              <a:t>Although more</a:t>
            </a:r>
            <a:r>
              <a:rPr lang="en-US" sz="1400" dirty="0">
                <a:solidFill>
                  <a:srgbClr val="FF0000"/>
                </a:solidFill>
                <a:latin typeface="DINPro-Bold" panose="02000503030000020004" pitchFamily="50" charset="0"/>
              </a:rPr>
              <a:t> </a:t>
            </a:r>
            <a:r>
              <a:rPr lang="en-US" sz="1400" dirty="0">
                <a:solidFill>
                  <a:srgbClr val="3FADDD"/>
                </a:solidFill>
                <a:latin typeface="DINPro-Bold" panose="02000503030000020004" pitchFamily="50" charset="0"/>
              </a:rPr>
              <a:t>than half of </a:t>
            </a:r>
            <a:r>
              <a:rPr lang="en-GB" sz="1400" dirty="0">
                <a:solidFill>
                  <a:srgbClr val="3FADDD"/>
                </a:solidFill>
                <a:latin typeface="DINPro-Bold" panose="02000503030000020004" pitchFamily="50" charset="0"/>
              </a:rPr>
              <a:t>early-bird travellers</a:t>
            </a:r>
            <a:r>
              <a:rPr lang="en-US" sz="1400" dirty="0">
                <a:solidFill>
                  <a:srgbClr val="FF0000"/>
                </a:solidFill>
                <a:latin typeface="DINPro-Bold" panose="02000503030000020004" pitchFamily="50" charset="0"/>
              </a:rPr>
              <a:t> </a:t>
            </a:r>
            <a:r>
              <a:rPr lang="en-US" sz="1400" dirty="0">
                <a:solidFill>
                  <a:srgbClr val="3FADDD"/>
                </a:solidFill>
                <a:latin typeface="DINPro-Bold" panose="02000503030000020004" pitchFamily="50" charset="0"/>
              </a:rPr>
              <a:t>plan to fly for their next trip,</a:t>
            </a:r>
          </a:p>
          <a:p>
            <a:r>
              <a:rPr lang="en-US" sz="1400" dirty="0">
                <a:solidFill>
                  <a:srgbClr val="3FADDD"/>
                </a:solidFill>
                <a:latin typeface="DINPro-Bold" panose="02000503030000020004" pitchFamily="50" charset="0"/>
              </a:rPr>
              <a:t>Britons (-11%) are now slightly more reluctant</a:t>
            </a:r>
            <a:endParaRPr lang="en-US" sz="1400" dirty="0">
              <a:solidFill>
                <a:srgbClr val="3FADDD"/>
              </a:solidFill>
              <a:highlight>
                <a:srgbClr val="FFFF00"/>
              </a:highlight>
              <a:latin typeface="DINPro-Bold" panose="02000503030000020004" pitchFamily="50" charset="0"/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679FB600-C000-4878-96C8-0EA70B85BB35}"/>
              </a:ext>
            </a:extLst>
          </p:cNvPr>
          <p:cNvSpPr/>
          <p:nvPr/>
        </p:nvSpPr>
        <p:spPr>
          <a:xfrm rot="10800000">
            <a:off x="2214404" y="4035458"/>
            <a:ext cx="131101" cy="9222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6D63522C-8466-4A24-AF5E-DB2BEF2190E9}"/>
              </a:ext>
            </a:extLst>
          </p:cNvPr>
          <p:cNvSpPr/>
          <p:nvPr/>
        </p:nvSpPr>
        <p:spPr>
          <a:xfrm>
            <a:off x="3817975" y="2553489"/>
            <a:ext cx="131102" cy="92233"/>
          </a:xfrm>
          <a:prstGeom prst="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527D25-AC3E-413F-8646-C82DD3EDA01D}"/>
              </a:ext>
            </a:extLst>
          </p:cNvPr>
          <p:cNvSpPr txBox="1"/>
          <p:nvPr/>
        </p:nvSpPr>
        <p:spPr>
          <a:xfrm>
            <a:off x="2045926" y="4110648"/>
            <a:ext cx="5311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DINPro-Light" panose="02000504040000020003" pitchFamily="50" charset="0"/>
              </a:rPr>
              <a:t>1</a:t>
            </a:r>
            <a:r>
              <a:rPr lang="el-GR" sz="800" b="1">
                <a:solidFill>
                  <a:srgbClr val="FF0000"/>
                </a:solidFill>
                <a:latin typeface="DINPro-Light" panose="02000504040000020003" pitchFamily="50" charset="0"/>
              </a:rPr>
              <a:t>1%</a:t>
            </a:r>
            <a:endParaRPr lang="en-US" sz="800" b="1" dirty="0">
              <a:solidFill>
                <a:srgbClr val="FF0000"/>
              </a:solidFill>
              <a:latin typeface="DINPro-Light" panose="02000504040000020003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7D548C-451C-4F7A-A4B9-24E47D90382F}"/>
              </a:ext>
            </a:extLst>
          </p:cNvPr>
          <p:cNvSpPr txBox="1"/>
          <p:nvPr/>
        </p:nvSpPr>
        <p:spPr>
          <a:xfrm>
            <a:off x="3642607" y="2633743"/>
            <a:ext cx="5311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548235"/>
                </a:solidFill>
                <a:latin typeface="DINPro-Light" panose="02000504040000020003" pitchFamily="50" charset="0"/>
              </a:rPr>
              <a:t>1</a:t>
            </a:r>
            <a:r>
              <a:rPr lang="el-GR" sz="800" b="1">
                <a:solidFill>
                  <a:srgbClr val="548235"/>
                </a:solidFill>
                <a:latin typeface="DINPro-Light" panose="02000504040000020003" pitchFamily="50" charset="0"/>
              </a:rPr>
              <a:t>3%</a:t>
            </a:r>
            <a:endParaRPr lang="en-US" sz="800" b="1" dirty="0">
              <a:solidFill>
                <a:srgbClr val="548235"/>
              </a:solidFill>
              <a:latin typeface="DINPro-Light" panose="02000504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253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9AE7B5E7-ACE7-4835-9A24-93D15FD616AB}"/>
              </a:ext>
            </a:extLst>
          </p:cNvPr>
          <p:cNvSpPr/>
          <p:nvPr/>
        </p:nvSpPr>
        <p:spPr>
          <a:xfrm>
            <a:off x="8114" y="916086"/>
            <a:ext cx="9144000" cy="422027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bject 23">
            <a:extLst>
              <a:ext uri="{FF2B5EF4-FFF2-40B4-BE49-F238E27FC236}">
                <a16:creationId xmlns:a16="http://schemas.microsoft.com/office/drawing/2014/main" id="{0806211E-0305-4C98-95E0-969D9C80E8DC}"/>
              </a:ext>
            </a:extLst>
          </p:cNvPr>
          <p:cNvSpPr/>
          <p:nvPr/>
        </p:nvSpPr>
        <p:spPr>
          <a:xfrm>
            <a:off x="7507890" y="4353823"/>
            <a:ext cx="1644224" cy="147101"/>
          </a:xfrm>
          <a:custGeom>
            <a:avLst/>
            <a:gdLst/>
            <a:ahLst/>
            <a:cxnLst/>
            <a:rect l="l" t="t" r="r" b="b"/>
            <a:pathLst>
              <a:path w="1180464" h="165734">
                <a:moveTo>
                  <a:pt x="1179906" y="0"/>
                </a:moveTo>
                <a:lnTo>
                  <a:pt x="0" y="0"/>
                </a:lnTo>
                <a:lnTo>
                  <a:pt x="0" y="165595"/>
                </a:lnTo>
                <a:lnTo>
                  <a:pt x="1179906" y="165595"/>
                </a:lnTo>
                <a:lnTo>
                  <a:pt x="1179906" y="0"/>
                </a:lnTo>
                <a:close/>
              </a:path>
            </a:pathLst>
          </a:custGeom>
          <a:solidFill>
            <a:srgbClr val="255C7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1B10BCB7-4514-4FEE-BCD1-BC546FA3939A}"/>
              </a:ext>
            </a:extLst>
          </p:cNvPr>
          <p:cNvSpPr txBox="1"/>
          <p:nvPr/>
        </p:nvSpPr>
        <p:spPr>
          <a:xfrm>
            <a:off x="76200" y="4784725"/>
            <a:ext cx="211455" cy="21428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700"/>
              </a:lnSpc>
              <a:spcBef>
                <a:spcPts val="240"/>
              </a:spcBef>
            </a:pPr>
            <a:fld id="{F43EA05B-5F4E-40D8-9F3D-F3C3341FDEBC}" type="slidenum">
              <a:rPr lang="en-US" sz="700" smtClean="0">
                <a:latin typeface="DINPro-Light" panose="02000504040000020003" pitchFamily="50" charset="0"/>
                <a:cs typeface="Arial"/>
              </a:rPr>
              <a:t>37</a:t>
            </a:fld>
            <a:endParaRPr sz="700" dirty="0"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FC7105-699A-4046-9F9E-800C0AEA6DDB}"/>
              </a:ext>
            </a:extLst>
          </p:cNvPr>
          <p:cNvSpPr txBox="1"/>
          <p:nvPr/>
        </p:nvSpPr>
        <p:spPr>
          <a:xfrm>
            <a:off x="7758870" y="4856400"/>
            <a:ext cx="133653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No. of respondents: 3,246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6E335B-270A-46DE-BE28-6FDD491895FB}"/>
              </a:ext>
            </a:extLst>
          </p:cNvPr>
          <p:cNvSpPr txBox="1"/>
          <p:nvPr/>
        </p:nvSpPr>
        <p:spPr>
          <a:xfrm>
            <a:off x="277790" y="4870435"/>
            <a:ext cx="54409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Q15.Which of the following types of accommodation would you most consider staying at during your next trip within Europe?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BE8AB5-6AEF-44E0-B4E5-8664F0DE4E4C}"/>
              </a:ext>
            </a:extLst>
          </p:cNvPr>
          <p:cNvSpPr txBox="1"/>
          <p:nvPr/>
        </p:nvSpPr>
        <p:spPr>
          <a:xfrm>
            <a:off x="3129327" y="1029230"/>
            <a:ext cx="28747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900" b="0" dirty="0">
                <a:solidFill>
                  <a:srgbClr val="0A0936"/>
                </a:solidFill>
                <a:latin typeface="DINPro-Light" panose="02000504040000020003" pitchFamily="50" charset="0"/>
              </a:rPr>
              <a:t>Preferred type of accommodation for respondents most likely to travel in the next 6 months</a:t>
            </a:r>
          </a:p>
        </p:txBody>
      </p:sp>
      <p:sp>
        <p:nvSpPr>
          <p:cNvPr id="4" name="object 23">
            <a:extLst>
              <a:ext uri="{FF2B5EF4-FFF2-40B4-BE49-F238E27FC236}">
                <a16:creationId xmlns:a16="http://schemas.microsoft.com/office/drawing/2014/main" id="{B6CE3225-2AB9-4240-AD5A-2DCCC4035CF0}"/>
              </a:ext>
            </a:extLst>
          </p:cNvPr>
          <p:cNvSpPr/>
          <p:nvPr/>
        </p:nvSpPr>
        <p:spPr>
          <a:xfrm>
            <a:off x="3981764" y="763842"/>
            <a:ext cx="1180465" cy="165735"/>
          </a:xfrm>
          <a:custGeom>
            <a:avLst/>
            <a:gdLst/>
            <a:ahLst/>
            <a:cxnLst/>
            <a:rect l="l" t="t" r="r" b="b"/>
            <a:pathLst>
              <a:path w="1180464" h="165734">
                <a:moveTo>
                  <a:pt x="1179906" y="0"/>
                </a:moveTo>
                <a:lnTo>
                  <a:pt x="0" y="0"/>
                </a:lnTo>
                <a:lnTo>
                  <a:pt x="0" y="165595"/>
                </a:lnTo>
                <a:lnTo>
                  <a:pt x="1179906" y="165595"/>
                </a:lnTo>
                <a:lnTo>
                  <a:pt x="1179906" y="0"/>
                </a:lnTo>
                <a:close/>
              </a:path>
            </a:pathLst>
          </a:custGeom>
          <a:solidFill>
            <a:srgbClr val="2D8C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6D8E39-ED0F-44C8-AA2A-535CCDE2C7FC}"/>
              </a:ext>
            </a:extLst>
          </p:cNvPr>
          <p:cNvSpPr txBox="1"/>
          <p:nvPr/>
        </p:nvSpPr>
        <p:spPr>
          <a:xfrm>
            <a:off x="419172" y="230944"/>
            <a:ext cx="8295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3FADDD"/>
                </a:solidFill>
                <a:latin typeface="DINPro-Bold" panose="02000503030000020004" pitchFamily="50" charset="0"/>
              </a:rPr>
              <a:t>Although staying at a hotel or resort is less popular than in previous waves, </a:t>
            </a:r>
          </a:p>
          <a:p>
            <a:pPr algn="ctr"/>
            <a:r>
              <a:rPr lang="en-US" sz="1400" dirty="0">
                <a:solidFill>
                  <a:srgbClr val="3FADDD"/>
                </a:solidFill>
                <a:latin typeface="DINPro-Bold" panose="02000503030000020004" pitchFamily="50" charset="0"/>
              </a:rPr>
              <a:t>it prevails as the go-to option for 52% of respondents</a:t>
            </a: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C23273FB-77D6-4838-BCE6-FF8E8677CD02}"/>
              </a:ext>
            </a:extLst>
          </p:cNvPr>
          <p:cNvSpPr txBox="1"/>
          <p:nvPr/>
        </p:nvSpPr>
        <p:spPr>
          <a:xfrm>
            <a:off x="7507890" y="3441483"/>
            <a:ext cx="1614369" cy="87716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R="5080" algn="r"/>
            <a:r>
              <a:rPr lang="en-US" sz="1100" b="1" dirty="0">
                <a:solidFill>
                  <a:srgbClr val="18526A"/>
                </a:solidFill>
                <a:latin typeface="DINPro-Light" panose="02000504040000020003" pitchFamily="50" charset="0"/>
                <a:cs typeface="Arial"/>
              </a:rPr>
              <a:t>Hotel chains/ resorts are popular among business </a:t>
            </a:r>
            <a:r>
              <a:rPr lang="en-GB" sz="1100" b="1" dirty="0">
                <a:solidFill>
                  <a:srgbClr val="18526A"/>
                </a:solidFill>
                <a:latin typeface="DINPro-Light" panose="02000504040000020003" pitchFamily="50" charset="0"/>
                <a:cs typeface="Arial"/>
              </a:rPr>
              <a:t>travellers</a:t>
            </a:r>
            <a:r>
              <a:rPr lang="en-US" sz="1100" b="1" dirty="0">
                <a:solidFill>
                  <a:srgbClr val="18526A"/>
                </a:solidFill>
                <a:latin typeface="DINPro-Light" panose="02000504040000020003" pitchFamily="50" charset="0"/>
                <a:cs typeface="Arial"/>
              </a:rPr>
              <a:t> (36%) and sun &amp; beach </a:t>
            </a:r>
            <a:r>
              <a:rPr lang="en-GB" sz="1100" b="1" dirty="0">
                <a:solidFill>
                  <a:srgbClr val="18526A"/>
                </a:solidFill>
                <a:latin typeface="DINPro-Light" panose="02000504040000020003" pitchFamily="50" charset="0"/>
                <a:cs typeface="Arial"/>
              </a:rPr>
              <a:t>travellers</a:t>
            </a:r>
            <a:r>
              <a:rPr lang="en-US" sz="1100" b="1" dirty="0">
                <a:solidFill>
                  <a:srgbClr val="18526A"/>
                </a:solidFill>
                <a:latin typeface="DINPro-Light" panose="02000504040000020003" pitchFamily="50" charset="0"/>
                <a:cs typeface="Arial"/>
              </a:rPr>
              <a:t> (35%)</a:t>
            </a: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54024F6A-235E-45D6-A4F1-C7238D25640E}"/>
              </a:ext>
            </a:extLst>
          </p:cNvPr>
          <p:cNvSpPr/>
          <p:nvPr/>
        </p:nvSpPr>
        <p:spPr>
          <a:xfrm>
            <a:off x="440469" y="3484469"/>
            <a:ext cx="571971" cy="303561"/>
          </a:xfrm>
          <a:prstGeom prst="homePlate">
            <a:avLst/>
          </a:prstGeom>
          <a:solidFill>
            <a:srgbClr val="0A0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1A1E5C-DEC0-4D02-99C2-8E1E7900B1BE}"/>
              </a:ext>
            </a:extLst>
          </p:cNvPr>
          <p:cNvSpPr txBox="1"/>
          <p:nvPr/>
        </p:nvSpPr>
        <p:spPr>
          <a:xfrm>
            <a:off x="1022074" y="3522223"/>
            <a:ext cx="125769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Light" panose="02000504040000020003" pitchFamily="50" charset="0"/>
              </a:rPr>
              <a:t>Hotel chain or resort</a:t>
            </a:r>
          </a:p>
        </p:txBody>
      </p:sp>
      <p:sp>
        <p:nvSpPr>
          <p:cNvPr id="41" name="Arrow: Pentagon 40">
            <a:extLst>
              <a:ext uri="{FF2B5EF4-FFF2-40B4-BE49-F238E27FC236}">
                <a16:creationId xmlns:a16="http://schemas.microsoft.com/office/drawing/2014/main" id="{05EB3AEF-13E6-4D0A-9159-1CB9ACD4415A}"/>
              </a:ext>
            </a:extLst>
          </p:cNvPr>
          <p:cNvSpPr/>
          <p:nvPr/>
        </p:nvSpPr>
        <p:spPr>
          <a:xfrm>
            <a:off x="440468" y="3829057"/>
            <a:ext cx="571971" cy="299921"/>
          </a:xfrm>
          <a:prstGeom prst="homePlate">
            <a:avLst/>
          </a:prstGeom>
          <a:solidFill>
            <a:srgbClr val="2D8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850E7A-B6BA-4B79-993D-AB603DF7F744}"/>
              </a:ext>
            </a:extLst>
          </p:cNvPr>
          <p:cNvSpPr txBox="1"/>
          <p:nvPr/>
        </p:nvSpPr>
        <p:spPr>
          <a:xfrm>
            <a:off x="1007583" y="3809102"/>
            <a:ext cx="1676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Light" panose="02000504040000020003" pitchFamily="50" charset="0"/>
              </a:rPr>
              <a:t>Independent hotel/</a:t>
            </a:r>
          </a:p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Light" panose="02000504040000020003" pitchFamily="50" charset="0"/>
              </a:rPr>
              <a:t>resort</a:t>
            </a:r>
          </a:p>
        </p:txBody>
      </p:sp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3128FB3D-9023-4818-842C-5E4DCE5A828A}"/>
              </a:ext>
            </a:extLst>
          </p:cNvPr>
          <p:cNvSpPr/>
          <p:nvPr/>
        </p:nvSpPr>
        <p:spPr>
          <a:xfrm>
            <a:off x="2733641" y="3482511"/>
            <a:ext cx="578350" cy="298794"/>
          </a:xfrm>
          <a:prstGeom prst="homePlate">
            <a:avLst/>
          </a:prstGeom>
          <a:solidFill>
            <a:srgbClr val="A1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D3724B0-30C4-4C28-BCFF-588BB86EC3A1}"/>
              </a:ext>
            </a:extLst>
          </p:cNvPr>
          <p:cNvSpPr txBox="1"/>
          <p:nvPr/>
        </p:nvSpPr>
        <p:spPr>
          <a:xfrm>
            <a:off x="1007583" y="4211930"/>
            <a:ext cx="125769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Light" panose="02000504040000020003" pitchFamily="50" charset="0"/>
              </a:rPr>
              <a:t>Friends and/or family</a:t>
            </a:r>
          </a:p>
        </p:txBody>
      </p:sp>
      <p:sp>
        <p:nvSpPr>
          <p:cNvPr id="49" name="Arrow: Pentagon 48">
            <a:extLst>
              <a:ext uri="{FF2B5EF4-FFF2-40B4-BE49-F238E27FC236}">
                <a16:creationId xmlns:a16="http://schemas.microsoft.com/office/drawing/2014/main" id="{E2CFFCC1-E7A3-4777-A06A-13C44833D6AF}"/>
              </a:ext>
            </a:extLst>
          </p:cNvPr>
          <p:cNvSpPr/>
          <p:nvPr/>
        </p:nvSpPr>
        <p:spPr>
          <a:xfrm>
            <a:off x="445471" y="4177384"/>
            <a:ext cx="578350" cy="307345"/>
          </a:xfrm>
          <a:prstGeom prst="homePlate">
            <a:avLst/>
          </a:prstGeom>
          <a:solidFill>
            <a:srgbClr val="8D8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9B678D-D173-42B2-A73F-3C3145EC65C4}"/>
              </a:ext>
            </a:extLst>
          </p:cNvPr>
          <p:cNvSpPr txBox="1"/>
          <p:nvPr/>
        </p:nvSpPr>
        <p:spPr>
          <a:xfrm>
            <a:off x="3316380" y="3831451"/>
            <a:ext cx="19035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Light" panose="02000504040000020003" pitchFamily="50" charset="0"/>
              </a:rPr>
              <a:t>Other paid serviced accommodation (bed and breakfast, etc.)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0282716-D8D0-44CA-BFDE-BE1310B9A824}"/>
              </a:ext>
            </a:extLst>
          </p:cNvPr>
          <p:cNvSpPr txBox="1"/>
          <p:nvPr/>
        </p:nvSpPr>
        <p:spPr>
          <a:xfrm>
            <a:off x="5932260" y="3653067"/>
            <a:ext cx="125769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Light" panose="02000504040000020003" pitchFamily="50" charset="0"/>
              </a:rPr>
              <a:t>Hostel/motel</a:t>
            </a:r>
          </a:p>
        </p:txBody>
      </p:sp>
      <p:graphicFrame>
        <p:nvGraphicFramePr>
          <p:cNvPr id="75" name="Chart 74">
            <a:extLst>
              <a:ext uri="{FF2B5EF4-FFF2-40B4-BE49-F238E27FC236}">
                <a16:creationId xmlns:a16="http://schemas.microsoft.com/office/drawing/2014/main" id="{2DEAC4D2-58DD-43D6-922A-525FDB1C8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4945302"/>
              </p:ext>
            </p:extLst>
          </p:nvPr>
        </p:nvGraphicFramePr>
        <p:xfrm>
          <a:off x="-76200" y="1330751"/>
          <a:ext cx="7441439" cy="1963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6" name="Arrow: Pentagon 75">
            <a:extLst>
              <a:ext uri="{FF2B5EF4-FFF2-40B4-BE49-F238E27FC236}">
                <a16:creationId xmlns:a16="http://schemas.microsoft.com/office/drawing/2014/main" id="{B207A73C-44AE-4AA8-A5C4-8339962BBC9D}"/>
              </a:ext>
            </a:extLst>
          </p:cNvPr>
          <p:cNvSpPr/>
          <p:nvPr/>
        </p:nvSpPr>
        <p:spPr>
          <a:xfrm>
            <a:off x="2736896" y="3830078"/>
            <a:ext cx="571971" cy="303561"/>
          </a:xfrm>
          <a:prstGeom prst="homePlate">
            <a:avLst/>
          </a:prstGeom>
          <a:solidFill>
            <a:srgbClr val="4B7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Arrow: Pentagon 76">
            <a:extLst>
              <a:ext uri="{FF2B5EF4-FFF2-40B4-BE49-F238E27FC236}">
                <a16:creationId xmlns:a16="http://schemas.microsoft.com/office/drawing/2014/main" id="{784E56E9-8080-4B02-B961-8365E776C789}"/>
              </a:ext>
            </a:extLst>
          </p:cNvPr>
          <p:cNvSpPr/>
          <p:nvPr/>
        </p:nvSpPr>
        <p:spPr>
          <a:xfrm>
            <a:off x="2739730" y="4183490"/>
            <a:ext cx="571971" cy="303561"/>
          </a:xfrm>
          <a:prstGeom prst="homePlate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Arrow: Pentagon 79">
            <a:extLst>
              <a:ext uri="{FF2B5EF4-FFF2-40B4-BE49-F238E27FC236}">
                <a16:creationId xmlns:a16="http://schemas.microsoft.com/office/drawing/2014/main" id="{AE1B2D3B-F3D7-4996-8C8A-779168C928F2}"/>
              </a:ext>
            </a:extLst>
          </p:cNvPr>
          <p:cNvSpPr/>
          <p:nvPr/>
        </p:nvSpPr>
        <p:spPr>
          <a:xfrm>
            <a:off x="5353910" y="3994621"/>
            <a:ext cx="578350" cy="307345"/>
          </a:xfrm>
          <a:prstGeom prst="homePlat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Arrow: Pentagon 80">
            <a:extLst>
              <a:ext uri="{FF2B5EF4-FFF2-40B4-BE49-F238E27FC236}">
                <a16:creationId xmlns:a16="http://schemas.microsoft.com/office/drawing/2014/main" id="{DAC85125-AEB4-4FD9-901E-0072EC4BD48E}"/>
              </a:ext>
            </a:extLst>
          </p:cNvPr>
          <p:cNvSpPr/>
          <p:nvPr/>
        </p:nvSpPr>
        <p:spPr>
          <a:xfrm>
            <a:off x="5351892" y="3628826"/>
            <a:ext cx="578350" cy="307345"/>
          </a:xfrm>
          <a:prstGeom prst="homePlate">
            <a:avLst/>
          </a:prstGeom>
          <a:solidFill>
            <a:srgbClr val="8FA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9211F30-AB60-44DC-91A6-C7D5DA84A629}"/>
              </a:ext>
            </a:extLst>
          </p:cNvPr>
          <p:cNvSpPr txBox="1"/>
          <p:nvPr/>
        </p:nvSpPr>
        <p:spPr>
          <a:xfrm>
            <a:off x="3316380" y="3459855"/>
            <a:ext cx="14648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Light" panose="02000504040000020003" pitchFamily="50" charset="0"/>
              </a:rPr>
              <a:t>Short-term rental via online platform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83D4429-BB27-4D32-8436-37633F27F83F}"/>
              </a:ext>
            </a:extLst>
          </p:cNvPr>
          <p:cNvSpPr txBox="1"/>
          <p:nvPr/>
        </p:nvSpPr>
        <p:spPr>
          <a:xfrm>
            <a:off x="3308867" y="4211325"/>
            <a:ext cx="19035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Light" panose="02000504040000020003" pitchFamily="50" charset="0"/>
              </a:rPr>
              <a:t>Camping/caravan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8AE7027-C3E3-406C-96F5-BF05103A5878}"/>
              </a:ext>
            </a:extLst>
          </p:cNvPr>
          <p:cNvSpPr txBox="1"/>
          <p:nvPr/>
        </p:nvSpPr>
        <p:spPr>
          <a:xfrm>
            <a:off x="5924086" y="4018320"/>
            <a:ext cx="125769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Light" panose="02000504040000020003" pitchFamily="50" charset="0"/>
              </a:rPr>
              <a:t>Other</a:t>
            </a:r>
          </a:p>
        </p:txBody>
      </p:sp>
      <p:pic>
        <p:nvPicPr>
          <p:cNvPr id="85" name="Graphic 84" descr="Hotel Bell outline">
            <a:extLst>
              <a:ext uri="{FF2B5EF4-FFF2-40B4-BE49-F238E27FC236}">
                <a16:creationId xmlns:a16="http://schemas.microsoft.com/office/drawing/2014/main" id="{900F95CF-0164-4E44-A734-88E9B6D005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2889" y="3877970"/>
            <a:ext cx="189685" cy="189685"/>
          </a:xfrm>
          <a:prstGeom prst="rect">
            <a:avLst/>
          </a:prstGeom>
        </p:spPr>
      </p:pic>
      <p:pic>
        <p:nvPicPr>
          <p:cNvPr id="86" name="Graphic 85" descr="Sleep outline">
            <a:extLst>
              <a:ext uri="{FF2B5EF4-FFF2-40B4-BE49-F238E27FC236}">
                <a16:creationId xmlns:a16="http://schemas.microsoft.com/office/drawing/2014/main" id="{A6F9D106-1E2A-4BD9-A16F-B0F59D1A77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72668" y="3864473"/>
            <a:ext cx="224321" cy="224321"/>
          </a:xfrm>
          <a:prstGeom prst="rect">
            <a:avLst/>
          </a:prstGeom>
        </p:spPr>
      </p:pic>
      <p:pic>
        <p:nvPicPr>
          <p:cNvPr id="88" name="Graphic 87" descr="Teepee outline">
            <a:extLst>
              <a:ext uri="{FF2B5EF4-FFF2-40B4-BE49-F238E27FC236}">
                <a16:creationId xmlns:a16="http://schemas.microsoft.com/office/drawing/2014/main" id="{E8FBCFEB-C43B-44CD-8CEE-5B09CFE1F6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66529" y="4243983"/>
            <a:ext cx="216201" cy="216201"/>
          </a:xfrm>
          <a:prstGeom prst="rect">
            <a:avLst/>
          </a:prstGeom>
        </p:spPr>
      </p:pic>
      <p:pic>
        <p:nvPicPr>
          <p:cNvPr id="89" name="Graphic 88" descr="Home1 outline">
            <a:extLst>
              <a:ext uri="{FF2B5EF4-FFF2-40B4-BE49-F238E27FC236}">
                <a16:creationId xmlns:a16="http://schemas.microsoft.com/office/drawing/2014/main" id="{9CB6FE1B-A541-4029-92D3-78F7F0CE48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9339" y="4226491"/>
            <a:ext cx="190133" cy="190133"/>
          </a:xfrm>
          <a:prstGeom prst="rect">
            <a:avLst/>
          </a:prstGeom>
        </p:spPr>
      </p:pic>
      <p:pic>
        <p:nvPicPr>
          <p:cNvPr id="90" name="Graphic 89" descr="Luggage outline">
            <a:extLst>
              <a:ext uri="{FF2B5EF4-FFF2-40B4-BE49-F238E27FC236}">
                <a16:creationId xmlns:a16="http://schemas.microsoft.com/office/drawing/2014/main" id="{EE67234D-FDEF-4918-A340-9DA4A6FFDC5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63977" y="3665689"/>
            <a:ext cx="217728" cy="217728"/>
          </a:xfrm>
          <a:prstGeom prst="rect">
            <a:avLst/>
          </a:prstGeom>
        </p:spPr>
      </p:pic>
      <p:pic>
        <p:nvPicPr>
          <p:cNvPr id="91" name="Graphic 90" descr="Vacation outline">
            <a:extLst>
              <a:ext uri="{FF2B5EF4-FFF2-40B4-BE49-F238E27FC236}">
                <a16:creationId xmlns:a16="http://schemas.microsoft.com/office/drawing/2014/main" id="{A083F81C-5EFF-48A1-BB78-9847F6C5FB5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6334" y="3527911"/>
            <a:ext cx="202796" cy="202796"/>
          </a:xfrm>
          <a:prstGeom prst="rect">
            <a:avLst/>
          </a:prstGeom>
        </p:spPr>
      </p:pic>
      <p:pic>
        <p:nvPicPr>
          <p:cNvPr id="92" name="Graphic 91" descr="Internet outline">
            <a:extLst>
              <a:ext uri="{FF2B5EF4-FFF2-40B4-BE49-F238E27FC236}">
                <a16:creationId xmlns:a16="http://schemas.microsoft.com/office/drawing/2014/main" id="{E95604AA-D422-4C84-9D51-349E73AD9D4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72668" y="3513156"/>
            <a:ext cx="218311" cy="218311"/>
          </a:xfrm>
          <a:prstGeom prst="rect">
            <a:avLst/>
          </a:prstGeom>
        </p:spPr>
      </p:pic>
      <p:pic>
        <p:nvPicPr>
          <p:cNvPr id="3" name="Graphic 2" descr="Arrow circle outline">
            <a:extLst>
              <a:ext uri="{FF2B5EF4-FFF2-40B4-BE49-F238E27FC236}">
                <a16:creationId xmlns:a16="http://schemas.microsoft.com/office/drawing/2014/main" id="{C6DE27F3-8B99-4CA2-837B-E6E248E0856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441607" y="4018320"/>
            <a:ext cx="268752" cy="26875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1111437-4BE5-4EAA-A20B-1079CA0E0E91}"/>
              </a:ext>
            </a:extLst>
          </p:cNvPr>
          <p:cNvSpPr txBox="1"/>
          <p:nvPr/>
        </p:nvSpPr>
        <p:spPr>
          <a:xfrm>
            <a:off x="277790" y="4702509"/>
            <a:ext cx="4572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bg1">
                    <a:lumMod val="65000"/>
                  </a:schemeClr>
                </a:solidFill>
                <a:latin typeface="DINPro-Light" panose="02000504040000020003" pitchFamily="50" charset="0"/>
              </a:rPr>
              <a:t>* No significant changes between waves were recorded for this question</a:t>
            </a:r>
          </a:p>
        </p:txBody>
      </p:sp>
      <p:pic>
        <p:nvPicPr>
          <p:cNvPr id="43" name="Graphic 42" descr="Vacation outline">
            <a:extLst>
              <a:ext uri="{FF2B5EF4-FFF2-40B4-BE49-F238E27FC236}">
                <a16:creationId xmlns:a16="http://schemas.microsoft.com/office/drawing/2014/main" id="{63DA9A5B-E9C5-449B-9617-851D9E9F2BF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466885" y="2802472"/>
            <a:ext cx="655374" cy="6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79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4B5645-CFBA-43E3-B1F0-91297745026C}"/>
              </a:ext>
            </a:extLst>
          </p:cNvPr>
          <p:cNvSpPr/>
          <p:nvPr/>
        </p:nvSpPr>
        <p:spPr>
          <a:xfrm>
            <a:off x="5638" y="0"/>
            <a:ext cx="9132725" cy="514667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574875D2-7F4D-4B34-8190-BA62B678BD0B}"/>
              </a:ext>
            </a:extLst>
          </p:cNvPr>
          <p:cNvSpPr txBox="1"/>
          <p:nvPr/>
        </p:nvSpPr>
        <p:spPr>
          <a:xfrm>
            <a:off x="81744" y="4782001"/>
            <a:ext cx="211194" cy="214188"/>
          </a:xfrm>
          <a:prstGeom prst="rect">
            <a:avLst/>
          </a:prstGeom>
        </p:spPr>
        <p:txBody>
          <a:bodyPr vert="horz" wrap="square" lIns="0" tIns="30443" rIns="0" bIns="0" rtlCol="0">
            <a:spAutoFit/>
          </a:bodyPr>
          <a:lstStyle/>
          <a:p>
            <a:pPr marL="12685" marR="5074" algn="ctr">
              <a:lnSpc>
                <a:spcPts val="1698"/>
              </a:lnSpc>
              <a:spcBef>
                <a:spcPts val="240"/>
              </a:spcBef>
            </a:pPr>
            <a:fld id="{650347B1-E6AB-43CF-9C15-F0DE486406B9}" type="slidenum">
              <a:rPr lang="en-US" sz="699">
                <a:latin typeface="DINPro-Light" panose="02000504040000020003" pitchFamily="50" charset="0"/>
                <a:cs typeface="Arial"/>
              </a:rPr>
              <a:pPr marL="12685" marR="5074" algn="ctr">
                <a:lnSpc>
                  <a:spcPts val="1698"/>
                </a:lnSpc>
                <a:spcBef>
                  <a:spcPts val="240"/>
                </a:spcBef>
              </a:pPr>
              <a:t>38</a:t>
            </a:fld>
            <a:endParaRPr sz="699" dirty="0"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D2B2EF-D85A-4CB4-B21B-6F35C07952CC}"/>
              </a:ext>
            </a:extLst>
          </p:cNvPr>
          <p:cNvSpPr txBox="1"/>
          <p:nvPr/>
        </p:nvSpPr>
        <p:spPr>
          <a:xfrm>
            <a:off x="292939" y="4853028"/>
            <a:ext cx="4811804" cy="199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Q20.Which of the following qualities regarding travel are more important to you now compared to last year?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777AB0-920C-4ADC-BB11-2EEE5EF56F6E}"/>
              </a:ext>
            </a:extLst>
          </p:cNvPr>
          <p:cNvSpPr txBox="1"/>
          <p:nvPr/>
        </p:nvSpPr>
        <p:spPr>
          <a:xfrm>
            <a:off x="7803476" y="4858106"/>
            <a:ext cx="1334886" cy="199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No. of respondents: 5,837</a:t>
            </a:r>
          </a:p>
        </p:txBody>
      </p:sp>
      <p:pic>
        <p:nvPicPr>
          <p:cNvPr id="26" name="Picture 25" descr="A picture containing device&#10;&#10;Description automatically generated">
            <a:extLst>
              <a:ext uri="{FF2B5EF4-FFF2-40B4-BE49-F238E27FC236}">
                <a16:creationId xmlns:a16="http://schemas.microsoft.com/office/drawing/2014/main" id="{EFDCB3CE-418A-4ED7-85CB-9D56F2C9BB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82" r="4870" b="69366"/>
          <a:stretch/>
        </p:blipFill>
        <p:spPr>
          <a:xfrm>
            <a:off x="7800323" y="0"/>
            <a:ext cx="1324911" cy="20390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359A37-962F-4BEA-B2EA-4222FEB9CDF0}"/>
              </a:ext>
            </a:extLst>
          </p:cNvPr>
          <p:cNvSpPr txBox="1"/>
          <p:nvPr/>
        </p:nvSpPr>
        <p:spPr>
          <a:xfrm>
            <a:off x="1945910" y="220582"/>
            <a:ext cx="5597889" cy="52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98" dirty="0">
                <a:solidFill>
                  <a:srgbClr val="3FADDD"/>
                </a:solidFill>
                <a:latin typeface="DINPro-Bold" panose="02000503030000020004" pitchFamily="50" charset="0"/>
              </a:rPr>
              <a:t>With relaxation, comfort and fun higher on everyone's agenda, COVID-19's grip on travel sentiment begins to slightly loosen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7A8E9E-04FD-4ED3-BE7B-0D1F6027CFAB}"/>
              </a:ext>
            </a:extLst>
          </p:cNvPr>
          <p:cNvSpPr/>
          <p:nvPr/>
        </p:nvSpPr>
        <p:spPr>
          <a:xfrm>
            <a:off x="7849001" y="1373572"/>
            <a:ext cx="410434" cy="45444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E8B5AB-7C62-426F-BF4F-03069256949F}"/>
              </a:ext>
            </a:extLst>
          </p:cNvPr>
          <p:cNvSpPr/>
          <p:nvPr/>
        </p:nvSpPr>
        <p:spPr>
          <a:xfrm>
            <a:off x="7884551" y="1303873"/>
            <a:ext cx="410433" cy="45444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9E01D625-B494-411D-AD36-5D6F70A9AA39}"/>
              </a:ext>
            </a:extLst>
          </p:cNvPr>
          <p:cNvSpPr/>
          <p:nvPr/>
        </p:nvSpPr>
        <p:spPr>
          <a:xfrm>
            <a:off x="3981767" y="841737"/>
            <a:ext cx="1180465" cy="165735"/>
          </a:xfrm>
          <a:custGeom>
            <a:avLst/>
            <a:gdLst/>
            <a:ahLst/>
            <a:cxnLst/>
            <a:rect l="l" t="t" r="r" b="b"/>
            <a:pathLst>
              <a:path w="1180464" h="165734">
                <a:moveTo>
                  <a:pt x="1179906" y="0"/>
                </a:moveTo>
                <a:lnTo>
                  <a:pt x="0" y="0"/>
                </a:lnTo>
                <a:lnTo>
                  <a:pt x="0" y="165595"/>
                </a:lnTo>
                <a:lnTo>
                  <a:pt x="1179906" y="165595"/>
                </a:lnTo>
                <a:lnTo>
                  <a:pt x="1179906" y="0"/>
                </a:lnTo>
                <a:close/>
              </a:path>
            </a:pathLst>
          </a:custGeom>
          <a:solidFill>
            <a:srgbClr val="2D8C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55D47DF-33F5-4232-8210-000124F7DD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19476" r="5757" b="13768"/>
          <a:stretch/>
        </p:blipFill>
        <p:spPr>
          <a:xfrm>
            <a:off x="1300299" y="1215651"/>
            <a:ext cx="6548251" cy="28407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BE0E4D2-1BF9-4412-BAF1-AF1D6565FF0B}"/>
              </a:ext>
            </a:extLst>
          </p:cNvPr>
          <p:cNvSpPr txBox="1"/>
          <p:nvPr/>
        </p:nvSpPr>
        <p:spPr>
          <a:xfrm>
            <a:off x="3670691" y="1125021"/>
            <a:ext cx="1777467" cy="230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99" b="1" dirty="0">
                <a:solidFill>
                  <a:srgbClr val="185073"/>
                </a:solidFill>
                <a:latin typeface="DINPro-Light" panose="02000504040000020003" pitchFamily="50" charset="0"/>
              </a:rPr>
              <a:t>Feb ’21 survey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27F0A8-21D0-4B93-9D8A-80AB0D5F15F5}"/>
              </a:ext>
            </a:extLst>
          </p:cNvPr>
          <p:cNvSpPr/>
          <p:nvPr/>
        </p:nvSpPr>
        <p:spPr>
          <a:xfrm>
            <a:off x="7622952" y="1070076"/>
            <a:ext cx="381000" cy="45444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3D7A40-1AD7-49C3-A3EB-C5C95F281E84}"/>
              </a:ext>
            </a:extLst>
          </p:cNvPr>
          <p:cNvSpPr txBox="1"/>
          <p:nvPr/>
        </p:nvSpPr>
        <p:spPr>
          <a:xfrm>
            <a:off x="3426639" y="3836458"/>
            <a:ext cx="2332021" cy="507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Light" panose="02000504040000020003" pitchFamily="50" charset="0"/>
              </a:rPr>
              <a:t>The term “Travel Qualities” refers to the nature, traits and characteristics of the travel experience sought by consumers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9AFBF347-76C6-41BC-949A-BC11E28C0C61}"/>
              </a:ext>
            </a:extLst>
          </p:cNvPr>
          <p:cNvSpPr/>
          <p:nvPr/>
        </p:nvSpPr>
        <p:spPr>
          <a:xfrm rot="10800000">
            <a:off x="1217424" y="1492627"/>
            <a:ext cx="131101" cy="9222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2F13ED-28F1-4FDA-AFFD-C13C380C7231}"/>
              </a:ext>
            </a:extLst>
          </p:cNvPr>
          <p:cNvSpPr txBox="1"/>
          <p:nvPr/>
        </p:nvSpPr>
        <p:spPr>
          <a:xfrm>
            <a:off x="1073918" y="1612569"/>
            <a:ext cx="4536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DINPro-Light" panose="02000504040000020003" pitchFamily="50" charset="0"/>
              </a:rPr>
              <a:t>10</a:t>
            </a:r>
            <a:r>
              <a:rPr lang="el-GR" sz="800" b="1">
                <a:solidFill>
                  <a:srgbClr val="FF0000"/>
                </a:solidFill>
                <a:latin typeface="DINPro-Light" panose="02000504040000020003" pitchFamily="50" charset="0"/>
              </a:rPr>
              <a:t>%</a:t>
            </a:r>
            <a:endParaRPr lang="en-US" sz="800" b="1" dirty="0">
              <a:solidFill>
                <a:srgbClr val="FF0000"/>
              </a:solidFill>
              <a:latin typeface="DINPro-Light" panose="02000504040000020003" pitchFamily="50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ABF228-6DD2-4A1C-B334-77F0E7B8CC15}"/>
              </a:ext>
            </a:extLst>
          </p:cNvPr>
          <p:cNvSpPr txBox="1"/>
          <p:nvPr/>
        </p:nvSpPr>
        <p:spPr>
          <a:xfrm>
            <a:off x="292937" y="4697686"/>
            <a:ext cx="3074781" cy="199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99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*It is the first time for ‘Fun’ to appear in the top 6 travel qualities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398746-AFA1-410A-9196-D63019F19A33}"/>
              </a:ext>
            </a:extLst>
          </p:cNvPr>
          <p:cNvSpPr txBox="1"/>
          <p:nvPr/>
        </p:nvSpPr>
        <p:spPr>
          <a:xfrm>
            <a:off x="7567727" y="2459157"/>
            <a:ext cx="36763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185073"/>
                </a:solidFill>
                <a:latin typeface="DINPro-Light" panose="02000504040000020003" pitchFamily="50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5932213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on a sidewalk&#10;&#10;Description automatically generated">
            <a:extLst>
              <a:ext uri="{FF2B5EF4-FFF2-40B4-BE49-F238E27FC236}">
                <a16:creationId xmlns:a16="http://schemas.microsoft.com/office/drawing/2014/main" id="{5F3F5CEE-0EEA-4A0F-A7A4-47A89CC90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8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5834" y="871809"/>
            <a:ext cx="2925566" cy="120289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l">
              <a:lnSpc>
                <a:spcPts val="4400"/>
              </a:lnSpc>
              <a:spcBef>
                <a:spcPts val="580"/>
              </a:spcBef>
            </a:pPr>
            <a:r>
              <a:rPr lang="en-US" sz="4400" spc="-85" dirty="0">
                <a:solidFill>
                  <a:srgbClr val="FFFFFF"/>
                </a:solidFill>
                <a:latin typeface="DINPro" panose="02000503030000020004"/>
              </a:rPr>
              <a:t>TRAVEL CONCERNS</a:t>
            </a:r>
            <a:endParaRPr sz="4400" spc="-210" dirty="0">
              <a:solidFill>
                <a:srgbClr val="FFFFFF"/>
              </a:solidFill>
              <a:latin typeface="DINPro" panose="020005030300000200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923404"/>
            <a:ext cx="156845" cy="1649095"/>
          </a:xfrm>
          <a:custGeom>
            <a:avLst/>
            <a:gdLst/>
            <a:ahLst/>
            <a:cxnLst/>
            <a:rect l="l" t="t" r="r" b="b"/>
            <a:pathLst>
              <a:path w="156845" h="1649095">
                <a:moveTo>
                  <a:pt x="156603" y="0"/>
                </a:moveTo>
                <a:lnTo>
                  <a:pt x="0" y="0"/>
                </a:lnTo>
                <a:lnTo>
                  <a:pt x="0" y="1648802"/>
                </a:lnTo>
                <a:lnTo>
                  <a:pt x="156603" y="1648802"/>
                </a:lnTo>
                <a:lnTo>
                  <a:pt x="156603" y="0"/>
                </a:lnTo>
                <a:close/>
              </a:path>
            </a:pathLst>
          </a:custGeom>
          <a:solidFill>
            <a:srgbClr val="A1EA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B0C2B800-EC78-43A0-A300-DCBD25D7B039}"/>
              </a:ext>
            </a:extLst>
          </p:cNvPr>
          <p:cNvSpPr txBox="1"/>
          <p:nvPr/>
        </p:nvSpPr>
        <p:spPr>
          <a:xfrm>
            <a:off x="5715000" y="1965325"/>
            <a:ext cx="3575685" cy="4678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x-none" sz="30500" spc="-4850">
                <a:solidFill>
                  <a:srgbClr val="FFFFFF"/>
                </a:solidFill>
                <a:latin typeface="DINPro" panose="02000503030000020004" pitchFamily="2" charset="0"/>
                <a:cs typeface="Arial"/>
              </a:rPr>
              <a:t>0</a:t>
            </a:r>
            <a:r>
              <a:rPr lang="en-US" sz="30500" spc="-4850" dirty="0">
                <a:solidFill>
                  <a:srgbClr val="FFFFFF"/>
                </a:solidFill>
                <a:latin typeface="DINPro" panose="02000503030000020004" pitchFamily="2" charset="0"/>
                <a:cs typeface="Arial"/>
              </a:rPr>
              <a:t>3</a:t>
            </a:r>
            <a:endParaRPr sz="30500" dirty="0">
              <a:latin typeface="DINPro" panose="02000503030000020004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524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777865" y="652781"/>
            <a:ext cx="165735" cy="855344"/>
          </a:xfrm>
          <a:custGeom>
            <a:avLst/>
            <a:gdLst/>
            <a:ahLst/>
            <a:cxnLst/>
            <a:rect l="l" t="t" r="r" b="b"/>
            <a:pathLst>
              <a:path w="165735" h="855344">
                <a:moveTo>
                  <a:pt x="165595" y="0"/>
                </a:moveTo>
                <a:lnTo>
                  <a:pt x="0" y="0"/>
                </a:lnTo>
                <a:lnTo>
                  <a:pt x="0" y="855002"/>
                </a:lnTo>
                <a:lnTo>
                  <a:pt x="165595" y="855002"/>
                </a:lnTo>
                <a:lnTo>
                  <a:pt x="165595" y="0"/>
                </a:lnTo>
                <a:close/>
              </a:path>
            </a:pathLst>
          </a:custGeom>
          <a:solidFill>
            <a:srgbClr val="2D8C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914400" y="1584325"/>
            <a:ext cx="4800600" cy="3070071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96550" indent="-285750" algn="just">
              <a:lnSpc>
                <a:spcPts val="1700"/>
              </a:lnSpc>
              <a:spcBef>
                <a:spcPts val="240"/>
              </a:spcBef>
              <a:spcAft>
                <a:spcPts val="600"/>
              </a:spcAft>
              <a:buClr>
                <a:srgbClr val="2D8CB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Despite the efforts made by EU countries</a:t>
            </a:r>
            <a:r>
              <a:rPr lang="el-GR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to bolster tourism in face of the pandemic, </a:t>
            </a:r>
            <a:r>
              <a:rPr lang="en-US" sz="1500" b="1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Europeans are still experiencing challenges in following their original travel plans</a:t>
            </a: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: only 9% of all respondents </a:t>
            </a:r>
            <a:r>
              <a:rPr lang="en-GB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have not modified plans for their upcoming holidays.</a:t>
            </a:r>
          </a:p>
          <a:p>
            <a:pPr marL="296550" indent="-285750" algn="just">
              <a:lnSpc>
                <a:spcPts val="1700"/>
              </a:lnSpc>
              <a:spcBef>
                <a:spcPts val="240"/>
              </a:spcBef>
              <a:spcAft>
                <a:spcPts val="600"/>
              </a:spcAft>
              <a:buClr>
                <a:srgbClr val="2D8CB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When it comes to personal health, </a:t>
            </a:r>
            <a:r>
              <a:rPr lang="en-US" sz="1500" b="1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air travel </a:t>
            </a: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is mentioned</a:t>
            </a:r>
            <a:r>
              <a:rPr lang="en-US" sz="1500" b="1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by 17% of all Europeans surveyed as </a:t>
            </a:r>
            <a:r>
              <a:rPr lang="en-US" sz="1500" b="1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the most worrisome part of the trip</a:t>
            </a: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, followed by </a:t>
            </a:r>
            <a:r>
              <a:rPr lang="en-US" sz="1500" b="1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visiting bars and restaurants </a:t>
            </a: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(13%). </a:t>
            </a:r>
          </a:p>
          <a:p>
            <a:pPr marL="296550" indent="-285750" algn="just">
              <a:lnSpc>
                <a:spcPts val="1700"/>
              </a:lnSpc>
              <a:spcBef>
                <a:spcPts val="240"/>
              </a:spcBef>
              <a:spcAft>
                <a:spcPts val="600"/>
              </a:spcAft>
              <a:buClr>
                <a:srgbClr val="2D8CB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While </a:t>
            </a:r>
            <a:r>
              <a:rPr lang="en-US" sz="1500" b="1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quarantine measures </a:t>
            </a: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are the </a:t>
            </a:r>
            <a:r>
              <a:rPr lang="en-US" sz="1500" b="1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leading concern </a:t>
            </a: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for early-bird travellers (16%), there is growing anxiety (11%) regarding </a:t>
            </a:r>
            <a:r>
              <a:rPr lang="en-US" sz="1500" b="1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limitations on activities available and “things to do” at the destination.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52751" y="669925"/>
            <a:ext cx="3200398" cy="833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ts val="3180"/>
              </a:lnSpc>
              <a:spcBef>
                <a:spcPts val="100"/>
              </a:spcBef>
            </a:pPr>
            <a:r>
              <a:rPr lang="en-US" sz="2700" spc="-75" dirty="0">
                <a:solidFill>
                  <a:srgbClr val="0A0A35"/>
                </a:solidFill>
                <a:latin typeface="DINPro" panose="02000503030000020004"/>
              </a:rPr>
              <a:t>WAVE 6</a:t>
            </a:r>
            <a:br>
              <a:rPr lang="en-US" sz="2700" dirty="0">
                <a:latin typeface="DINPro" panose="02000503030000020004"/>
              </a:rPr>
            </a:br>
            <a:r>
              <a:rPr lang="en-US" sz="2700" spc="-100" dirty="0">
                <a:solidFill>
                  <a:srgbClr val="3FADDD"/>
                </a:solidFill>
                <a:latin typeface="DINPro" panose="02000503030000020004"/>
              </a:rPr>
              <a:t>RESEARCH HIGHLIGHTS</a:t>
            </a:r>
            <a:endParaRPr sz="2700" dirty="0">
              <a:latin typeface="DINPro" panose="02000503030000020004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522F36AE-030F-4396-BCEF-FDE8BD9F8D4B}"/>
              </a:ext>
            </a:extLst>
          </p:cNvPr>
          <p:cNvSpPr txBox="1"/>
          <p:nvPr/>
        </p:nvSpPr>
        <p:spPr>
          <a:xfrm>
            <a:off x="76200" y="4784725"/>
            <a:ext cx="211455" cy="21428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700"/>
              </a:lnSpc>
              <a:spcBef>
                <a:spcPts val="240"/>
              </a:spcBef>
            </a:pPr>
            <a:fld id="{B3A306C6-79FE-4C70-9F06-2CBCC1EC917F}" type="slidenum">
              <a:rPr lang="en-US" sz="700" smtClean="0">
                <a:latin typeface="DINPro-Light" panose="02000504040000020003" pitchFamily="50" charset="0"/>
                <a:cs typeface="Arial"/>
              </a:rPr>
              <a:t>4</a:t>
            </a:fld>
            <a:endParaRPr sz="700" dirty="0">
              <a:latin typeface="DINPro-Light" panose="02000504040000020003" pitchFamily="50" charset="0"/>
              <a:cs typeface="Arial"/>
            </a:endParaRPr>
          </a:p>
        </p:txBody>
      </p:sp>
      <p:pic>
        <p:nvPicPr>
          <p:cNvPr id="2" name="Picture 1" descr="A picture containing indoor, table, plate, sitting&#10;&#10;Description automatically generated">
            <a:extLst>
              <a:ext uri="{FF2B5EF4-FFF2-40B4-BE49-F238E27FC236}">
                <a16:creationId xmlns:a16="http://schemas.microsoft.com/office/drawing/2014/main" id="{DD525FD1-73DF-446A-B4F6-3CC14FEDD1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8875" y="974726"/>
            <a:ext cx="514984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231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37911A-5533-4E52-943D-8BC4560BEDFF}"/>
              </a:ext>
            </a:extLst>
          </p:cNvPr>
          <p:cNvSpPr/>
          <p:nvPr/>
        </p:nvSpPr>
        <p:spPr>
          <a:xfrm>
            <a:off x="0" y="1002439"/>
            <a:ext cx="9144000" cy="414741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bject 23">
            <a:extLst>
              <a:ext uri="{FF2B5EF4-FFF2-40B4-BE49-F238E27FC236}">
                <a16:creationId xmlns:a16="http://schemas.microsoft.com/office/drawing/2014/main" id="{33E6C8FE-96AB-4E51-8BA5-CE1238739207}"/>
              </a:ext>
            </a:extLst>
          </p:cNvPr>
          <p:cNvSpPr/>
          <p:nvPr/>
        </p:nvSpPr>
        <p:spPr>
          <a:xfrm>
            <a:off x="3981767" y="841737"/>
            <a:ext cx="1180465" cy="165735"/>
          </a:xfrm>
          <a:custGeom>
            <a:avLst/>
            <a:gdLst/>
            <a:ahLst/>
            <a:cxnLst/>
            <a:rect l="l" t="t" r="r" b="b"/>
            <a:pathLst>
              <a:path w="1180464" h="165734">
                <a:moveTo>
                  <a:pt x="1179906" y="0"/>
                </a:moveTo>
                <a:lnTo>
                  <a:pt x="0" y="0"/>
                </a:lnTo>
                <a:lnTo>
                  <a:pt x="0" y="165595"/>
                </a:lnTo>
                <a:lnTo>
                  <a:pt x="1179906" y="165595"/>
                </a:lnTo>
                <a:lnTo>
                  <a:pt x="1179906" y="0"/>
                </a:lnTo>
                <a:close/>
              </a:path>
            </a:pathLst>
          </a:custGeom>
          <a:solidFill>
            <a:srgbClr val="2D8C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20236-C2CA-4C74-9687-97BCCFB257CE}"/>
              </a:ext>
            </a:extLst>
          </p:cNvPr>
          <p:cNvSpPr txBox="1"/>
          <p:nvPr/>
        </p:nvSpPr>
        <p:spPr>
          <a:xfrm>
            <a:off x="777216" y="228079"/>
            <a:ext cx="7696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3FADDD"/>
                </a:solidFill>
                <a:latin typeface="DINPro-Bold" panose="02000503030000020004" pitchFamily="50" charset="0"/>
              </a:rPr>
              <a:t>Despite Europe-wide efforts,  </a:t>
            </a:r>
            <a:r>
              <a:rPr lang="en-GB" sz="1400" dirty="0">
                <a:solidFill>
                  <a:srgbClr val="3FADDD"/>
                </a:solidFill>
                <a:latin typeface="DINPro-Bold" panose="02000503030000020004" pitchFamily="50" charset="0"/>
              </a:rPr>
              <a:t>travellers</a:t>
            </a:r>
            <a:r>
              <a:rPr lang="en-US" sz="1400" dirty="0">
                <a:solidFill>
                  <a:srgbClr val="3FADDD"/>
                </a:solidFill>
                <a:latin typeface="DINPro-Bold" panose="02000503030000020004" pitchFamily="50" charset="0"/>
              </a:rPr>
              <a:t> still face challenges sticking to their original plans. The majority shared that they had to reschedule or change their destination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630F4E-6324-4054-809D-485C711F778F}"/>
              </a:ext>
            </a:extLst>
          </p:cNvPr>
          <p:cNvSpPr txBox="1"/>
          <p:nvPr/>
        </p:nvSpPr>
        <p:spPr>
          <a:xfrm>
            <a:off x="7710687" y="2944066"/>
            <a:ext cx="514885" cy="21544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800" b="1" dirty="0">
                <a:solidFill>
                  <a:srgbClr val="0A0936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Poland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41A612-3B1E-4D47-A1CC-772077922FBB}"/>
              </a:ext>
            </a:extLst>
          </p:cNvPr>
          <p:cNvSpPr txBox="1"/>
          <p:nvPr/>
        </p:nvSpPr>
        <p:spPr>
          <a:xfrm>
            <a:off x="7778691" y="4245377"/>
            <a:ext cx="386644" cy="21544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800" b="1" dirty="0">
                <a:solidFill>
                  <a:srgbClr val="0A0936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Italy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6872DB-D693-4E8F-B8A5-24C10825280D}"/>
              </a:ext>
            </a:extLst>
          </p:cNvPr>
          <p:cNvSpPr txBox="1"/>
          <p:nvPr/>
        </p:nvSpPr>
        <p:spPr>
          <a:xfrm>
            <a:off x="6477000" y="1164752"/>
            <a:ext cx="2482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900" dirty="0">
                <a:solidFill>
                  <a:srgbClr val="0A0936"/>
                </a:solidFill>
                <a:latin typeface="DINPro-Light" panose="02000504040000020003" pitchFamily="50" charset="0"/>
              </a:rPr>
              <a:t>Top 5 markets which chose a domestic trip over international because of COVID-19</a:t>
            </a: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B0786A0A-F00C-432B-BE6F-8594BCF5F9F6}"/>
              </a:ext>
            </a:extLst>
          </p:cNvPr>
          <p:cNvSpPr txBox="1">
            <a:spLocks/>
          </p:cNvSpPr>
          <p:nvPr/>
        </p:nvSpPr>
        <p:spPr>
          <a:xfrm>
            <a:off x="7775999" y="3136517"/>
            <a:ext cx="678004" cy="230448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15.8%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F6D2DA3E-A469-4738-8097-0D5A004A35BB}"/>
              </a:ext>
            </a:extLst>
          </p:cNvPr>
          <p:cNvSpPr txBox="1">
            <a:spLocks/>
          </p:cNvSpPr>
          <p:nvPr/>
        </p:nvSpPr>
        <p:spPr>
          <a:xfrm>
            <a:off x="7826333" y="4431104"/>
            <a:ext cx="678004" cy="230448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14.5%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8EC5C33-87BE-459A-BCF9-6CB03E18A4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" b="18504"/>
          <a:stretch/>
        </p:blipFill>
        <p:spPr>
          <a:xfrm>
            <a:off x="7243525" y="4252800"/>
            <a:ext cx="500289" cy="40929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60BDF57-6061-4A24-A3EF-549F076CAC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3" b="17527"/>
          <a:stretch/>
        </p:blipFill>
        <p:spPr>
          <a:xfrm>
            <a:off x="7177510" y="2909486"/>
            <a:ext cx="424087" cy="353370"/>
          </a:xfrm>
          <a:prstGeom prst="rect">
            <a:avLst/>
          </a:prstGeom>
        </p:spPr>
      </p:pic>
      <p:sp>
        <p:nvSpPr>
          <p:cNvPr id="55" name="object 5">
            <a:extLst>
              <a:ext uri="{FF2B5EF4-FFF2-40B4-BE49-F238E27FC236}">
                <a16:creationId xmlns:a16="http://schemas.microsoft.com/office/drawing/2014/main" id="{584F8A78-FE18-47D8-9F4D-E38082875425}"/>
              </a:ext>
            </a:extLst>
          </p:cNvPr>
          <p:cNvSpPr txBox="1"/>
          <p:nvPr/>
        </p:nvSpPr>
        <p:spPr>
          <a:xfrm>
            <a:off x="76200" y="4784725"/>
            <a:ext cx="211455" cy="21428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700"/>
              </a:lnSpc>
              <a:spcBef>
                <a:spcPts val="240"/>
              </a:spcBef>
            </a:pPr>
            <a:fld id="{D5B01DB2-0E61-4156-A5A4-D8B8266C827F}" type="slidenum">
              <a:rPr lang="en-US" sz="700" smtClean="0">
                <a:latin typeface="DINPro-Light" panose="02000504040000020003" pitchFamily="50" charset="0"/>
                <a:cs typeface="Arial"/>
              </a:rPr>
              <a:t>40</a:t>
            </a:fld>
            <a:endParaRPr sz="700" dirty="0"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F104EB3-E97C-4C33-A601-1705DFE4D121}"/>
              </a:ext>
            </a:extLst>
          </p:cNvPr>
          <p:cNvSpPr/>
          <p:nvPr/>
        </p:nvSpPr>
        <p:spPr>
          <a:xfrm>
            <a:off x="415056" y="1519433"/>
            <a:ext cx="381000" cy="20144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40FAF66-FF66-4017-B4A2-CEB009F258B9}"/>
              </a:ext>
            </a:extLst>
          </p:cNvPr>
          <p:cNvSpPr txBox="1"/>
          <p:nvPr/>
        </p:nvSpPr>
        <p:spPr>
          <a:xfrm>
            <a:off x="287655" y="4860925"/>
            <a:ext cx="497014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Q2.If you had planned an overnight trip in the next 6 months within Europe, how does COVID-19 affect your plans?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7E15520-7041-4673-83D5-DCCD47FF9B02}"/>
              </a:ext>
            </a:extLst>
          </p:cNvPr>
          <p:cNvSpPr txBox="1"/>
          <p:nvPr/>
        </p:nvSpPr>
        <p:spPr>
          <a:xfrm>
            <a:off x="7772400" y="4876859"/>
            <a:ext cx="133653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No. of respondents: 5,837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37DF5A-9909-4E66-AC6F-CF5974142CA8}"/>
              </a:ext>
            </a:extLst>
          </p:cNvPr>
          <p:cNvSpPr txBox="1"/>
          <p:nvPr/>
        </p:nvSpPr>
        <p:spPr>
          <a:xfrm>
            <a:off x="1063039" y="1201093"/>
            <a:ext cx="30026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A0936"/>
                </a:solidFill>
                <a:latin typeface="DINPro-Light" panose="02000504040000020003" pitchFamily="50" charset="0"/>
              </a:rPr>
              <a:t>How has COVID-19 affected travel plans</a:t>
            </a:r>
          </a:p>
        </p:txBody>
      </p:sp>
      <p:graphicFrame>
        <p:nvGraphicFramePr>
          <p:cNvPr id="60" name="Chart 59">
            <a:extLst>
              <a:ext uri="{FF2B5EF4-FFF2-40B4-BE49-F238E27FC236}">
                <a16:creationId xmlns:a16="http://schemas.microsoft.com/office/drawing/2014/main" id="{B16439A8-DFB0-483A-A787-99E1F1DF2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6376335"/>
              </p:ext>
            </p:extLst>
          </p:nvPr>
        </p:nvGraphicFramePr>
        <p:xfrm>
          <a:off x="11327" y="1556727"/>
          <a:ext cx="6545403" cy="3183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E7926724-EEF3-4483-9C2E-9E6099482197}"/>
              </a:ext>
            </a:extLst>
          </p:cNvPr>
          <p:cNvSpPr txBox="1"/>
          <p:nvPr/>
        </p:nvSpPr>
        <p:spPr>
          <a:xfrm>
            <a:off x="7688846" y="1735262"/>
            <a:ext cx="527709" cy="21544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800" b="1" dirty="0">
                <a:solidFill>
                  <a:srgbClr val="0A0936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Austria</a:t>
            </a: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C95F143E-A5DD-44BF-85A0-789E9B18396E}"/>
              </a:ext>
            </a:extLst>
          </p:cNvPr>
          <p:cNvSpPr txBox="1">
            <a:spLocks/>
          </p:cNvSpPr>
          <p:nvPr/>
        </p:nvSpPr>
        <p:spPr>
          <a:xfrm>
            <a:off x="7729293" y="1923903"/>
            <a:ext cx="679732" cy="230448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19.8%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F4F7ABE-576A-4A58-ADB7-2972170F69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" b="16565"/>
          <a:stretch/>
        </p:blipFill>
        <p:spPr>
          <a:xfrm>
            <a:off x="7073250" y="1677686"/>
            <a:ext cx="500288" cy="428785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3FF243F0-20F1-4C63-9148-CF7942EA0ED3}"/>
              </a:ext>
            </a:extLst>
          </p:cNvPr>
          <p:cNvSpPr txBox="1"/>
          <p:nvPr/>
        </p:nvSpPr>
        <p:spPr>
          <a:xfrm>
            <a:off x="7729301" y="3582844"/>
            <a:ext cx="744114" cy="21544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800" b="1" dirty="0">
                <a:solidFill>
                  <a:srgbClr val="0A0936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Switzerland</a:t>
            </a:r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id="{1071AFFC-0D4D-4529-AF27-CF76F7D192E8}"/>
              </a:ext>
            </a:extLst>
          </p:cNvPr>
          <p:cNvSpPr txBox="1">
            <a:spLocks/>
          </p:cNvSpPr>
          <p:nvPr/>
        </p:nvSpPr>
        <p:spPr>
          <a:xfrm>
            <a:off x="7799793" y="3798288"/>
            <a:ext cx="679732" cy="230448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14.6%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086EB0D-BE24-424F-8AD8-7008EAD2D4D5}"/>
              </a:ext>
            </a:extLst>
          </p:cNvPr>
          <p:cNvSpPr txBox="1"/>
          <p:nvPr/>
        </p:nvSpPr>
        <p:spPr>
          <a:xfrm>
            <a:off x="7712708" y="2336782"/>
            <a:ext cx="611065" cy="21544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800" b="1" dirty="0">
                <a:solidFill>
                  <a:srgbClr val="0A0936"/>
                </a:solidFill>
                <a:latin typeface="DINPro-Light" panose="02000504040000020003" pitchFamily="50" charset="0"/>
                <a:ea typeface="League Spartan" charset="0"/>
                <a:cs typeface="Poppins SemiBold" pitchFamily="2" charset="77"/>
              </a:rPr>
              <a:t>Germany</a:t>
            </a:r>
          </a:p>
        </p:txBody>
      </p:sp>
      <p:sp>
        <p:nvSpPr>
          <p:cNvPr id="67" name="Subtitle 2">
            <a:extLst>
              <a:ext uri="{FF2B5EF4-FFF2-40B4-BE49-F238E27FC236}">
                <a16:creationId xmlns:a16="http://schemas.microsoft.com/office/drawing/2014/main" id="{C3DE664D-3D7D-4385-81ED-33C11B71326D}"/>
              </a:ext>
            </a:extLst>
          </p:cNvPr>
          <p:cNvSpPr txBox="1">
            <a:spLocks/>
          </p:cNvSpPr>
          <p:nvPr/>
        </p:nvSpPr>
        <p:spPr>
          <a:xfrm>
            <a:off x="7753155" y="2525423"/>
            <a:ext cx="679732" cy="230448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17.1%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E6D32B88-2D65-472E-AF97-5F9DF0F1773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1" b="21886"/>
          <a:stretch/>
        </p:blipFill>
        <p:spPr>
          <a:xfrm>
            <a:off x="7177510" y="3525628"/>
            <a:ext cx="502327" cy="40929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8034614C-0B71-4CBE-954F-E1F28ADA665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1" b="15968"/>
          <a:stretch/>
        </p:blipFill>
        <p:spPr>
          <a:xfrm>
            <a:off x="7110795" y="2288904"/>
            <a:ext cx="528514" cy="463258"/>
          </a:xfrm>
          <a:prstGeom prst="rect">
            <a:avLst/>
          </a:prstGeom>
        </p:spPr>
      </p:pic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FD196A53-BDC7-4D3F-9B24-BBD0BD876337}"/>
              </a:ext>
            </a:extLst>
          </p:cNvPr>
          <p:cNvSpPr/>
          <p:nvPr/>
        </p:nvSpPr>
        <p:spPr>
          <a:xfrm>
            <a:off x="8285942" y="1795878"/>
            <a:ext cx="131102" cy="92233"/>
          </a:xfrm>
          <a:prstGeom prst="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82356453-0109-4C60-A25F-C9F349340BE1}"/>
              </a:ext>
            </a:extLst>
          </p:cNvPr>
          <p:cNvSpPr/>
          <p:nvPr/>
        </p:nvSpPr>
        <p:spPr>
          <a:xfrm>
            <a:off x="8292653" y="2381878"/>
            <a:ext cx="131102" cy="92233"/>
          </a:xfrm>
          <a:prstGeom prst="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48E2B31-E64A-46C7-A2CC-99EFA24990F0}"/>
              </a:ext>
            </a:extLst>
          </p:cNvPr>
          <p:cNvSpPr txBox="1"/>
          <p:nvPr/>
        </p:nvSpPr>
        <p:spPr>
          <a:xfrm>
            <a:off x="8194279" y="1878714"/>
            <a:ext cx="40997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548235"/>
                </a:solidFill>
                <a:latin typeface="DINPro-Light" panose="02000504040000020003" pitchFamily="50" charset="0"/>
              </a:rPr>
              <a:t>38%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8F0E7EF-DFC8-41C7-8852-BCC86CA853C1}"/>
              </a:ext>
            </a:extLst>
          </p:cNvPr>
          <p:cNvSpPr txBox="1"/>
          <p:nvPr/>
        </p:nvSpPr>
        <p:spPr>
          <a:xfrm>
            <a:off x="8199388" y="2454467"/>
            <a:ext cx="40997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548235"/>
                </a:solidFill>
                <a:latin typeface="DINPro-Light" panose="02000504040000020003" pitchFamily="50" charset="0"/>
              </a:rPr>
              <a:t>19%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03A6DEF-7D14-4A59-BFDC-9AB7F19A6F42}"/>
              </a:ext>
            </a:extLst>
          </p:cNvPr>
          <p:cNvSpPr txBox="1"/>
          <p:nvPr/>
        </p:nvSpPr>
        <p:spPr>
          <a:xfrm>
            <a:off x="3321401" y="1841994"/>
            <a:ext cx="11061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2C4D75"/>
                </a:solidFill>
                <a:latin typeface="DINPro-Light" panose="02000504040000020003" pitchFamily="50" charset="0"/>
              </a:rPr>
              <a:t>Did not plan to travel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415B919-95E0-4BF6-912E-935B4427419D}"/>
              </a:ext>
            </a:extLst>
          </p:cNvPr>
          <p:cNvSpPr txBox="1"/>
          <p:nvPr/>
        </p:nvSpPr>
        <p:spPr>
          <a:xfrm>
            <a:off x="3321401" y="2136727"/>
            <a:ext cx="125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2C4D75"/>
                </a:solidFill>
                <a:latin typeface="DINPro-Light" panose="02000504040000020003" pitchFamily="50" charset="0"/>
              </a:rPr>
              <a:t>Did not make any change to the original plan</a:t>
            </a:r>
          </a:p>
        </p:txBody>
      </p:sp>
      <p:sp>
        <p:nvSpPr>
          <p:cNvPr id="76" name="Left Brace 75">
            <a:extLst>
              <a:ext uri="{FF2B5EF4-FFF2-40B4-BE49-F238E27FC236}">
                <a16:creationId xmlns:a16="http://schemas.microsoft.com/office/drawing/2014/main" id="{09FCDB1B-2FDF-43F2-8982-E082208931D7}"/>
              </a:ext>
            </a:extLst>
          </p:cNvPr>
          <p:cNvSpPr/>
          <p:nvPr/>
        </p:nvSpPr>
        <p:spPr>
          <a:xfrm flipH="1">
            <a:off x="3277918" y="2418840"/>
            <a:ext cx="63740" cy="1190458"/>
          </a:xfrm>
          <a:prstGeom prst="leftBrace">
            <a:avLst/>
          </a:prstGeom>
          <a:ln>
            <a:solidFill>
              <a:srgbClr val="2D8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7" name="Left Brace 76">
            <a:extLst>
              <a:ext uri="{FF2B5EF4-FFF2-40B4-BE49-F238E27FC236}">
                <a16:creationId xmlns:a16="http://schemas.microsoft.com/office/drawing/2014/main" id="{3D710E04-076B-4F60-8412-CE147826B002}"/>
              </a:ext>
            </a:extLst>
          </p:cNvPr>
          <p:cNvSpPr/>
          <p:nvPr/>
        </p:nvSpPr>
        <p:spPr>
          <a:xfrm flipH="1">
            <a:off x="3284028" y="3678498"/>
            <a:ext cx="76200" cy="497393"/>
          </a:xfrm>
          <a:prstGeom prst="leftBrace">
            <a:avLst/>
          </a:prstGeom>
          <a:ln>
            <a:solidFill>
              <a:srgbClr val="2D8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EC72CEE-E663-4740-AEC6-9FEE9AE924D6}"/>
              </a:ext>
            </a:extLst>
          </p:cNvPr>
          <p:cNvSpPr txBox="1"/>
          <p:nvPr/>
        </p:nvSpPr>
        <p:spPr>
          <a:xfrm>
            <a:off x="3341658" y="3828681"/>
            <a:ext cx="67374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2C4D75"/>
                </a:solidFill>
                <a:latin typeface="DINPro-Light" panose="02000504040000020003" pitchFamily="50" charset="0"/>
              </a:rPr>
              <a:t>Cancelled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515DCA8-42DC-49C4-9F49-A7927EDA6E0B}"/>
              </a:ext>
            </a:extLst>
          </p:cNvPr>
          <p:cNvSpPr txBox="1"/>
          <p:nvPr/>
        </p:nvSpPr>
        <p:spPr>
          <a:xfrm>
            <a:off x="3321401" y="2860180"/>
            <a:ext cx="125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2C4D75"/>
                </a:solidFill>
                <a:latin typeface="DINPro-Light" panose="02000504040000020003" pitchFamily="50" charset="0"/>
              </a:rPr>
              <a:t>Had to make some change to their original plan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7408F9F-84E1-425A-B56F-147A5016CA03}"/>
              </a:ext>
            </a:extLst>
          </p:cNvPr>
          <p:cNvCxnSpPr/>
          <p:nvPr/>
        </p:nvCxnSpPr>
        <p:spPr>
          <a:xfrm>
            <a:off x="4495800" y="1677686"/>
            <a:ext cx="0" cy="2575114"/>
          </a:xfrm>
          <a:prstGeom prst="line">
            <a:avLst/>
          </a:prstGeom>
          <a:ln>
            <a:solidFill>
              <a:srgbClr val="2D8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Left Brace 80">
            <a:extLst>
              <a:ext uri="{FF2B5EF4-FFF2-40B4-BE49-F238E27FC236}">
                <a16:creationId xmlns:a16="http://schemas.microsoft.com/office/drawing/2014/main" id="{712CDA85-EF95-433F-8AFF-DCE00035D3B3}"/>
              </a:ext>
            </a:extLst>
          </p:cNvPr>
          <p:cNvSpPr/>
          <p:nvPr/>
        </p:nvSpPr>
        <p:spPr>
          <a:xfrm flipH="1">
            <a:off x="3277637" y="1714038"/>
            <a:ext cx="90847" cy="475281"/>
          </a:xfrm>
          <a:prstGeom prst="leftBrace">
            <a:avLst/>
          </a:prstGeom>
          <a:ln>
            <a:solidFill>
              <a:srgbClr val="2D8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2" name="Left Brace 81">
            <a:extLst>
              <a:ext uri="{FF2B5EF4-FFF2-40B4-BE49-F238E27FC236}">
                <a16:creationId xmlns:a16="http://schemas.microsoft.com/office/drawing/2014/main" id="{F7E61110-4FC2-4DC6-B9A1-84E0F1A584E6}"/>
              </a:ext>
            </a:extLst>
          </p:cNvPr>
          <p:cNvSpPr/>
          <p:nvPr/>
        </p:nvSpPr>
        <p:spPr>
          <a:xfrm flipH="1">
            <a:off x="3291069" y="2218555"/>
            <a:ext cx="58635" cy="144120"/>
          </a:xfrm>
          <a:prstGeom prst="leftBrace">
            <a:avLst/>
          </a:prstGeom>
          <a:ln>
            <a:solidFill>
              <a:srgbClr val="2D8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860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AD8258D3-0D08-4609-8288-7FAE7075C58F}"/>
              </a:ext>
            </a:extLst>
          </p:cNvPr>
          <p:cNvSpPr/>
          <p:nvPr/>
        </p:nvSpPr>
        <p:spPr>
          <a:xfrm>
            <a:off x="601" y="893415"/>
            <a:ext cx="9144000" cy="425643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E1B81A4F-E3A9-4DF8-AF24-899AEE064971}"/>
              </a:ext>
            </a:extLst>
          </p:cNvPr>
          <p:cNvSpPr txBox="1"/>
          <p:nvPr/>
        </p:nvSpPr>
        <p:spPr>
          <a:xfrm>
            <a:off x="81744" y="4782001"/>
            <a:ext cx="211194" cy="214188"/>
          </a:xfrm>
          <a:prstGeom prst="rect">
            <a:avLst/>
          </a:prstGeom>
        </p:spPr>
        <p:txBody>
          <a:bodyPr vert="horz" wrap="square" lIns="0" tIns="30443" rIns="0" bIns="0" rtlCol="0">
            <a:spAutoFit/>
          </a:bodyPr>
          <a:lstStyle/>
          <a:p>
            <a:pPr marL="12685" marR="5074" algn="ctr">
              <a:lnSpc>
                <a:spcPts val="1698"/>
              </a:lnSpc>
              <a:spcBef>
                <a:spcPts val="240"/>
              </a:spcBef>
            </a:pPr>
            <a:fld id="{1E182CA4-B0B8-470C-B9E2-AE0D08B84F03}" type="slidenum">
              <a:rPr lang="en-US" sz="699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  <a:cs typeface="Arial"/>
              </a:rPr>
              <a:pPr marL="12685" marR="5074" algn="ctr">
                <a:lnSpc>
                  <a:spcPts val="1698"/>
                </a:lnSpc>
                <a:spcBef>
                  <a:spcPts val="240"/>
                </a:spcBef>
              </a:pPr>
              <a:t>41</a:t>
            </a:fld>
            <a:endParaRPr sz="699" dirty="0">
              <a:solidFill>
                <a:schemeClr val="tx1">
                  <a:lumMod val="50000"/>
                  <a:lumOff val="50000"/>
                </a:schemeClr>
              </a:solidFill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2A08CD-1582-471B-B10C-986C776FB5DD}"/>
              </a:ext>
            </a:extLst>
          </p:cNvPr>
          <p:cNvSpPr txBox="1"/>
          <p:nvPr/>
        </p:nvSpPr>
        <p:spPr>
          <a:xfrm>
            <a:off x="284376" y="4877043"/>
            <a:ext cx="4431275" cy="199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99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Q3.Which factors are currently most important to you to travel within Europe?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ACC8C-0975-4705-BF3B-88845A5B92B1}"/>
              </a:ext>
            </a:extLst>
          </p:cNvPr>
          <p:cNvSpPr txBox="1"/>
          <p:nvPr/>
        </p:nvSpPr>
        <p:spPr>
          <a:xfrm>
            <a:off x="7768454" y="4874021"/>
            <a:ext cx="1334886" cy="199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99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No. of respondents: 5,837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348C6865-7A37-40B5-A4C5-8797486AD084}"/>
              </a:ext>
            </a:extLst>
          </p:cNvPr>
          <p:cNvSpPr/>
          <p:nvPr/>
        </p:nvSpPr>
        <p:spPr>
          <a:xfrm>
            <a:off x="303883" y="727679"/>
            <a:ext cx="1718945" cy="165735"/>
          </a:xfrm>
          <a:custGeom>
            <a:avLst/>
            <a:gdLst/>
            <a:ahLst/>
            <a:cxnLst/>
            <a:rect l="l" t="t" r="r" b="b"/>
            <a:pathLst>
              <a:path w="1718945" h="165734">
                <a:moveTo>
                  <a:pt x="1718322" y="0"/>
                </a:moveTo>
                <a:lnTo>
                  <a:pt x="0" y="0"/>
                </a:lnTo>
                <a:lnTo>
                  <a:pt x="0" y="165595"/>
                </a:lnTo>
                <a:lnTo>
                  <a:pt x="1718322" y="165595"/>
                </a:lnTo>
                <a:lnTo>
                  <a:pt x="1718322" y="0"/>
                </a:lnTo>
                <a:close/>
              </a:path>
            </a:pathLst>
          </a:custGeom>
          <a:solidFill>
            <a:srgbClr val="2D8C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2C579E-95A7-4B39-869B-C40D35C225BE}"/>
              </a:ext>
            </a:extLst>
          </p:cNvPr>
          <p:cNvSpPr txBox="1"/>
          <p:nvPr/>
        </p:nvSpPr>
        <p:spPr>
          <a:xfrm>
            <a:off x="257300" y="4708525"/>
            <a:ext cx="33241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Pro-Light" panose="02000504040000020003" pitchFamily="50" charset="0"/>
              </a:rPr>
              <a:t>* No significant changes between waves were recorded for this question.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05617EE-3256-4BF5-95B6-CBD785716A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2543237"/>
              </p:ext>
            </p:extLst>
          </p:nvPr>
        </p:nvGraphicFramePr>
        <p:xfrm>
          <a:off x="188594" y="746125"/>
          <a:ext cx="8873661" cy="387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D46DBC3-D6AC-4960-B193-63BDC5E62FF0}"/>
              </a:ext>
            </a:extLst>
          </p:cNvPr>
          <p:cNvSpPr/>
          <p:nvPr/>
        </p:nvSpPr>
        <p:spPr>
          <a:xfrm>
            <a:off x="8115478" y="3703714"/>
            <a:ext cx="76200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F82581-236E-49B2-B8A8-7B55A24E61BB}"/>
              </a:ext>
            </a:extLst>
          </p:cNvPr>
          <p:cNvSpPr txBox="1"/>
          <p:nvPr/>
        </p:nvSpPr>
        <p:spPr>
          <a:xfrm>
            <a:off x="8168507" y="3667341"/>
            <a:ext cx="897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</a:rPr>
              <a:t>Social distancing on flights/public transport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67A262-AB3D-45C7-ABA6-2AFB7D33C616}"/>
              </a:ext>
            </a:extLst>
          </p:cNvPr>
          <p:cNvSpPr txBox="1"/>
          <p:nvPr/>
        </p:nvSpPr>
        <p:spPr>
          <a:xfrm>
            <a:off x="249043" y="197543"/>
            <a:ext cx="7142357" cy="52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98" dirty="0">
                <a:solidFill>
                  <a:srgbClr val="3FADDD"/>
                </a:solidFill>
                <a:latin typeface="DINPro-Bold" panose="02000503030000020004" pitchFamily="50" charset="0"/>
              </a:rPr>
              <a:t>Destination effectiveness in managing COVID-19 and flexibility in cancellation lead</a:t>
            </a:r>
            <a:r>
              <a:rPr lang="en-US" sz="1398" dirty="0">
                <a:solidFill>
                  <a:srgbClr val="FF0000"/>
                </a:solidFill>
                <a:latin typeface="DINPro-Bold" panose="02000503030000020004" pitchFamily="50" charset="0"/>
              </a:rPr>
              <a:t> </a:t>
            </a:r>
            <a:r>
              <a:rPr lang="en-US" sz="1398" dirty="0">
                <a:solidFill>
                  <a:srgbClr val="3FADDD"/>
                </a:solidFill>
                <a:latin typeface="DINPro-Bold" panose="02000503030000020004" pitchFamily="50" charset="0"/>
              </a:rPr>
              <a:t>trip planning factors; in-transport health and safety protocols a new entry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3F26C6-CAB7-4ED4-AFEA-87E71136B915}"/>
              </a:ext>
            </a:extLst>
          </p:cNvPr>
          <p:cNvSpPr txBox="1"/>
          <p:nvPr/>
        </p:nvSpPr>
        <p:spPr>
          <a:xfrm>
            <a:off x="3301429" y="941431"/>
            <a:ext cx="28284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900" b="0" dirty="0">
                <a:solidFill>
                  <a:srgbClr val="0A0936"/>
                </a:solidFill>
                <a:latin typeface="DINPro-Light" panose="02000504040000020003" pitchFamily="50" charset="0"/>
              </a:rPr>
              <a:t>Most important factors to travel within Europe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FDE1CF-17D1-492A-BC08-CB879073E644}"/>
              </a:ext>
            </a:extLst>
          </p:cNvPr>
          <p:cNvSpPr txBox="1"/>
          <p:nvPr/>
        </p:nvSpPr>
        <p:spPr>
          <a:xfrm>
            <a:off x="401700" y="3117197"/>
            <a:ext cx="8380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DINPro-Light" panose="02000504040000020003" pitchFamily="50" charset="0"/>
              </a:rPr>
              <a:t>Aug- Sep '20</a:t>
            </a:r>
          </a:p>
          <a:p>
            <a:pPr algn="r"/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69D235-E666-49A8-8C1D-83DDC3216F42}"/>
              </a:ext>
            </a:extLst>
          </p:cNvPr>
          <p:cNvSpPr txBox="1"/>
          <p:nvPr/>
        </p:nvSpPr>
        <p:spPr>
          <a:xfrm>
            <a:off x="401699" y="2746742"/>
            <a:ext cx="8380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DINPro-Light" panose="02000504040000020003" pitchFamily="50" charset="0"/>
              </a:rPr>
              <a:t>Sep- Oct '20</a:t>
            </a:r>
          </a:p>
          <a:p>
            <a:pPr algn="r"/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7A4DB9-5AAE-4C9A-A5AA-9A3206439D39}"/>
              </a:ext>
            </a:extLst>
          </p:cNvPr>
          <p:cNvSpPr txBox="1"/>
          <p:nvPr/>
        </p:nvSpPr>
        <p:spPr>
          <a:xfrm>
            <a:off x="390138" y="2376287"/>
            <a:ext cx="8380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DINPro-Light" panose="02000504040000020003" pitchFamily="50" charset="0"/>
              </a:rPr>
              <a:t>Oct- Nov '20</a:t>
            </a:r>
          </a:p>
          <a:p>
            <a:pPr algn="r"/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80CFE3-31E4-4761-90B3-CC2814324ED0}"/>
              </a:ext>
            </a:extLst>
          </p:cNvPr>
          <p:cNvSpPr txBox="1"/>
          <p:nvPr/>
        </p:nvSpPr>
        <p:spPr>
          <a:xfrm>
            <a:off x="390138" y="1986828"/>
            <a:ext cx="8380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DINPro-Light" panose="02000504040000020003" pitchFamily="50" charset="0"/>
              </a:rPr>
              <a:t>Nov- Dec '20</a:t>
            </a:r>
          </a:p>
          <a:p>
            <a:pPr algn="r"/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9D85D48-C4DE-43C3-8EB9-58732D5B2388}"/>
              </a:ext>
            </a:extLst>
          </p:cNvPr>
          <p:cNvSpPr txBox="1"/>
          <p:nvPr/>
        </p:nvSpPr>
        <p:spPr>
          <a:xfrm>
            <a:off x="13218" y="1597369"/>
            <a:ext cx="12435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DINPro-Light" panose="02000504040000020003" pitchFamily="50" charset="0"/>
              </a:rPr>
              <a:t>Dec '20- Jan '21</a:t>
            </a:r>
          </a:p>
          <a:p>
            <a:pPr algn="r"/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257C565-26B2-4795-B2EE-48BC3827DD2C}"/>
              </a:ext>
            </a:extLst>
          </p:cNvPr>
          <p:cNvSpPr/>
          <p:nvPr/>
        </p:nvSpPr>
        <p:spPr>
          <a:xfrm>
            <a:off x="3060152" y="3713538"/>
            <a:ext cx="76200" cy="76200"/>
          </a:xfrm>
          <a:prstGeom prst="rect">
            <a:avLst/>
          </a:prstGeom>
          <a:solidFill>
            <a:srgbClr val="0A0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7CC447-330E-4D27-AE27-466220D958BC}"/>
              </a:ext>
            </a:extLst>
          </p:cNvPr>
          <p:cNvSpPr txBox="1"/>
          <p:nvPr/>
        </p:nvSpPr>
        <p:spPr>
          <a:xfrm>
            <a:off x="3120094" y="3685650"/>
            <a:ext cx="8035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</a:rPr>
              <a:t>Finding a vaccine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0C7F4B8-20C1-4DAB-AC86-A01D24BFACE0}"/>
              </a:ext>
            </a:extLst>
          </p:cNvPr>
          <p:cNvSpPr/>
          <p:nvPr/>
        </p:nvSpPr>
        <p:spPr>
          <a:xfrm>
            <a:off x="472519" y="3726656"/>
            <a:ext cx="76200" cy="76200"/>
          </a:xfrm>
          <a:prstGeom prst="rect">
            <a:avLst/>
          </a:prstGeom>
          <a:solidFill>
            <a:srgbClr val="2D8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8F55706-8CF2-46DF-AED9-B05FBDFFB8DC}"/>
              </a:ext>
            </a:extLst>
          </p:cNvPr>
          <p:cNvSpPr txBox="1"/>
          <p:nvPr/>
        </p:nvSpPr>
        <p:spPr>
          <a:xfrm>
            <a:off x="503661" y="3681326"/>
            <a:ext cx="956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</a:rPr>
              <a:t>Destinations’ effectiveness managing COVID-19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4945C75-2924-4502-A7EA-EBBEB05F554A}"/>
              </a:ext>
            </a:extLst>
          </p:cNvPr>
          <p:cNvSpPr/>
          <p:nvPr/>
        </p:nvSpPr>
        <p:spPr>
          <a:xfrm>
            <a:off x="2171379" y="3717962"/>
            <a:ext cx="76200" cy="762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F2EA3E9-6D39-4A7E-9FE5-7DCAF4671B0E}"/>
              </a:ext>
            </a:extLst>
          </p:cNvPr>
          <p:cNvSpPr txBox="1"/>
          <p:nvPr/>
        </p:nvSpPr>
        <p:spPr>
          <a:xfrm>
            <a:off x="2236300" y="3681061"/>
            <a:ext cx="6662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</a:rPr>
              <a:t>Pre-travel COVID-19 tests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F220D4C-3798-41D4-BAA0-845958E44FF1}"/>
              </a:ext>
            </a:extLst>
          </p:cNvPr>
          <p:cNvSpPr/>
          <p:nvPr/>
        </p:nvSpPr>
        <p:spPr>
          <a:xfrm>
            <a:off x="1348432" y="3726656"/>
            <a:ext cx="76200" cy="76200"/>
          </a:xfrm>
          <a:prstGeom prst="rect">
            <a:avLst/>
          </a:prstGeom>
          <a:solidFill>
            <a:srgbClr val="4B7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B803DE-D2CF-460B-A9FA-C21FA62CBD81}"/>
              </a:ext>
            </a:extLst>
          </p:cNvPr>
          <p:cNvSpPr txBox="1"/>
          <p:nvPr/>
        </p:nvSpPr>
        <p:spPr>
          <a:xfrm>
            <a:off x="1384206" y="3708969"/>
            <a:ext cx="897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</a:rPr>
              <a:t>Flexible cancellation policies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5E8D7B9-0181-442B-BFFB-09B36DA59E5B}"/>
              </a:ext>
            </a:extLst>
          </p:cNvPr>
          <p:cNvSpPr/>
          <p:nvPr/>
        </p:nvSpPr>
        <p:spPr>
          <a:xfrm>
            <a:off x="4674347" y="3703714"/>
            <a:ext cx="81270" cy="76200"/>
          </a:xfrm>
          <a:prstGeom prst="rect">
            <a:avLst/>
          </a:prstGeom>
          <a:solidFill>
            <a:srgbClr val="A1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8C957E4-6E26-46AD-9888-5483F5AAA5AB}"/>
              </a:ext>
            </a:extLst>
          </p:cNvPr>
          <p:cNvSpPr txBox="1"/>
          <p:nvPr/>
        </p:nvSpPr>
        <p:spPr>
          <a:xfrm>
            <a:off x="4726093" y="3687640"/>
            <a:ext cx="8821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</a:rPr>
              <a:t>Health &amp; safety</a:t>
            </a:r>
            <a:r>
              <a:rPr lang="el-GR" sz="80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</a:rPr>
              <a:t>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</a:rPr>
              <a:t>protocols in destinations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A7B3C2A-E1E8-40F8-8620-840D20FE8612}"/>
              </a:ext>
            </a:extLst>
          </p:cNvPr>
          <p:cNvSpPr/>
          <p:nvPr/>
        </p:nvSpPr>
        <p:spPr>
          <a:xfrm>
            <a:off x="3835235" y="3703714"/>
            <a:ext cx="81270" cy="76200"/>
          </a:xfrm>
          <a:prstGeom prst="rect">
            <a:avLst/>
          </a:prstGeom>
          <a:solidFill>
            <a:srgbClr val="8FA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1629E3B-073D-4F1F-8E14-B933D174914E}"/>
              </a:ext>
            </a:extLst>
          </p:cNvPr>
          <p:cNvSpPr txBox="1"/>
          <p:nvPr/>
        </p:nvSpPr>
        <p:spPr>
          <a:xfrm>
            <a:off x="3899543" y="3681060"/>
            <a:ext cx="711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</a:rPr>
              <a:t>Fully lifted travel restrictions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E027090-2B1F-4BBF-BEE5-EAE2B41567FD}"/>
              </a:ext>
            </a:extLst>
          </p:cNvPr>
          <p:cNvSpPr/>
          <p:nvPr/>
        </p:nvSpPr>
        <p:spPr>
          <a:xfrm>
            <a:off x="6962245" y="3703714"/>
            <a:ext cx="81270" cy="762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D5B876-3BEE-4124-BD69-018A0AACC636}"/>
              </a:ext>
            </a:extLst>
          </p:cNvPr>
          <p:cNvSpPr txBox="1"/>
          <p:nvPr/>
        </p:nvSpPr>
        <p:spPr>
          <a:xfrm>
            <a:off x="7035012" y="3701262"/>
            <a:ext cx="10539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</a:rPr>
              <a:t>Health &amp; safety protocols in accommodation</a:t>
            </a:r>
          </a:p>
        </p:txBody>
      </p:sp>
      <p:pic>
        <p:nvPicPr>
          <p:cNvPr id="10" name="Graphic 9" descr="Needle with solid fill">
            <a:extLst>
              <a:ext uri="{FF2B5EF4-FFF2-40B4-BE49-F238E27FC236}">
                <a16:creationId xmlns:a16="http://schemas.microsoft.com/office/drawing/2014/main" id="{B00E1685-BC49-43AE-94C5-1E796A7334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0094" y="4267649"/>
            <a:ext cx="206578" cy="206578"/>
          </a:xfrm>
          <a:prstGeom prst="rect">
            <a:avLst/>
          </a:prstGeom>
        </p:spPr>
      </p:pic>
      <p:pic>
        <p:nvPicPr>
          <p:cNvPr id="13" name="Graphic 12" descr="Flag with solid fill">
            <a:extLst>
              <a:ext uri="{FF2B5EF4-FFF2-40B4-BE49-F238E27FC236}">
                <a16:creationId xmlns:a16="http://schemas.microsoft.com/office/drawing/2014/main" id="{001EB2FC-7192-4E2A-93CA-05A10DB685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2307" y="4252116"/>
            <a:ext cx="178069" cy="178069"/>
          </a:xfrm>
          <a:prstGeom prst="rect">
            <a:avLst/>
          </a:prstGeom>
        </p:spPr>
      </p:pic>
      <p:pic>
        <p:nvPicPr>
          <p:cNvPr id="15" name="Graphic 14" descr="Test tubes outline">
            <a:extLst>
              <a:ext uri="{FF2B5EF4-FFF2-40B4-BE49-F238E27FC236}">
                <a16:creationId xmlns:a16="http://schemas.microsoft.com/office/drawing/2014/main" id="{D90DB945-D5B3-4D82-A2F4-1E8290C127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13016" y="4271907"/>
            <a:ext cx="173994" cy="173994"/>
          </a:xfrm>
          <a:prstGeom prst="rect">
            <a:avLst/>
          </a:prstGeom>
        </p:spPr>
      </p:pic>
      <p:pic>
        <p:nvPicPr>
          <p:cNvPr id="17" name="Graphic 16" descr="Face with mask with solid fill">
            <a:extLst>
              <a:ext uri="{FF2B5EF4-FFF2-40B4-BE49-F238E27FC236}">
                <a16:creationId xmlns:a16="http://schemas.microsoft.com/office/drawing/2014/main" id="{6ECC9B0C-CFA1-465A-9ADE-B85A5AEE7A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80510" y="4274752"/>
            <a:ext cx="185084" cy="185084"/>
          </a:xfrm>
          <a:prstGeom prst="rect">
            <a:avLst/>
          </a:prstGeom>
        </p:spPr>
      </p:pic>
      <p:pic>
        <p:nvPicPr>
          <p:cNvPr id="21" name="Graphic 20" descr="Suitcase with solid fill">
            <a:extLst>
              <a:ext uri="{FF2B5EF4-FFF2-40B4-BE49-F238E27FC236}">
                <a16:creationId xmlns:a16="http://schemas.microsoft.com/office/drawing/2014/main" id="{81E6204F-C601-405E-9B3B-BEDE048584F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81103" y="4271907"/>
            <a:ext cx="197987" cy="197987"/>
          </a:xfrm>
          <a:prstGeom prst="rect">
            <a:avLst/>
          </a:prstGeom>
        </p:spPr>
      </p:pic>
      <p:pic>
        <p:nvPicPr>
          <p:cNvPr id="57" name="Graphic 56" descr="Sanitizer with solid fill">
            <a:extLst>
              <a:ext uri="{FF2B5EF4-FFF2-40B4-BE49-F238E27FC236}">
                <a16:creationId xmlns:a16="http://schemas.microsoft.com/office/drawing/2014/main" id="{4D2CE85C-3539-43E2-9394-89278A9FEC1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46602" y="4253560"/>
            <a:ext cx="227467" cy="227467"/>
          </a:xfrm>
          <a:prstGeom prst="rect">
            <a:avLst/>
          </a:prstGeom>
        </p:spPr>
      </p:pic>
      <p:pic>
        <p:nvPicPr>
          <p:cNvPr id="59" name="Graphic 58" descr="Social distancing with solid fill">
            <a:extLst>
              <a:ext uri="{FF2B5EF4-FFF2-40B4-BE49-F238E27FC236}">
                <a16:creationId xmlns:a16="http://schemas.microsoft.com/office/drawing/2014/main" id="{4B5B81E2-7250-45D7-AAE6-1BBEF6E43CB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65464" y="4285849"/>
            <a:ext cx="162887" cy="162887"/>
          </a:xfrm>
          <a:prstGeom prst="rect">
            <a:avLst/>
          </a:prstGeom>
        </p:spPr>
      </p:pic>
      <p:pic>
        <p:nvPicPr>
          <p:cNvPr id="61" name="Graphic 60" descr="Checklist with solid fill">
            <a:extLst>
              <a:ext uri="{FF2B5EF4-FFF2-40B4-BE49-F238E27FC236}">
                <a16:creationId xmlns:a16="http://schemas.microsoft.com/office/drawing/2014/main" id="{06A09587-FF92-4EA7-B803-72FA0849E35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584205" y="4262074"/>
            <a:ext cx="185084" cy="18508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2B0E8990-1322-4B85-B423-9824D37315D3}"/>
              </a:ext>
            </a:extLst>
          </p:cNvPr>
          <p:cNvSpPr txBox="1"/>
          <p:nvPr/>
        </p:nvSpPr>
        <p:spPr>
          <a:xfrm>
            <a:off x="13218" y="1192734"/>
            <a:ext cx="1243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DINPro-Light" panose="02000504040000020003" pitchFamily="50" charset="0"/>
              </a:rPr>
              <a:t>Feb '21</a:t>
            </a:r>
          </a:p>
          <a:p>
            <a:pPr algn="r"/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F704593-8164-4DEC-B5A3-EB3106F969D5}"/>
              </a:ext>
            </a:extLst>
          </p:cNvPr>
          <p:cNvSpPr/>
          <p:nvPr/>
        </p:nvSpPr>
        <p:spPr>
          <a:xfrm>
            <a:off x="5742935" y="3703714"/>
            <a:ext cx="81270" cy="76200"/>
          </a:xfrm>
          <a:prstGeom prst="rect">
            <a:avLst/>
          </a:prstGeom>
          <a:solidFill>
            <a:srgbClr val="3F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7DD2C7C-D774-4473-A168-4F96B997DBFD}"/>
              </a:ext>
            </a:extLst>
          </p:cNvPr>
          <p:cNvSpPr txBox="1"/>
          <p:nvPr/>
        </p:nvSpPr>
        <p:spPr>
          <a:xfrm>
            <a:off x="5792576" y="3682350"/>
            <a:ext cx="10539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-Light" panose="02000504040000020003" pitchFamily="50" charset="0"/>
              </a:rPr>
              <a:t>Health &amp; safety protocols during flight/transport</a:t>
            </a:r>
          </a:p>
        </p:txBody>
      </p:sp>
      <p:pic>
        <p:nvPicPr>
          <p:cNvPr id="6" name="Graphic 5" descr="N95 mask outline">
            <a:extLst>
              <a:ext uri="{FF2B5EF4-FFF2-40B4-BE49-F238E27FC236}">
                <a16:creationId xmlns:a16="http://schemas.microsoft.com/office/drawing/2014/main" id="{5E630C8C-B738-4385-9211-142630C981F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186468" y="4280840"/>
            <a:ext cx="197988" cy="1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49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8800319-0978-45D1-8668-34D829BC92BD}"/>
              </a:ext>
            </a:extLst>
          </p:cNvPr>
          <p:cNvSpPr/>
          <p:nvPr/>
        </p:nvSpPr>
        <p:spPr>
          <a:xfrm>
            <a:off x="1" y="0"/>
            <a:ext cx="9143999" cy="5149850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1F87EB-3ABF-47D3-AF74-874DAD252052}"/>
              </a:ext>
            </a:extLst>
          </p:cNvPr>
          <p:cNvSpPr txBox="1"/>
          <p:nvPr/>
        </p:nvSpPr>
        <p:spPr>
          <a:xfrm>
            <a:off x="7768454" y="4874021"/>
            <a:ext cx="1334886" cy="199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99" b="1" dirty="0">
                <a:solidFill>
                  <a:schemeClr val="bg1"/>
                </a:solidFill>
                <a:latin typeface="DINPro-Light" panose="02000504040000020003" pitchFamily="50" charset="0"/>
              </a:rPr>
              <a:t>No. of respondents: 5,837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8C8AB833-A6AC-4033-8D89-85BC362A8DDE}"/>
              </a:ext>
            </a:extLst>
          </p:cNvPr>
          <p:cNvSpPr txBox="1"/>
          <p:nvPr/>
        </p:nvSpPr>
        <p:spPr>
          <a:xfrm>
            <a:off x="81744" y="4782001"/>
            <a:ext cx="211194" cy="214188"/>
          </a:xfrm>
          <a:prstGeom prst="rect">
            <a:avLst/>
          </a:prstGeom>
        </p:spPr>
        <p:txBody>
          <a:bodyPr vert="horz" wrap="square" lIns="0" tIns="30443" rIns="0" bIns="0" rtlCol="0">
            <a:spAutoFit/>
          </a:bodyPr>
          <a:lstStyle/>
          <a:p>
            <a:pPr marL="12685" marR="5074" algn="ctr">
              <a:lnSpc>
                <a:spcPts val="1698"/>
              </a:lnSpc>
              <a:spcBef>
                <a:spcPts val="240"/>
              </a:spcBef>
            </a:pPr>
            <a:fld id="{801E5A4B-98C3-4764-AE48-BC6708A02140}" type="slidenum">
              <a:rPr lang="en-US" sz="699">
                <a:solidFill>
                  <a:schemeClr val="bg1"/>
                </a:solidFill>
                <a:latin typeface="DINPro-Light" panose="02000504040000020003" pitchFamily="50" charset="0"/>
                <a:cs typeface="Arial"/>
              </a:rPr>
              <a:pPr marL="12685" marR="5074" algn="ctr">
                <a:lnSpc>
                  <a:spcPts val="1698"/>
                </a:lnSpc>
                <a:spcBef>
                  <a:spcPts val="240"/>
                </a:spcBef>
              </a:pPr>
              <a:t>42</a:t>
            </a:fld>
            <a:endParaRPr sz="699" dirty="0">
              <a:solidFill>
                <a:schemeClr val="bg1"/>
              </a:solidFill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4782DD-2399-45EF-91B1-2A3A997665FC}"/>
              </a:ext>
            </a:extLst>
          </p:cNvPr>
          <p:cNvSpPr txBox="1"/>
          <p:nvPr/>
        </p:nvSpPr>
        <p:spPr>
          <a:xfrm>
            <a:off x="2517137" y="974725"/>
            <a:ext cx="2998916" cy="230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99" b="1" dirty="0">
                <a:solidFill>
                  <a:schemeClr val="bg1"/>
                </a:solidFill>
                <a:latin typeface="DINPro-Light" panose="02000504040000020003" pitchFamily="50" charset="0"/>
              </a:rPr>
              <a:t>Leading concerns for travelling in Europe</a:t>
            </a:r>
            <a:endParaRPr lang="en-US" sz="899" b="1" dirty="0">
              <a:solidFill>
                <a:schemeClr val="bg1"/>
              </a:solidFill>
              <a:highlight>
                <a:srgbClr val="FFFF00"/>
              </a:highlight>
              <a:latin typeface="DINPro-Light" panose="02000504040000020003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2370E-7282-41C8-ABF4-C48FB32F7F80}"/>
              </a:ext>
            </a:extLst>
          </p:cNvPr>
          <p:cNvSpPr txBox="1"/>
          <p:nvPr/>
        </p:nvSpPr>
        <p:spPr>
          <a:xfrm>
            <a:off x="57151" y="135822"/>
            <a:ext cx="664844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spc="-75" dirty="0">
                <a:solidFill>
                  <a:schemeClr val="bg1"/>
                </a:solidFill>
                <a:latin typeface="DINPro-Light" panose="02000504040000020003" pitchFamily="50" charset="0"/>
              </a:rPr>
              <a:t>SIZING UP TRAVEL ANXIETIES </a:t>
            </a:r>
          </a:p>
          <a:p>
            <a:r>
              <a:rPr lang="en-GB" sz="1400" dirty="0">
                <a:solidFill>
                  <a:schemeClr val="bg1"/>
                </a:solidFill>
                <a:latin typeface="DINPro-Bold" panose="02000503030000020004" pitchFamily="50" charset="0"/>
              </a:rPr>
              <a:t>Quarantine at the destination remains a major deterrent to European travel</a:t>
            </a:r>
          </a:p>
          <a:p>
            <a:endParaRPr lang="en-US" sz="1400" dirty="0">
              <a:solidFill>
                <a:schemeClr val="bg1"/>
              </a:solidFill>
              <a:highlight>
                <a:srgbClr val="FF0000"/>
              </a:highlight>
              <a:latin typeface="DINPro-Bold" panose="02000503030000020004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4B6FCB-3B23-4ECF-8C16-24CF5EC51A18}"/>
              </a:ext>
            </a:extLst>
          </p:cNvPr>
          <p:cNvSpPr txBox="1"/>
          <p:nvPr/>
        </p:nvSpPr>
        <p:spPr>
          <a:xfrm>
            <a:off x="292938" y="4939568"/>
            <a:ext cx="3289684" cy="199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99" b="1" dirty="0">
                <a:solidFill>
                  <a:schemeClr val="bg1"/>
                </a:solidFill>
                <a:latin typeface="DINPro-Light" panose="02000504040000020003" pitchFamily="50" charset="0"/>
              </a:rPr>
              <a:t>Q4.What currently concerns you the most about travelling within Europe?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3EF8D4-E9CB-49E6-B121-F89C82F91B6E}"/>
              </a:ext>
            </a:extLst>
          </p:cNvPr>
          <p:cNvSpPr txBox="1"/>
          <p:nvPr/>
        </p:nvSpPr>
        <p:spPr>
          <a:xfrm>
            <a:off x="257300" y="4802916"/>
            <a:ext cx="4572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DINPro-Light" panose="02000504040000020003" pitchFamily="50" charset="0"/>
              </a:rPr>
              <a:t>* No significant changes between waves were recorded for this question.</a:t>
            </a:r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41EF9051-EE84-4501-A15C-B2AA7C1FB0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" t="10049" r="651" b="9995"/>
          <a:stretch/>
        </p:blipFill>
        <p:spPr>
          <a:xfrm>
            <a:off x="2628" y="1301880"/>
            <a:ext cx="7069136" cy="32930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AC0984-BBF9-4855-B41D-57E4E04576B7}"/>
              </a:ext>
            </a:extLst>
          </p:cNvPr>
          <p:cNvSpPr txBox="1"/>
          <p:nvPr/>
        </p:nvSpPr>
        <p:spPr>
          <a:xfrm>
            <a:off x="7071764" y="1352433"/>
            <a:ext cx="1992672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  <a:latin typeface="DINPro-Light" panose="02000504040000020003" pitchFamily="50" charset="0"/>
              </a:rPr>
              <a:t>Compared to other age groups, respondents </a:t>
            </a:r>
            <a:r>
              <a:rPr lang="en-US" sz="1100" b="1" dirty="0">
                <a:solidFill>
                  <a:srgbClr val="3FAEDC"/>
                </a:solidFill>
                <a:latin typeface="DINPro-Light" panose="02000504040000020003" pitchFamily="50" charset="0"/>
              </a:rPr>
              <a:t>over the age of 55 </a:t>
            </a:r>
            <a:r>
              <a:rPr lang="en-US" sz="1100" b="1" dirty="0">
                <a:solidFill>
                  <a:schemeClr val="bg1"/>
                </a:solidFill>
                <a:latin typeface="DINPro-Light" panose="02000504040000020003" pitchFamily="50" charset="0"/>
              </a:rPr>
              <a:t>are slightly more concerned about the </a:t>
            </a:r>
            <a:r>
              <a:rPr lang="en-US" sz="1100" b="1" dirty="0">
                <a:solidFill>
                  <a:srgbClr val="3FAEDC"/>
                </a:solidFill>
                <a:latin typeface="DINPro-Light" panose="02000504040000020003" pitchFamily="50" charset="0"/>
              </a:rPr>
              <a:t>rising COVID-19 cases </a:t>
            </a:r>
            <a:r>
              <a:rPr lang="en-US" sz="1100" b="1" dirty="0">
                <a:solidFill>
                  <a:schemeClr val="bg1"/>
                </a:solidFill>
                <a:latin typeface="DINPro-Light" panose="02000504040000020003" pitchFamily="50" charset="0"/>
              </a:rPr>
              <a:t>and </a:t>
            </a:r>
            <a:r>
              <a:rPr lang="en-US" sz="1100" b="1" dirty="0">
                <a:solidFill>
                  <a:srgbClr val="3FAEDC"/>
                </a:solidFill>
                <a:latin typeface="DINPro-Light" panose="02000504040000020003" pitchFamily="50" charset="0"/>
              </a:rPr>
              <a:t>becoming ill at the destination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507A2B-0AA9-4492-AE9D-2168CC049814}"/>
              </a:ext>
            </a:extLst>
          </p:cNvPr>
          <p:cNvSpPr/>
          <p:nvPr/>
        </p:nvSpPr>
        <p:spPr>
          <a:xfrm>
            <a:off x="7086600" y="1352432"/>
            <a:ext cx="1977836" cy="1277273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44465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8800319-0978-45D1-8668-34D829BC92BD}"/>
              </a:ext>
            </a:extLst>
          </p:cNvPr>
          <p:cNvSpPr/>
          <p:nvPr/>
        </p:nvSpPr>
        <p:spPr>
          <a:xfrm>
            <a:off x="0" y="0"/>
            <a:ext cx="9144000" cy="5149850"/>
          </a:xfrm>
          <a:prstGeom prst="rect">
            <a:avLst/>
          </a:prstGeom>
          <a:solidFill>
            <a:srgbClr val="3FA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7841C6D9-2937-40FB-B440-3F4F52C38BFC}"/>
              </a:ext>
            </a:extLst>
          </p:cNvPr>
          <p:cNvSpPr txBox="1"/>
          <p:nvPr/>
        </p:nvSpPr>
        <p:spPr>
          <a:xfrm>
            <a:off x="76200" y="4784725"/>
            <a:ext cx="211455" cy="21428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700"/>
              </a:lnSpc>
              <a:spcBef>
                <a:spcPts val="240"/>
              </a:spcBef>
            </a:pPr>
            <a:fld id="{801E5A4B-98C3-4764-AE48-BC6708A02140}" type="slidenum">
              <a:rPr lang="en-US" sz="700" smtClean="0">
                <a:solidFill>
                  <a:schemeClr val="bg1"/>
                </a:solidFill>
                <a:latin typeface="DINPro-Light" panose="02000504040000020003" pitchFamily="50" charset="0"/>
                <a:cs typeface="Arial"/>
              </a:rPr>
              <a:t>43</a:t>
            </a:fld>
            <a:endParaRPr sz="700" dirty="0">
              <a:solidFill>
                <a:schemeClr val="bg1"/>
              </a:solidFill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1F87EB-3ABF-47D3-AF74-874DAD252052}"/>
              </a:ext>
            </a:extLst>
          </p:cNvPr>
          <p:cNvSpPr txBox="1"/>
          <p:nvPr/>
        </p:nvSpPr>
        <p:spPr>
          <a:xfrm>
            <a:off x="7772400" y="4876859"/>
            <a:ext cx="133653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1" dirty="0">
                <a:solidFill>
                  <a:schemeClr val="bg1"/>
                </a:solidFill>
                <a:latin typeface="DINPro-Light" panose="02000504040000020003" pitchFamily="50" charset="0"/>
              </a:rPr>
              <a:t>No. of respondents: 3,246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A8FCB4-147F-4FEE-A42F-BB1ADA299E4D}"/>
              </a:ext>
            </a:extLst>
          </p:cNvPr>
          <p:cNvSpPr txBox="1"/>
          <p:nvPr/>
        </p:nvSpPr>
        <p:spPr>
          <a:xfrm>
            <a:off x="2209800" y="974725"/>
            <a:ext cx="3581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DINPro-Light" panose="02000504040000020003" pitchFamily="50" charset="0"/>
              </a:rPr>
              <a:t>Leading concerns for those who are most likely to travel next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61A103-BEA0-4D7B-ABF6-0275EEF7F04D}"/>
              </a:ext>
            </a:extLst>
          </p:cNvPr>
          <p:cNvSpPr txBox="1"/>
          <p:nvPr/>
        </p:nvSpPr>
        <p:spPr>
          <a:xfrm>
            <a:off x="76199" y="136525"/>
            <a:ext cx="66294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spc="-75" dirty="0">
                <a:solidFill>
                  <a:schemeClr val="bg1"/>
                </a:solidFill>
                <a:latin typeface="DINPro-Light" panose="02000504040000020003" pitchFamily="50" charset="0"/>
              </a:rPr>
              <a:t>TRAVEL CONCERNS OF “EARLY-BIRD” TRAVELLERS</a:t>
            </a:r>
            <a:endParaRPr lang="en-US" sz="1400" strike="sngStrike" spc="-75" dirty="0">
              <a:solidFill>
                <a:schemeClr val="bg1"/>
              </a:solidFill>
              <a:latin typeface="DINPro-Light" panose="02000504040000020003" pitchFamily="50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DINPro-Bold" panose="02000503030000020004" pitchFamily="50" charset="0"/>
              </a:rPr>
              <a:t>An increasing number of respondents with short-term plans question </a:t>
            </a:r>
          </a:p>
          <a:p>
            <a:r>
              <a:rPr lang="en-US" sz="1400" dirty="0">
                <a:solidFill>
                  <a:schemeClr val="bg1"/>
                </a:solidFill>
                <a:latin typeface="DINPro-Bold" panose="02000503030000020004" pitchFamily="50" charset="0"/>
              </a:rPr>
              <a:t>whether they can get the most out of their in-destination experience</a:t>
            </a:r>
            <a:endParaRPr lang="he-IL" sz="1400" dirty="0">
              <a:solidFill>
                <a:schemeClr val="bg1"/>
              </a:solidFill>
              <a:latin typeface="DINPro-Bold" panose="02000503030000020004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68B92F-D245-4D51-984F-365E6E437B8D}"/>
              </a:ext>
            </a:extLst>
          </p:cNvPr>
          <p:cNvSpPr txBox="1"/>
          <p:nvPr/>
        </p:nvSpPr>
        <p:spPr>
          <a:xfrm>
            <a:off x="292938" y="4939568"/>
            <a:ext cx="3289684" cy="199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99" b="1" dirty="0">
                <a:solidFill>
                  <a:schemeClr val="bg1"/>
                </a:solidFill>
                <a:latin typeface="DINPro-Light" panose="02000504040000020003" pitchFamily="50" charset="0"/>
              </a:rPr>
              <a:t>Q4.What currently concerns you the most about travelling within Europe?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D06B2D-6D86-4CB0-8992-B1767E59571D}"/>
              </a:ext>
            </a:extLst>
          </p:cNvPr>
          <p:cNvSpPr txBox="1"/>
          <p:nvPr/>
        </p:nvSpPr>
        <p:spPr>
          <a:xfrm>
            <a:off x="257300" y="4802916"/>
            <a:ext cx="4572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DINPro-Light" panose="02000504040000020003" pitchFamily="50" charset="0"/>
              </a:rPr>
              <a:t>* No significant changes between waves were recorded for this question.</a:t>
            </a:r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0A4B8A46-58BE-46AA-BCEA-896C56C090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" t="13009" r="651" b="10019"/>
          <a:stretch/>
        </p:blipFill>
        <p:spPr>
          <a:xfrm>
            <a:off x="1" y="1285022"/>
            <a:ext cx="7391400" cy="33146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3FB23E-37C5-4E71-96E8-9EA4E3A23AFF}"/>
              </a:ext>
            </a:extLst>
          </p:cNvPr>
          <p:cNvSpPr/>
          <p:nvPr/>
        </p:nvSpPr>
        <p:spPr>
          <a:xfrm>
            <a:off x="3505200" y="3108325"/>
            <a:ext cx="1371600" cy="1626265"/>
          </a:xfrm>
          <a:prstGeom prst="rect">
            <a:avLst/>
          </a:prstGeom>
          <a:noFill/>
          <a:ln>
            <a:solidFill>
              <a:srgbClr val="18507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1762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5">
            <a:extLst>
              <a:ext uri="{FF2B5EF4-FFF2-40B4-BE49-F238E27FC236}">
                <a16:creationId xmlns:a16="http://schemas.microsoft.com/office/drawing/2014/main" id="{DC832392-2355-4612-AB57-DFBD76D2B560}"/>
              </a:ext>
            </a:extLst>
          </p:cNvPr>
          <p:cNvSpPr txBox="1"/>
          <p:nvPr/>
        </p:nvSpPr>
        <p:spPr>
          <a:xfrm>
            <a:off x="76200" y="4784725"/>
            <a:ext cx="211455" cy="21428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700"/>
              </a:lnSpc>
              <a:spcBef>
                <a:spcPts val="240"/>
              </a:spcBef>
            </a:pPr>
            <a:fld id="{E7DCBE50-A382-4843-832B-2E7A968877C9}" type="slidenum">
              <a:rPr lang="en-US" sz="700" smtClean="0">
                <a:latin typeface="DINPro-Light" panose="02000504040000020003" pitchFamily="50" charset="0"/>
                <a:cs typeface="Arial"/>
              </a:rPr>
              <a:t>44</a:t>
            </a:fld>
            <a:endParaRPr sz="700" dirty="0"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703614-4A33-4B4E-B16A-4458A446DC46}"/>
              </a:ext>
            </a:extLst>
          </p:cNvPr>
          <p:cNvSpPr txBox="1"/>
          <p:nvPr/>
        </p:nvSpPr>
        <p:spPr>
          <a:xfrm>
            <a:off x="7772400" y="4876859"/>
            <a:ext cx="133653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No. of respondents: 5,837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BF861A-B70B-40B5-8BAE-77199A15DB6B}"/>
              </a:ext>
            </a:extLst>
          </p:cNvPr>
          <p:cNvSpPr txBox="1"/>
          <p:nvPr/>
        </p:nvSpPr>
        <p:spPr>
          <a:xfrm>
            <a:off x="287655" y="4833120"/>
            <a:ext cx="466534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DINPro-Light" panose="02000504040000020003" pitchFamily="50" charset="0"/>
              </a:rPr>
              <a:t>Q5.In relation to your personal health and safety, which parts of your journey will concern you the most?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5F13A40-AD6C-4B97-9918-19DF84F91CCB}"/>
              </a:ext>
            </a:extLst>
          </p:cNvPr>
          <p:cNvSpPr/>
          <p:nvPr/>
        </p:nvSpPr>
        <p:spPr>
          <a:xfrm>
            <a:off x="303883" y="727679"/>
            <a:ext cx="1718945" cy="165735"/>
          </a:xfrm>
          <a:custGeom>
            <a:avLst/>
            <a:gdLst/>
            <a:ahLst/>
            <a:cxnLst/>
            <a:rect l="l" t="t" r="r" b="b"/>
            <a:pathLst>
              <a:path w="1718945" h="165734">
                <a:moveTo>
                  <a:pt x="1718322" y="0"/>
                </a:moveTo>
                <a:lnTo>
                  <a:pt x="0" y="0"/>
                </a:lnTo>
                <a:lnTo>
                  <a:pt x="0" y="165595"/>
                </a:lnTo>
                <a:lnTo>
                  <a:pt x="1718322" y="165595"/>
                </a:lnTo>
                <a:lnTo>
                  <a:pt x="1718322" y="0"/>
                </a:lnTo>
                <a:close/>
              </a:path>
            </a:pathLst>
          </a:custGeom>
          <a:solidFill>
            <a:srgbClr val="2D8C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3B8EB2-0C8C-421C-A63C-26BB3317D328}"/>
              </a:ext>
            </a:extLst>
          </p:cNvPr>
          <p:cNvSpPr txBox="1"/>
          <p:nvPr/>
        </p:nvSpPr>
        <p:spPr>
          <a:xfrm>
            <a:off x="227285" y="176862"/>
            <a:ext cx="6478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FADDD"/>
                </a:solidFill>
                <a:latin typeface="DINPro-Bold" panose="02000503030000020004" pitchFamily="50" charset="0"/>
              </a:rPr>
              <a:t>Visiting destination’s bars and restaurants is now causing more anxiety among Europeans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49B6E5-D82A-4A0D-819D-028DC1FC7063}"/>
              </a:ext>
            </a:extLst>
          </p:cNvPr>
          <p:cNvSpPr txBox="1"/>
          <p:nvPr/>
        </p:nvSpPr>
        <p:spPr>
          <a:xfrm>
            <a:off x="2780840" y="1063382"/>
            <a:ext cx="3582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A0936"/>
                </a:solidFill>
                <a:latin typeface="DINPro-Light" panose="02000504040000020003" pitchFamily="50" charset="0"/>
              </a:rPr>
              <a:t>The most worrisome touch points during travel </a:t>
            </a:r>
          </a:p>
          <a:p>
            <a:pPr algn="ctr"/>
            <a:r>
              <a:rPr lang="en-US" sz="900" b="1" dirty="0">
                <a:solidFill>
                  <a:srgbClr val="0A0936"/>
                </a:solidFill>
                <a:latin typeface="DINPro-Light" panose="02000504040000020003" pitchFamily="50" charset="0"/>
              </a:rPr>
              <a:t>in relation to personal health &amp; safety </a:t>
            </a: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39C4FBB4-60C1-4BFA-AF16-3B74186A5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8707752"/>
              </p:ext>
            </p:extLst>
          </p:nvPr>
        </p:nvGraphicFramePr>
        <p:xfrm>
          <a:off x="135169" y="1136377"/>
          <a:ext cx="8873661" cy="3426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720348A4-689E-412A-ABA7-5C8FB1024C74}"/>
              </a:ext>
            </a:extLst>
          </p:cNvPr>
          <p:cNvSpPr txBox="1"/>
          <p:nvPr/>
        </p:nvSpPr>
        <p:spPr>
          <a:xfrm>
            <a:off x="388481" y="3210599"/>
            <a:ext cx="8380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DINPro-Light" panose="02000504040000020003" pitchFamily="50" charset="0"/>
              </a:rPr>
              <a:t>Aug- Sep '20</a:t>
            </a:r>
          </a:p>
          <a:p>
            <a:pPr algn="r"/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BA51D7-E9E4-4D59-B48B-572C1F006089}"/>
              </a:ext>
            </a:extLst>
          </p:cNvPr>
          <p:cNvSpPr txBox="1"/>
          <p:nvPr/>
        </p:nvSpPr>
        <p:spPr>
          <a:xfrm>
            <a:off x="388481" y="2872876"/>
            <a:ext cx="8380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DINPro-Light" panose="02000504040000020003" pitchFamily="50" charset="0"/>
              </a:rPr>
              <a:t>Sep- Oct '20</a:t>
            </a:r>
          </a:p>
          <a:p>
            <a:pPr algn="r"/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7D0A43-BDC2-4C1C-9AEC-E281ECE4B898}"/>
              </a:ext>
            </a:extLst>
          </p:cNvPr>
          <p:cNvSpPr txBox="1"/>
          <p:nvPr/>
        </p:nvSpPr>
        <p:spPr>
          <a:xfrm>
            <a:off x="376920" y="2515095"/>
            <a:ext cx="8380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DINPro-Light" panose="02000504040000020003" pitchFamily="50" charset="0"/>
              </a:rPr>
              <a:t>Oct- Nov '20</a:t>
            </a:r>
          </a:p>
          <a:p>
            <a:pPr algn="r"/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8385956-B6F7-44A7-BDC6-F5B7D456EDA9}"/>
              </a:ext>
            </a:extLst>
          </p:cNvPr>
          <p:cNvSpPr txBox="1"/>
          <p:nvPr/>
        </p:nvSpPr>
        <p:spPr>
          <a:xfrm>
            <a:off x="376920" y="2205198"/>
            <a:ext cx="8380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DINPro-Light" panose="02000504040000020003" pitchFamily="50" charset="0"/>
              </a:rPr>
              <a:t>Nov- Dec '20</a:t>
            </a:r>
          </a:p>
          <a:p>
            <a:pPr algn="r"/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1CA562-B053-4622-825E-1A0C4716AEA0}"/>
              </a:ext>
            </a:extLst>
          </p:cNvPr>
          <p:cNvSpPr txBox="1"/>
          <p:nvPr/>
        </p:nvSpPr>
        <p:spPr>
          <a:xfrm>
            <a:off x="0" y="1846820"/>
            <a:ext cx="12435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DINPro-Light" panose="02000504040000020003" pitchFamily="50" charset="0"/>
              </a:rPr>
              <a:t>Dec '20- Jan '21</a:t>
            </a:r>
          </a:p>
          <a:p>
            <a:pPr algn="r"/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54748A6-4DD3-4D8A-B4CA-33E55F468A2C}"/>
              </a:ext>
            </a:extLst>
          </p:cNvPr>
          <p:cNvSpPr txBox="1"/>
          <p:nvPr/>
        </p:nvSpPr>
        <p:spPr>
          <a:xfrm>
            <a:off x="0" y="1467576"/>
            <a:ext cx="1243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DINPro-Light" panose="02000504040000020003" pitchFamily="50" charset="0"/>
              </a:rPr>
              <a:t>Feb '21</a:t>
            </a:r>
          </a:p>
          <a:p>
            <a:pPr algn="r"/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47" name="Arrow: Pentagon 46">
            <a:extLst>
              <a:ext uri="{FF2B5EF4-FFF2-40B4-BE49-F238E27FC236}">
                <a16:creationId xmlns:a16="http://schemas.microsoft.com/office/drawing/2014/main" id="{DF9637AE-5A74-42BF-BDCE-F885651C8B30}"/>
              </a:ext>
            </a:extLst>
          </p:cNvPr>
          <p:cNvSpPr/>
          <p:nvPr/>
        </p:nvSpPr>
        <p:spPr>
          <a:xfrm>
            <a:off x="2659735" y="3763877"/>
            <a:ext cx="430304" cy="212255"/>
          </a:xfrm>
          <a:prstGeom prst="homePlate">
            <a:avLst/>
          </a:prstGeom>
          <a:solidFill>
            <a:srgbClr val="2D8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CF7ABDF-F8A0-4E27-A80D-F08CA4850D18}"/>
              </a:ext>
            </a:extLst>
          </p:cNvPr>
          <p:cNvSpPr txBox="1"/>
          <p:nvPr/>
        </p:nvSpPr>
        <p:spPr>
          <a:xfrm>
            <a:off x="3080524" y="3748488"/>
            <a:ext cx="7302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r>
              <a:rPr lang="en-US" sz="800" dirty="0">
                <a:solidFill>
                  <a:srgbClr val="2D8BB4"/>
                </a:solidFill>
                <a:latin typeface="DINPro-Light" panose="02000504040000020003" pitchFamily="50" charset="0"/>
              </a:rPr>
              <a:t>Air travel</a:t>
            </a:r>
          </a:p>
        </p:txBody>
      </p:sp>
      <p:sp>
        <p:nvSpPr>
          <p:cNvPr id="49" name="Arrow: Pentagon 48">
            <a:extLst>
              <a:ext uri="{FF2B5EF4-FFF2-40B4-BE49-F238E27FC236}">
                <a16:creationId xmlns:a16="http://schemas.microsoft.com/office/drawing/2014/main" id="{BDA79FA8-62BC-4788-BC37-8A1B34EEA837}"/>
              </a:ext>
            </a:extLst>
          </p:cNvPr>
          <p:cNvSpPr/>
          <p:nvPr/>
        </p:nvSpPr>
        <p:spPr>
          <a:xfrm>
            <a:off x="5135472" y="4056320"/>
            <a:ext cx="430304" cy="223769"/>
          </a:xfrm>
          <a:prstGeom prst="homePlate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3711159-2473-4A8D-936C-AF766C99B9B5}"/>
              </a:ext>
            </a:extLst>
          </p:cNvPr>
          <p:cNvSpPr txBox="1"/>
          <p:nvPr/>
        </p:nvSpPr>
        <p:spPr>
          <a:xfrm>
            <a:off x="5576086" y="4013268"/>
            <a:ext cx="17374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r>
              <a:rPr lang="en-US" sz="800" dirty="0">
                <a:solidFill>
                  <a:srgbClr val="A5A5A5"/>
                </a:solidFill>
                <a:latin typeface="DINPro-Light" panose="02000504040000020003" pitchFamily="50" charset="0"/>
              </a:rPr>
              <a:t>Public areas in destinations (i.e., streets, neighborhoods)</a:t>
            </a:r>
          </a:p>
        </p:txBody>
      </p:sp>
      <p:sp>
        <p:nvSpPr>
          <p:cNvPr id="51" name="Arrow: Pentagon 50">
            <a:extLst>
              <a:ext uri="{FF2B5EF4-FFF2-40B4-BE49-F238E27FC236}">
                <a16:creationId xmlns:a16="http://schemas.microsoft.com/office/drawing/2014/main" id="{A60CB139-B821-4323-AFD7-602047186B79}"/>
              </a:ext>
            </a:extLst>
          </p:cNvPr>
          <p:cNvSpPr/>
          <p:nvPr/>
        </p:nvSpPr>
        <p:spPr>
          <a:xfrm>
            <a:off x="5135472" y="3755706"/>
            <a:ext cx="430304" cy="211447"/>
          </a:xfrm>
          <a:prstGeom prst="homePlate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7C4D96-0AF1-47FD-8CC0-1B04DFE9D7C6}"/>
              </a:ext>
            </a:extLst>
          </p:cNvPr>
          <p:cNvSpPr txBox="1"/>
          <p:nvPr/>
        </p:nvSpPr>
        <p:spPr>
          <a:xfrm>
            <a:off x="5561811" y="3723774"/>
            <a:ext cx="14367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r>
              <a:rPr lang="en-US" sz="800" dirty="0">
                <a:solidFill>
                  <a:srgbClr val="B4C7E7"/>
                </a:solidFill>
                <a:latin typeface="DINPro-Light" panose="02000504040000020003" pitchFamily="50" charset="0"/>
              </a:rPr>
              <a:t>Accommodation – hotels and resorts</a:t>
            </a:r>
          </a:p>
        </p:txBody>
      </p:sp>
      <p:sp>
        <p:nvSpPr>
          <p:cNvPr id="53" name="Arrow: Pentagon 52">
            <a:extLst>
              <a:ext uri="{FF2B5EF4-FFF2-40B4-BE49-F238E27FC236}">
                <a16:creationId xmlns:a16="http://schemas.microsoft.com/office/drawing/2014/main" id="{99B5B39A-CFA6-4289-BC53-A5A9C55463AB}"/>
              </a:ext>
            </a:extLst>
          </p:cNvPr>
          <p:cNvSpPr/>
          <p:nvPr/>
        </p:nvSpPr>
        <p:spPr>
          <a:xfrm>
            <a:off x="2653553" y="4059517"/>
            <a:ext cx="430304" cy="223622"/>
          </a:xfrm>
          <a:prstGeom prst="homePlate">
            <a:avLst/>
          </a:prstGeom>
          <a:solidFill>
            <a:srgbClr val="4B7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503D218-5C56-4E66-8073-629727579C3A}"/>
              </a:ext>
            </a:extLst>
          </p:cNvPr>
          <p:cNvSpPr txBox="1"/>
          <p:nvPr/>
        </p:nvSpPr>
        <p:spPr>
          <a:xfrm>
            <a:off x="3088291" y="4046474"/>
            <a:ext cx="101714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r>
              <a:rPr lang="en-US" sz="800" dirty="0">
                <a:solidFill>
                  <a:srgbClr val="4B7275"/>
                </a:solidFill>
                <a:latin typeface="DINPro-Light" panose="02000504040000020003" pitchFamily="50" charset="0"/>
              </a:rPr>
              <a:t>Food &amp; beverage</a:t>
            </a:r>
          </a:p>
        </p:txBody>
      </p:sp>
      <p:pic>
        <p:nvPicPr>
          <p:cNvPr id="55" name="Graphic 1" descr="Signpost">
            <a:extLst>
              <a:ext uri="{FF2B5EF4-FFF2-40B4-BE49-F238E27FC236}">
                <a16:creationId xmlns:a16="http://schemas.microsoft.com/office/drawing/2014/main" id="{75114A2E-CAAF-42F5-A785-F6FFD0B2FC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1200" y="4068513"/>
            <a:ext cx="242113" cy="242101"/>
          </a:xfrm>
          <a:prstGeom prst="rect">
            <a:avLst/>
          </a:prstGeom>
        </p:spPr>
      </p:pic>
      <p:pic>
        <p:nvPicPr>
          <p:cNvPr id="56" name="Graphic 55" descr="Hotel Bell">
            <a:extLst>
              <a:ext uri="{FF2B5EF4-FFF2-40B4-BE49-F238E27FC236}">
                <a16:creationId xmlns:a16="http://schemas.microsoft.com/office/drawing/2014/main" id="{BE22CEC4-249C-4CFC-B3C8-2C45F9F922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0705" y="3729567"/>
            <a:ext cx="251598" cy="251598"/>
          </a:xfrm>
          <a:prstGeom prst="rect">
            <a:avLst/>
          </a:prstGeom>
        </p:spPr>
      </p:pic>
      <p:pic>
        <p:nvPicPr>
          <p:cNvPr id="57" name="Graphic 56" descr="Fork and knife">
            <a:extLst>
              <a:ext uri="{FF2B5EF4-FFF2-40B4-BE49-F238E27FC236}">
                <a16:creationId xmlns:a16="http://schemas.microsoft.com/office/drawing/2014/main" id="{FA16F638-89AF-44D2-BE2B-E34F013006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35895" y="4085554"/>
            <a:ext cx="200670" cy="200670"/>
          </a:xfrm>
          <a:prstGeom prst="rect">
            <a:avLst/>
          </a:prstGeom>
        </p:spPr>
      </p:pic>
      <p:pic>
        <p:nvPicPr>
          <p:cNvPr id="58" name="Graphic 1" descr="Airplane">
            <a:extLst>
              <a:ext uri="{FF2B5EF4-FFF2-40B4-BE49-F238E27FC236}">
                <a16:creationId xmlns:a16="http://schemas.microsoft.com/office/drawing/2014/main" id="{AE600449-C131-4A51-AE2D-BDFDE770F9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27998" y="3755706"/>
            <a:ext cx="229763" cy="229743"/>
          </a:xfrm>
          <a:prstGeom prst="rect">
            <a:avLst/>
          </a:prstGeom>
        </p:spPr>
      </p:pic>
      <p:sp>
        <p:nvSpPr>
          <p:cNvPr id="59" name="Arrow: Pentagon 58">
            <a:extLst>
              <a:ext uri="{FF2B5EF4-FFF2-40B4-BE49-F238E27FC236}">
                <a16:creationId xmlns:a16="http://schemas.microsoft.com/office/drawing/2014/main" id="{C4595735-2614-4FAD-9FB6-88A45026EEFB}"/>
              </a:ext>
            </a:extLst>
          </p:cNvPr>
          <p:cNvSpPr/>
          <p:nvPr/>
        </p:nvSpPr>
        <p:spPr>
          <a:xfrm>
            <a:off x="5147460" y="4356668"/>
            <a:ext cx="430304" cy="228044"/>
          </a:xfrm>
          <a:prstGeom prst="homePlate">
            <a:avLst/>
          </a:prstGeom>
          <a:solidFill>
            <a:srgbClr val="0A0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189D799-37C6-4166-BCA4-AC3353610B26}"/>
              </a:ext>
            </a:extLst>
          </p:cNvPr>
          <p:cNvSpPr txBox="1"/>
          <p:nvPr/>
        </p:nvSpPr>
        <p:spPr>
          <a:xfrm>
            <a:off x="5566699" y="4324548"/>
            <a:ext cx="16723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r>
              <a:rPr lang="en-US" sz="800" dirty="0">
                <a:solidFill>
                  <a:srgbClr val="0A0936"/>
                </a:solidFill>
                <a:latin typeface="DINPro-Light" panose="02000504040000020003" pitchFamily="50" charset="0"/>
              </a:rPr>
              <a:t>Attractions, tours and activities (i.e., museums, theme parks)</a:t>
            </a:r>
          </a:p>
        </p:txBody>
      </p:sp>
      <p:pic>
        <p:nvPicPr>
          <p:cNvPr id="61" name="Graphic 1" descr="Selfie Stick">
            <a:extLst>
              <a:ext uri="{FF2B5EF4-FFF2-40B4-BE49-F238E27FC236}">
                <a16:creationId xmlns:a16="http://schemas.microsoft.com/office/drawing/2014/main" id="{457FC2B5-9791-4B28-A1E4-609DF6F69F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21088" y="4377144"/>
            <a:ext cx="201807" cy="200670"/>
          </a:xfrm>
          <a:prstGeom prst="rect">
            <a:avLst/>
          </a:prstGeom>
        </p:spPr>
      </p:pic>
      <p:sp>
        <p:nvSpPr>
          <p:cNvPr id="62" name="Arrow: Pentagon 61">
            <a:extLst>
              <a:ext uri="{FF2B5EF4-FFF2-40B4-BE49-F238E27FC236}">
                <a16:creationId xmlns:a16="http://schemas.microsoft.com/office/drawing/2014/main" id="{A26C1E15-25DD-4C1D-8F87-0ECB7BE042AF}"/>
              </a:ext>
            </a:extLst>
          </p:cNvPr>
          <p:cNvSpPr/>
          <p:nvPr/>
        </p:nvSpPr>
        <p:spPr>
          <a:xfrm>
            <a:off x="2659947" y="4343476"/>
            <a:ext cx="430304" cy="228044"/>
          </a:xfrm>
          <a:prstGeom prst="homePlate">
            <a:avLst/>
          </a:prstGeom>
          <a:solidFill>
            <a:srgbClr val="A1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8FDAC10-8CC8-4749-99FC-4DB94C353B07}"/>
              </a:ext>
            </a:extLst>
          </p:cNvPr>
          <p:cNvSpPr txBox="1"/>
          <p:nvPr/>
        </p:nvSpPr>
        <p:spPr>
          <a:xfrm>
            <a:off x="3080524" y="4315737"/>
            <a:ext cx="14367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r>
              <a:rPr lang="en-US" sz="800" dirty="0">
                <a:solidFill>
                  <a:srgbClr val="A1EAF7"/>
                </a:solidFill>
                <a:latin typeface="DINPro-Light" panose="02000504040000020003" pitchFamily="50" charset="0"/>
              </a:rPr>
              <a:t>In destination transport (metro, bus, taxi)</a:t>
            </a:r>
          </a:p>
        </p:txBody>
      </p:sp>
      <p:pic>
        <p:nvPicPr>
          <p:cNvPr id="64" name="Graphic 63" descr="Bus">
            <a:extLst>
              <a:ext uri="{FF2B5EF4-FFF2-40B4-BE49-F238E27FC236}">
                <a16:creationId xmlns:a16="http://schemas.microsoft.com/office/drawing/2014/main" id="{CB911329-1C76-455F-BC0C-EDCD94CBAA9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11883" y="4328629"/>
            <a:ext cx="261994" cy="26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609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>
            <a:extLst>
              <a:ext uri="{FF2B5EF4-FFF2-40B4-BE49-F238E27FC236}">
                <a16:creationId xmlns:a16="http://schemas.microsoft.com/office/drawing/2014/main" id="{47CF7C32-ABBC-46CC-BC74-BDBC0A44A22A}"/>
              </a:ext>
            </a:extLst>
          </p:cNvPr>
          <p:cNvSpPr txBox="1"/>
          <p:nvPr/>
        </p:nvSpPr>
        <p:spPr>
          <a:xfrm>
            <a:off x="81744" y="4782001"/>
            <a:ext cx="211194" cy="214188"/>
          </a:xfrm>
          <a:prstGeom prst="rect">
            <a:avLst/>
          </a:prstGeom>
        </p:spPr>
        <p:txBody>
          <a:bodyPr vert="horz" wrap="square" lIns="0" tIns="30443" rIns="0" bIns="0" rtlCol="0">
            <a:spAutoFit/>
          </a:bodyPr>
          <a:lstStyle/>
          <a:p>
            <a:pPr marL="12685" marR="5074" algn="ctr">
              <a:lnSpc>
                <a:spcPts val="1698"/>
              </a:lnSpc>
              <a:spcBef>
                <a:spcPts val="240"/>
              </a:spcBef>
            </a:pPr>
            <a:fld id="{E7DCBE50-A382-4843-832B-2E7A968877C9}" type="slidenum">
              <a:rPr lang="en-US" sz="699">
                <a:latin typeface="DINPro-Light" panose="02000504040000020003" pitchFamily="50" charset="0"/>
                <a:cs typeface="Arial"/>
              </a:rPr>
              <a:pPr marL="12685" marR="5074" algn="ctr">
                <a:lnSpc>
                  <a:spcPts val="1698"/>
                </a:lnSpc>
                <a:spcBef>
                  <a:spcPts val="240"/>
                </a:spcBef>
              </a:pPr>
              <a:t>45</a:t>
            </a:fld>
            <a:endParaRPr sz="699" dirty="0">
              <a:latin typeface="DINPro-Light" panose="02000504040000020003" pitchFamily="50" charset="0"/>
              <a:cs typeface="Arial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2399217-00EF-478B-8D96-131395580F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1" y="3175"/>
            <a:ext cx="83979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461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F35D68B2-D432-4D4F-A531-642B55C24771}"/>
              </a:ext>
            </a:extLst>
          </p:cNvPr>
          <p:cNvSpPr/>
          <p:nvPr/>
        </p:nvSpPr>
        <p:spPr>
          <a:xfrm>
            <a:off x="0" y="1"/>
            <a:ext cx="9144000" cy="514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7EAA9C8-A427-40C9-9E5F-E9D46608083D}"/>
              </a:ext>
            </a:extLst>
          </p:cNvPr>
          <p:cNvSpPr txBox="1"/>
          <p:nvPr/>
        </p:nvSpPr>
        <p:spPr>
          <a:xfrm>
            <a:off x="276947" y="236061"/>
            <a:ext cx="85086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spc="-75" dirty="0">
                <a:solidFill>
                  <a:srgbClr val="185073"/>
                </a:solidFill>
                <a:latin typeface="DINPro-Bold" panose="02000503030000020004" pitchFamily="50" charset="0"/>
              </a:rPr>
              <a:t>THE UNCERTAINTY CONTROL PANEL</a:t>
            </a:r>
          </a:p>
          <a:p>
            <a:pPr algn="ctr"/>
            <a:r>
              <a:rPr lang="en-US" sz="1400" dirty="0">
                <a:solidFill>
                  <a:srgbClr val="3FADDD"/>
                </a:solidFill>
                <a:latin typeface="DINPro-Bold" panose="02000503030000020004" pitchFamily="50" charset="0"/>
              </a:rPr>
              <a:t>4 KPIs illustrating the level of uncertainty </a:t>
            </a:r>
          </a:p>
          <a:p>
            <a:pPr algn="ctr"/>
            <a:r>
              <a:rPr lang="en-US" sz="1400" dirty="0">
                <a:solidFill>
                  <a:srgbClr val="3FADDD"/>
                </a:solidFill>
                <a:latin typeface="DINPro-Bold" panose="02000503030000020004" pitchFamily="50" charset="0"/>
              </a:rPr>
              <a:t>for domestic and intra-European travel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41A02A-D47E-4786-BC95-7D3B637D7F80}"/>
              </a:ext>
            </a:extLst>
          </p:cNvPr>
          <p:cNvSpPr/>
          <p:nvPr/>
        </p:nvSpPr>
        <p:spPr>
          <a:xfrm>
            <a:off x="4569938" y="1127125"/>
            <a:ext cx="4574062" cy="4022724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F403085-0621-4AE9-82FF-92EA9816A3F9}"/>
              </a:ext>
            </a:extLst>
          </p:cNvPr>
          <p:cNvSpPr/>
          <p:nvPr/>
        </p:nvSpPr>
        <p:spPr>
          <a:xfrm>
            <a:off x="-2061" y="1125550"/>
            <a:ext cx="4574061" cy="4022724"/>
          </a:xfrm>
          <a:prstGeom prst="rect">
            <a:avLst/>
          </a:prstGeom>
          <a:solidFill>
            <a:srgbClr val="18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bject 5">
            <a:extLst>
              <a:ext uri="{FF2B5EF4-FFF2-40B4-BE49-F238E27FC236}">
                <a16:creationId xmlns:a16="http://schemas.microsoft.com/office/drawing/2014/main" id="{DD802D12-E160-4F43-9B3F-2518F2B0B1DC}"/>
              </a:ext>
            </a:extLst>
          </p:cNvPr>
          <p:cNvSpPr txBox="1"/>
          <p:nvPr/>
        </p:nvSpPr>
        <p:spPr>
          <a:xfrm>
            <a:off x="89222" y="4785928"/>
            <a:ext cx="211455" cy="21428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700"/>
              </a:lnSpc>
              <a:spcBef>
                <a:spcPts val="240"/>
              </a:spcBef>
            </a:pPr>
            <a:fld id="{15E4FF70-FDC3-4BC7-B513-A96BF0C0539D}" type="slidenum">
              <a:rPr lang="en-US" sz="700" smtClean="0">
                <a:solidFill>
                  <a:schemeClr val="bg1"/>
                </a:solidFill>
                <a:latin typeface="DINPro-Light" panose="02000504040000020003" pitchFamily="50" charset="0"/>
                <a:cs typeface="Arial"/>
              </a:rPr>
              <a:t>46</a:t>
            </a:fld>
            <a:endParaRPr sz="700" dirty="0">
              <a:solidFill>
                <a:schemeClr val="bg1"/>
              </a:solidFill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ADC0F70-0D61-4E1D-8F4E-BA2096645123}"/>
              </a:ext>
            </a:extLst>
          </p:cNvPr>
          <p:cNvSpPr/>
          <p:nvPr/>
        </p:nvSpPr>
        <p:spPr>
          <a:xfrm>
            <a:off x="76210" y="1325079"/>
            <a:ext cx="502656" cy="512891"/>
          </a:xfrm>
          <a:prstGeom prst="ellipse">
            <a:avLst/>
          </a:prstGeom>
          <a:solidFill>
            <a:srgbClr val="2D8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0D4944-511B-49F7-BC0E-73490B9F3AEC}"/>
              </a:ext>
            </a:extLst>
          </p:cNvPr>
          <p:cNvCxnSpPr>
            <a:stCxn id="78" idx="1"/>
            <a:endCxn id="7" idx="3"/>
          </p:cNvCxnSpPr>
          <p:nvPr/>
        </p:nvCxnSpPr>
        <p:spPr>
          <a:xfrm>
            <a:off x="-2061" y="3136912"/>
            <a:ext cx="9146061" cy="15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54EA39A6-0312-4A2C-81D6-3F63CB82437E}"/>
              </a:ext>
            </a:extLst>
          </p:cNvPr>
          <p:cNvSpPr/>
          <p:nvPr/>
        </p:nvSpPr>
        <p:spPr>
          <a:xfrm>
            <a:off x="674773" y="1285836"/>
            <a:ext cx="555555" cy="567415"/>
          </a:xfrm>
          <a:prstGeom prst="ellipse">
            <a:avLst/>
          </a:prstGeom>
          <a:solidFill>
            <a:srgbClr val="2D8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E004762-DFE6-4ED7-81B5-995107E05475}"/>
              </a:ext>
            </a:extLst>
          </p:cNvPr>
          <p:cNvSpPr/>
          <p:nvPr/>
        </p:nvSpPr>
        <p:spPr>
          <a:xfrm>
            <a:off x="1313308" y="1247351"/>
            <a:ext cx="591793" cy="594976"/>
          </a:xfrm>
          <a:prstGeom prst="ellipse">
            <a:avLst/>
          </a:prstGeom>
          <a:solidFill>
            <a:srgbClr val="2D8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AD2D06F4-99F3-4E9F-8D48-CCA8329C029E}"/>
              </a:ext>
            </a:extLst>
          </p:cNvPr>
          <p:cNvSpPr/>
          <p:nvPr/>
        </p:nvSpPr>
        <p:spPr>
          <a:xfrm>
            <a:off x="1973194" y="1325079"/>
            <a:ext cx="536574" cy="529440"/>
          </a:xfrm>
          <a:prstGeom prst="ellipse">
            <a:avLst/>
          </a:prstGeom>
          <a:solidFill>
            <a:srgbClr val="2D8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58FFF2A-2ECE-4661-8CA3-D4A3E353A6D0}"/>
              </a:ext>
            </a:extLst>
          </p:cNvPr>
          <p:cNvSpPr txBox="1"/>
          <p:nvPr/>
        </p:nvSpPr>
        <p:spPr>
          <a:xfrm>
            <a:off x="125636" y="1488695"/>
            <a:ext cx="452470" cy="2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b="1" dirty="0">
                <a:solidFill>
                  <a:schemeClr val="bg1"/>
                </a:solidFill>
                <a:latin typeface="DINPro-Light" panose="02000504040000020003" pitchFamily="50" charset="0"/>
                <a:cs typeface="Poppins" pitchFamily="2" charset="77"/>
              </a:rPr>
              <a:t>9.9%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D1E85E5-4556-4BC1-9FCC-49F2C25E2BE5}"/>
              </a:ext>
            </a:extLst>
          </p:cNvPr>
          <p:cNvSpPr txBox="1"/>
          <p:nvPr/>
        </p:nvSpPr>
        <p:spPr>
          <a:xfrm>
            <a:off x="716153" y="1468869"/>
            <a:ext cx="520486" cy="2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b="1" dirty="0">
                <a:solidFill>
                  <a:schemeClr val="bg1"/>
                </a:solidFill>
                <a:latin typeface="DINPro-Light" panose="02000504040000020003" pitchFamily="50" charset="0"/>
                <a:cs typeface="Poppins" pitchFamily="2" charset="77"/>
              </a:rPr>
              <a:t>10.4%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0EA621E-C139-4C2C-A849-000AC07B96CB}"/>
              </a:ext>
            </a:extLst>
          </p:cNvPr>
          <p:cNvSpPr txBox="1"/>
          <p:nvPr/>
        </p:nvSpPr>
        <p:spPr>
          <a:xfrm>
            <a:off x="1375383" y="1440052"/>
            <a:ext cx="520486" cy="2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b="1" dirty="0">
                <a:solidFill>
                  <a:schemeClr val="bg1"/>
                </a:solidFill>
                <a:latin typeface="DINPro-Light" panose="02000504040000020003" pitchFamily="50" charset="0"/>
                <a:cs typeface="Poppins" pitchFamily="2" charset="77"/>
              </a:rPr>
              <a:t>10.7%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3424A4D-266E-423B-964A-21749E90F42F}"/>
              </a:ext>
            </a:extLst>
          </p:cNvPr>
          <p:cNvSpPr txBox="1"/>
          <p:nvPr/>
        </p:nvSpPr>
        <p:spPr>
          <a:xfrm>
            <a:off x="2016922" y="1485670"/>
            <a:ext cx="520486" cy="2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b="1" dirty="0">
                <a:solidFill>
                  <a:schemeClr val="bg1"/>
                </a:solidFill>
                <a:latin typeface="DINPro-Light" panose="02000504040000020003" pitchFamily="50" charset="0"/>
                <a:cs typeface="Poppins" pitchFamily="2" charset="77"/>
              </a:rPr>
              <a:t>10.1%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766D8EC-BC96-4EB7-ACE4-2D649D9CD582}"/>
              </a:ext>
            </a:extLst>
          </p:cNvPr>
          <p:cNvSpPr txBox="1"/>
          <p:nvPr/>
        </p:nvSpPr>
        <p:spPr>
          <a:xfrm>
            <a:off x="2462953" y="2279996"/>
            <a:ext cx="20986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b="1" dirty="0">
                <a:solidFill>
                  <a:srgbClr val="3FADDD"/>
                </a:solidFill>
                <a:latin typeface="DINPro-Light" panose="02000504040000020003" pitchFamily="50" charset="0"/>
              </a:rPr>
              <a:t>10.3%</a:t>
            </a:r>
            <a:r>
              <a:rPr lang="en-US" sz="1100" dirty="0">
                <a:solidFill>
                  <a:srgbClr val="2D8BB4"/>
                </a:solidFill>
                <a:latin typeface="DINPro-Light" panose="02000504040000020003" pitchFamily="50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DINPro-Light" panose="02000504040000020003" pitchFamily="50" charset="0"/>
              </a:rPr>
              <a:t>of respondents consider </a:t>
            </a:r>
            <a:r>
              <a:rPr lang="en-US" sz="1100" b="1" dirty="0">
                <a:solidFill>
                  <a:srgbClr val="3FADDD"/>
                </a:solidFill>
                <a:latin typeface="DINPro-Light" panose="02000504040000020003" pitchFamily="50" charset="0"/>
              </a:rPr>
              <a:t>flexible cancellation policies </a:t>
            </a:r>
            <a:r>
              <a:rPr lang="en-US" sz="1100" dirty="0">
                <a:solidFill>
                  <a:schemeClr val="bg1"/>
                </a:solidFill>
                <a:latin typeface="DINPro-Light" panose="02000504040000020003" pitchFamily="50" charset="0"/>
              </a:rPr>
              <a:t>as an important factor in travel decision-making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B571C1B-E031-40CD-95E9-564A6F8DEB04}"/>
              </a:ext>
            </a:extLst>
          </p:cNvPr>
          <p:cNvSpPr txBox="1"/>
          <p:nvPr/>
        </p:nvSpPr>
        <p:spPr>
          <a:xfrm>
            <a:off x="-43443" y="1859891"/>
            <a:ext cx="7600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Aug- Sep '20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4D0E7C3-BB5A-416E-B08B-0EFC2E2CC056}"/>
              </a:ext>
            </a:extLst>
          </p:cNvPr>
          <p:cNvSpPr txBox="1"/>
          <p:nvPr/>
        </p:nvSpPr>
        <p:spPr>
          <a:xfrm>
            <a:off x="588726" y="1858213"/>
            <a:ext cx="7205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Sep- Oct '20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4663D8B-C703-481D-9B1F-254163143EF1}"/>
              </a:ext>
            </a:extLst>
          </p:cNvPr>
          <p:cNvSpPr txBox="1"/>
          <p:nvPr/>
        </p:nvSpPr>
        <p:spPr>
          <a:xfrm>
            <a:off x="1246278" y="1864017"/>
            <a:ext cx="6980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Oct- Nov '20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A435749-AF2E-405A-A274-C3E9E4F0BAB9}"/>
              </a:ext>
            </a:extLst>
          </p:cNvPr>
          <p:cNvSpPr txBox="1"/>
          <p:nvPr/>
        </p:nvSpPr>
        <p:spPr>
          <a:xfrm>
            <a:off x="1769043" y="1858213"/>
            <a:ext cx="9523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Nov- Dec '20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DDCA9C4B-A7D6-4D60-B53B-058281C563A0}"/>
              </a:ext>
            </a:extLst>
          </p:cNvPr>
          <p:cNvSpPr/>
          <p:nvPr/>
        </p:nvSpPr>
        <p:spPr>
          <a:xfrm>
            <a:off x="5902313" y="3242926"/>
            <a:ext cx="691034" cy="694325"/>
          </a:xfrm>
          <a:prstGeom prst="ellipse">
            <a:avLst/>
          </a:prstGeom>
          <a:solidFill>
            <a:srgbClr val="2D8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53E2C46-FD7F-47DA-A9E5-A9E7258EDBBE}"/>
              </a:ext>
            </a:extLst>
          </p:cNvPr>
          <p:cNvSpPr txBox="1"/>
          <p:nvPr/>
        </p:nvSpPr>
        <p:spPr>
          <a:xfrm>
            <a:off x="6021337" y="3490308"/>
            <a:ext cx="520486" cy="2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b="1" dirty="0">
                <a:solidFill>
                  <a:schemeClr val="bg1"/>
                </a:solidFill>
                <a:latin typeface="DINPro-Light" panose="02000504040000020003" pitchFamily="50" charset="0"/>
                <a:cs typeface="Poppins" pitchFamily="2" charset="77"/>
              </a:rPr>
              <a:t>12.8%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4A70071-6C5B-4B75-A3C7-AF971496E6DD}"/>
              </a:ext>
            </a:extLst>
          </p:cNvPr>
          <p:cNvSpPr txBox="1"/>
          <p:nvPr/>
        </p:nvSpPr>
        <p:spPr>
          <a:xfrm>
            <a:off x="6649370" y="4409036"/>
            <a:ext cx="247987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b="1" dirty="0">
                <a:solidFill>
                  <a:srgbClr val="3FADDD"/>
                </a:solidFill>
                <a:latin typeface="DINPro-Light" panose="02000504040000020003" pitchFamily="50" charset="0"/>
              </a:rPr>
              <a:t>10% </a:t>
            </a:r>
            <a:r>
              <a:rPr lang="en-US" sz="1100" dirty="0">
                <a:solidFill>
                  <a:schemeClr val="bg1"/>
                </a:solidFill>
                <a:latin typeface="DINPro-Light" panose="02000504040000020003" pitchFamily="50" charset="0"/>
              </a:rPr>
              <a:t>of respondents state that </a:t>
            </a:r>
            <a:r>
              <a:rPr lang="en-US" sz="1100" b="1" dirty="0">
                <a:solidFill>
                  <a:srgbClr val="3FADDD"/>
                </a:solidFill>
                <a:latin typeface="DINPro-Light" panose="02000504040000020003" pitchFamily="50" charset="0"/>
              </a:rPr>
              <a:t>they do not know where they intend to travel</a:t>
            </a:r>
            <a:r>
              <a:rPr lang="en-US" sz="1100" dirty="0">
                <a:solidFill>
                  <a:srgbClr val="3FADDD"/>
                </a:solidFill>
                <a:latin typeface="DINPro-Light" panose="02000504040000020003" pitchFamily="50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DINPro-Light" panose="02000504040000020003" pitchFamily="50" charset="0"/>
              </a:rPr>
              <a:t>to in the next 6 months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C0EF11A9-7921-4D6A-8780-C378A8058639}"/>
              </a:ext>
            </a:extLst>
          </p:cNvPr>
          <p:cNvSpPr/>
          <p:nvPr/>
        </p:nvSpPr>
        <p:spPr>
          <a:xfrm>
            <a:off x="5791286" y="2191926"/>
            <a:ext cx="418219" cy="43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C33F77BF-187D-4349-B508-7843564784FE}"/>
              </a:ext>
            </a:extLst>
          </p:cNvPr>
          <p:cNvSpPr/>
          <p:nvPr/>
        </p:nvSpPr>
        <p:spPr>
          <a:xfrm>
            <a:off x="6458392" y="2238318"/>
            <a:ext cx="395767" cy="3899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629C49D7-61AB-4E00-8672-DD3EBD9A65C3}"/>
              </a:ext>
            </a:extLst>
          </p:cNvPr>
          <p:cNvSpPr txBox="1"/>
          <p:nvPr/>
        </p:nvSpPr>
        <p:spPr>
          <a:xfrm>
            <a:off x="5814421" y="2294862"/>
            <a:ext cx="458321" cy="2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b="1" dirty="0">
                <a:solidFill>
                  <a:srgbClr val="2D8BB4"/>
                </a:solidFill>
                <a:latin typeface="DINPro-Light" panose="02000504040000020003" pitchFamily="50" charset="0"/>
                <a:cs typeface="Poppins" pitchFamily="2" charset="77"/>
              </a:rPr>
              <a:t>8.3%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A616954-B0EB-4752-B8E5-9AF4F738F611}"/>
              </a:ext>
            </a:extLst>
          </p:cNvPr>
          <p:cNvSpPr txBox="1"/>
          <p:nvPr/>
        </p:nvSpPr>
        <p:spPr>
          <a:xfrm>
            <a:off x="6470343" y="2325453"/>
            <a:ext cx="416903" cy="2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b="1" dirty="0">
                <a:solidFill>
                  <a:srgbClr val="2D8BB4"/>
                </a:solidFill>
                <a:latin typeface="DINPro-Light" panose="02000504040000020003" pitchFamily="50" charset="0"/>
                <a:cs typeface="Poppins" pitchFamily="2" charset="77"/>
              </a:rPr>
              <a:t>7.8%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416DA56A-9E1E-44C4-8241-BCC800DDC141}"/>
              </a:ext>
            </a:extLst>
          </p:cNvPr>
          <p:cNvSpPr/>
          <p:nvPr/>
        </p:nvSpPr>
        <p:spPr>
          <a:xfrm>
            <a:off x="5218977" y="2210263"/>
            <a:ext cx="409794" cy="4107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79B4D1D-C274-4E3B-B7A5-0FDBF6B63B4A}"/>
              </a:ext>
            </a:extLst>
          </p:cNvPr>
          <p:cNvSpPr txBox="1"/>
          <p:nvPr/>
        </p:nvSpPr>
        <p:spPr>
          <a:xfrm>
            <a:off x="5227361" y="2308901"/>
            <a:ext cx="452470" cy="2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b="1" dirty="0">
                <a:solidFill>
                  <a:srgbClr val="2D8BB4"/>
                </a:solidFill>
                <a:latin typeface="DINPro-Light" panose="02000504040000020003" pitchFamily="50" charset="0"/>
                <a:cs typeface="Poppins" pitchFamily="2" charset="77"/>
              </a:rPr>
              <a:t>8.1%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EAD1508-0DD9-48E5-99AF-B1FB060755F7}"/>
              </a:ext>
            </a:extLst>
          </p:cNvPr>
          <p:cNvSpPr txBox="1"/>
          <p:nvPr/>
        </p:nvSpPr>
        <p:spPr>
          <a:xfrm>
            <a:off x="4650155" y="1204051"/>
            <a:ext cx="22840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3FADDD"/>
                </a:solidFill>
                <a:latin typeface="DINPro-Light" panose="02000504040000020003" pitchFamily="50" charset="0"/>
              </a:rPr>
              <a:t>7.1% </a:t>
            </a:r>
            <a:r>
              <a:rPr lang="en-US" sz="1100" dirty="0">
                <a:solidFill>
                  <a:schemeClr val="bg1"/>
                </a:solidFill>
                <a:latin typeface="DINPro-Light" panose="02000504040000020003" pitchFamily="50" charset="0"/>
              </a:rPr>
              <a:t>of respondents position </a:t>
            </a:r>
            <a:r>
              <a:rPr lang="en-US" sz="1100" b="1" dirty="0">
                <a:solidFill>
                  <a:srgbClr val="3FADDD"/>
                </a:solidFill>
                <a:latin typeface="DINPro-Light" panose="02000504040000020003" pitchFamily="50" charset="0"/>
              </a:rPr>
              <a:t>booking and cancellation policies </a:t>
            </a:r>
            <a:r>
              <a:rPr lang="en-US" sz="1100" dirty="0">
                <a:solidFill>
                  <a:schemeClr val="bg1"/>
                </a:solidFill>
                <a:latin typeface="DINPro-Light" panose="02000504040000020003" pitchFamily="50" charset="0"/>
              </a:rPr>
              <a:t>as one of the main concerns related to travelling</a:t>
            </a: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DCD70D18-0479-49DD-B220-8A2ECA5B757F}"/>
              </a:ext>
            </a:extLst>
          </p:cNvPr>
          <p:cNvSpPr/>
          <p:nvPr/>
        </p:nvSpPr>
        <p:spPr>
          <a:xfrm>
            <a:off x="1439228" y="3649712"/>
            <a:ext cx="911108" cy="8634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73E4C006-5992-4567-AE9D-531F6A7524D3}"/>
              </a:ext>
            </a:extLst>
          </p:cNvPr>
          <p:cNvSpPr/>
          <p:nvPr/>
        </p:nvSpPr>
        <p:spPr>
          <a:xfrm>
            <a:off x="2358727" y="3685678"/>
            <a:ext cx="800558" cy="815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018ADE48-5E1F-4C15-82B3-9986AA99529A}"/>
              </a:ext>
            </a:extLst>
          </p:cNvPr>
          <p:cNvSpPr txBox="1"/>
          <p:nvPr/>
        </p:nvSpPr>
        <p:spPr>
          <a:xfrm>
            <a:off x="1685490" y="3971075"/>
            <a:ext cx="485971" cy="2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b="1" dirty="0">
                <a:solidFill>
                  <a:srgbClr val="2D8BB4"/>
                </a:solidFill>
                <a:latin typeface="DINPro-Light" panose="02000504040000020003" pitchFamily="50" charset="0"/>
                <a:cs typeface="Poppins" pitchFamily="2" charset="77"/>
              </a:rPr>
              <a:t>38.8%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281DA6E0-98FE-44CE-9ADA-EF7B2B054B3D}"/>
              </a:ext>
            </a:extLst>
          </p:cNvPr>
          <p:cNvSpPr txBox="1"/>
          <p:nvPr/>
        </p:nvSpPr>
        <p:spPr>
          <a:xfrm>
            <a:off x="2535501" y="3999176"/>
            <a:ext cx="520486" cy="2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b="1" dirty="0">
                <a:solidFill>
                  <a:srgbClr val="2D8BB4"/>
                </a:solidFill>
                <a:latin typeface="DINPro-Light" panose="02000504040000020003" pitchFamily="50" charset="0"/>
                <a:cs typeface="Poppins" pitchFamily="2" charset="77"/>
              </a:rPr>
              <a:t>36.3%</a:t>
            </a: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C3184D2F-1FC0-4958-8040-263D989B7C39}"/>
              </a:ext>
            </a:extLst>
          </p:cNvPr>
          <p:cNvSpPr/>
          <p:nvPr/>
        </p:nvSpPr>
        <p:spPr>
          <a:xfrm>
            <a:off x="22176" y="3837729"/>
            <a:ext cx="652472" cy="64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507BBF4F-1E7A-4B1B-A128-7D04BFFAC76A}"/>
              </a:ext>
            </a:extLst>
          </p:cNvPr>
          <p:cNvSpPr txBox="1"/>
          <p:nvPr/>
        </p:nvSpPr>
        <p:spPr>
          <a:xfrm>
            <a:off x="103487" y="4073126"/>
            <a:ext cx="497761" cy="2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b="1" dirty="0">
                <a:solidFill>
                  <a:srgbClr val="2D8BB4"/>
                </a:solidFill>
                <a:latin typeface="DINPro-Light" panose="02000504040000020003" pitchFamily="50" charset="0"/>
                <a:cs typeface="Poppins" pitchFamily="2" charset="77"/>
              </a:rPr>
              <a:t>32.4%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F2917D52-81F2-4061-AC98-97458AD00CB1}"/>
              </a:ext>
            </a:extLst>
          </p:cNvPr>
          <p:cNvSpPr txBox="1"/>
          <p:nvPr/>
        </p:nvSpPr>
        <p:spPr>
          <a:xfrm>
            <a:off x="100469" y="3205248"/>
            <a:ext cx="36514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100" b="1">
                <a:solidFill>
                  <a:srgbClr val="3FADDD"/>
                </a:solidFill>
                <a:latin typeface="DINPro-Light" panose="02000504040000020003" pitchFamily="50" charset="0"/>
              </a:rPr>
              <a:t>30.6</a:t>
            </a:r>
            <a:r>
              <a:rPr lang="en-US" sz="1100" b="1" dirty="0">
                <a:solidFill>
                  <a:srgbClr val="3FADDD"/>
                </a:solidFill>
                <a:latin typeface="DINPro-Light" panose="02000504040000020003" pitchFamily="50" charset="0"/>
              </a:rPr>
              <a:t>%</a:t>
            </a:r>
            <a:r>
              <a:rPr lang="en-US" sz="1100" b="1" dirty="0">
                <a:solidFill>
                  <a:srgbClr val="40AEDD"/>
                </a:solidFill>
                <a:latin typeface="DINPro-Light" panose="02000504040000020003" pitchFamily="50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DINPro-Light" panose="02000504040000020003" pitchFamily="50" charset="0"/>
              </a:rPr>
              <a:t>of respondents state that </a:t>
            </a:r>
            <a:r>
              <a:rPr lang="en-US" sz="1100" b="1" dirty="0">
                <a:solidFill>
                  <a:srgbClr val="3FADDD"/>
                </a:solidFill>
                <a:latin typeface="DINPro-Light" panose="02000504040000020003" pitchFamily="50" charset="0"/>
              </a:rPr>
              <a:t>they do not know when they will travel next</a:t>
            </a:r>
          </a:p>
        </p:txBody>
      </p:sp>
      <p:pic>
        <p:nvPicPr>
          <p:cNvPr id="22" name="Graphic 21" descr="Clock outline">
            <a:extLst>
              <a:ext uri="{FF2B5EF4-FFF2-40B4-BE49-F238E27FC236}">
                <a16:creationId xmlns:a16="http://schemas.microsoft.com/office/drawing/2014/main" id="{00FCC811-02B5-42FB-B330-4C3D17BAE3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3285" y="3200262"/>
            <a:ext cx="481467" cy="481467"/>
          </a:xfrm>
          <a:prstGeom prst="rect">
            <a:avLst/>
          </a:prstGeom>
        </p:spPr>
      </p:pic>
      <p:pic>
        <p:nvPicPr>
          <p:cNvPr id="24" name="Graphic 23" descr="Marker outline">
            <a:extLst>
              <a:ext uri="{FF2B5EF4-FFF2-40B4-BE49-F238E27FC236}">
                <a16:creationId xmlns:a16="http://schemas.microsoft.com/office/drawing/2014/main" id="{050CD45A-6C20-49C6-9662-C7AAE8876B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1646" y="3167545"/>
            <a:ext cx="694326" cy="694326"/>
          </a:xfrm>
          <a:prstGeom prst="rect">
            <a:avLst/>
          </a:prstGeom>
        </p:spPr>
      </p:pic>
      <p:pic>
        <p:nvPicPr>
          <p:cNvPr id="26" name="Graphic 25" descr="Settings outline">
            <a:extLst>
              <a:ext uri="{FF2B5EF4-FFF2-40B4-BE49-F238E27FC236}">
                <a16:creationId xmlns:a16="http://schemas.microsoft.com/office/drawing/2014/main" id="{EFC6B4D7-6C79-4FB0-A0C5-D8EFF8EF7C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09621" y="1233648"/>
            <a:ext cx="562490" cy="562490"/>
          </a:xfrm>
          <a:prstGeom prst="rect">
            <a:avLst/>
          </a:prstGeom>
        </p:spPr>
      </p:pic>
      <p:pic>
        <p:nvPicPr>
          <p:cNvPr id="38" name="Graphic 37" descr="Clipboard All Crosses outline">
            <a:extLst>
              <a:ext uri="{FF2B5EF4-FFF2-40B4-BE49-F238E27FC236}">
                <a16:creationId xmlns:a16="http://schemas.microsoft.com/office/drawing/2014/main" id="{A295D97E-51BD-407B-998C-BAE86C4A90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85491" y="1207279"/>
            <a:ext cx="519833" cy="51983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0B0E47-C8E7-4F75-9DA0-A57F51246E66}"/>
              </a:ext>
            </a:extLst>
          </p:cNvPr>
          <p:cNvCxnSpPr/>
          <p:nvPr/>
        </p:nvCxnSpPr>
        <p:spPr>
          <a:xfrm>
            <a:off x="4569938" y="1233648"/>
            <a:ext cx="0" cy="37665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31447F6-0867-48A8-A49B-C4691E797559}"/>
              </a:ext>
            </a:extLst>
          </p:cNvPr>
          <p:cNvSpPr txBox="1"/>
          <p:nvPr/>
        </p:nvSpPr>
        <p:spPr>
          <a:xfrm>
            <a:off x="5029200" y="2624581"/>
            <a:ext cx="7600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Aug- Sep '20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2FF7ED-0605-45B0-BA38-43A2C2006872}"/>
              </a:ext>
            </a:extLst>
          </p:cNvPr>
          <p:cNvSpPr txBox="1"/>
          <p:nvPr/>
        </p:nvSpPr>
        <p:spPr>
          <a:xfrm>
            <a:off x="5675888" y="2628303"/>
            <a:ext cx="7205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Sep- Oct '20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65E1D98-8BF5-4ABE-824A-D587A419EC0D}"/>
              </a:ext>
            </a:extLst>
          </p:cNvPr>
          <p:cNvSpPr txBox="1"/>
          <p:nvPr/>
        </p:nvSpPr>
        <p:spPr>
          <a:xfrm>
            <a:off x="6332421" y="2628305"/>
            <a:ext cx="6980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Oct- Nov '20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B05BB55-C5D3-4DD1-A448-14174BA14B37}"/>
              </a:ext>
            </a:extLst>
          </p:cNvPr>
          <p:cNvSpPr txBox="1"/>
          <p:nvPr/>
        </p:nvSpPr>
        <p:spPr>
          <a:xfrm>
            <a:off x="6813202" y="2627093"/>
            <a:ext cx="9523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Nov- Dec '20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B4C53FB-5C21-4C44-B4D0-BC3D6F629D0C}"/>
              </a:ext>
            </a:extLst>
          </p:cNvPr>
          <p:cNvSpPr txBox="1"/>
          <p:nvPr/>
        </p:nvSpPr>
        <p:spPr>
          <a:xfrm>
            <a:off x="-10164" y="4512237"/>
            <a:ext cx="7600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Aug- Sep '20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BBBA2BE-C7E6-40E1-A701-582548BFABF7}"/>
              </a:ext>
            </a:extLst>
          </p:cNvPr>
          <p:cNvSpPr txBox="1"/>
          <p:nvPr/>
        </p:nvSpPr>
        <p:spPr>
          <a:xfrm>
            <a:off x="710469" y="4493856"/>
            <a:ext cx="7205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Sep- Oct '20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5B18638-4F39-47A2-967A-FBE0B9FD1206}"/>
              </a:ext>
            </a:extLst>
          </p:cNvPr>
          <p:cNvSpPr txBox="1"/>
          <p:nvPr/>
        </p:nvSpPr>
        <p:spPr>
          <a:xfrm>
            <a:off x="1521108" y="4512739"/>
            <a:ext cx="6980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Oct- Nov '20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8750ADF-4B2C-4B20-AFDA-E0BD043D5814}"/>
              </a:ext>
            </a:extLst>
          </p:cNvPr>
          <p:cNvSpPr txBox="1"/>
          <p:nvPr/>
        </p:nvSpPr>
        <p:spPr>
          <a:xfrm>
            <a:off x="2287812" y="4506424"/>
            <a:ext cx="9523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Nov- Dec '20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5E53334-78BF-4659-86FD-D08FED89F642}"/>
              </a:ext>
            </a:extLst>
          </p:cNvPr>
          <p:cNvSpPr txBox="1"/>
          <p:nvPr/>
        </p:nvSpPr>
        <p:spPr>
          <a:xfrm>
            <a:off x="4593333" y="3919955"/>
            <a:ext cx="7600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Aug- Sep '20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C22623A-6E16-4F0A-ACF5-F3F448E3BA4C}"/>
              </a:ext>
            </a:extLst>
          </p:cNvPr>
          <p:cNvSpPr txBox="1"/>
          <p:nvPr/>
        </p:nvSpPr>
        <p:spPr>
          <a:xfrm>
            <a:off x="5227199" y="3929097"/>
            <a:ext cx="7205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Sep- Oct '20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397DB2E-4C80-484C-80C8-09EE359869C1}"/>
              </a:ext>
            </a:extLst>
          </p:cNvPr>
          <p:cNvSpPr txBox="1"/>
          <p:nvPr/>
        </p:nvSpPr>
        <p:spPr>
          <a:xfrm>
            <a:off x="5933299" y="3919956"/>
            <a:ext cx="6980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Oct- Nov '20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8C9FEFD-0178-47E2-91E5-55F3B955A65D}"/>
              </a:ext>
            </a:extLst>
          </p:cNvPr>
          <p:cNvSpPr txBox="1"/>
          <p:nvPr/>
        </p:nvSpPr>
        <p:spPr>
          <a:xfrm>
            <a:off x="6454895" y="3919955"/>
            <a:ext cx="9523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Nov- Dec '20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D99423F-399D-4101-9A1E-BA9601B3914D}"/>
              </a:ext>
            </a:extLst>
          </p:cNvPr>
          <p:cNvSpPr txBox="1"/>
          <p:nvPr/>
        </p:nvSpPr>
        <p:spPr>
          <a:xfrm>
            <a:off x="2445247" y="1866363"/>
            <a:ext cx="77012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Dec ‘20- Jan ‘21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811D545-03BD-4351-803D-0E53A18DEEF7}"/>
              </a:ext>
            </a:extLst>
          </p:cNvPr>
          <p:cNvSpPr txBox="1"/>
          <p:nvPr/>
        </p:nvSpPr>
        <p:spPr>
          <a:xfrm>
            <a:off x="3075018" y="4506225"/>
            <a:ext cx="9111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Dec ‘20- Jan ‘21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FD1BD041-BA65-4399-8060-D8C229A0374C}"/>
              </a:ext>
            </a:extLst>
          </p:cNvPr>
          <p:cNvSpPr/>
          <p:nvPr/>
        </p:nvSpPr>
        <p:spPr>
          <a:xfrm>
            <a:off x="3175248" y="3730882"/>
            <a:ext cx="743822" cy="7551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55CEA06-DBE4-4252-BF53-D4D1671C05E0}"/>
              </a:ext>
            </a:extLst>
          </p:cNvPr>
          <p:cNvSpPr txBox="1"/>
          <p:nvPr/>
        </p:nvSpPr>
        <p:spPr>
          <a:xfrm>
            <a:off x="3314714" y="3992855"/>
            <a:ext cx="509583" cy="2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b="1" dirty="0">
                <a:solidFill>
                  <a:srgbClr val="2D8BB4"/>
                </a:solidFill>
                <a:latin typeface="DINPro-Light" panose="02000504040000020003" pitchFamily="50" charset="0"/>
                <a:cs typeface="Poppins" pitchFamily="2" charset="77"/>
              </a:rPr>
              <a:t>34.7%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FD0B7B8-A631-466B-83F9-F86EAADBD0B9}"/>
              </a:ext>
            </a:extLst>
          </p:cNvPr>
          <p:cNvSpPr txBox="1"/>
          <p:nvPr/>
        </p:nvSpPr>
        <p:spPr>
          <a:xfrm>
            <a:off x="7119303" y="3911301"/>
            <a:ext cx="9523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Dec ‘20- Jan ‘21 survey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25A4907-0679-4146-9767-F34F0E8B0E02}"/>
              </a:ext>
            </a:extLst>
          </p:cNvPr>
          <p:cNvSpPr txBox="1"/>
          <p:nvPr/>
        </p:nvSpPr>
        <p:spPr>
          <a:xfrm>
            <a:off x="7483919" y="2634506"/>
            <a:ext cx="9523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Dec ‘20- Jan ‘21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B5DA0CF4-6880-4570-99EE-6B76DD3EDCFF}"/>
              </a:ext>
            </a:extLst>
          </p:cNvPr>
          <p:cNvSpPr/>
          <p:nvPr/>
        </p:nvSpPr>
        <p:spPr>
          <a:xfrm>
            <a:off x="7793173" y="2345244"/>
            <a:ext cx="291286" cy="2747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4747940-FD3D-4B6E-81E6-25829FFAA2B5}"/>
              </a:ext>
            </a:extLst>
          </p:cNvPr>
          <p:cNvSpPr txBox="1"/>
          <p:nvPr/>
        </p:nvSpPr>
        <p:spPr>
          <a:xfrm>
            <a:off x="7746517" y="2384525"/>
            <a:ext cx="416582" cy="2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b="1" dirty="0">
                <a:solidFill>
                  <a:srgbClr val="2D8BB4"/>
                </a:solidFill>
                <a:latin typeface="DINPro-Light" panose="02000504040000020003" pitchFamily="50" charset="0"/>
                <a:cs typeface="Poppins" pitchFamily="2" charset="77"/>
              </a:rPr>
              <a:t>6.9%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32A9E324-3813-444A-987B-A56BC8FF5D18}"/>
              </a:ext>
            </a:extLst>
          </p:cNvPr>
          <p:cNvSpPr/>
          <p:nvPr/>
        </p:nvSpPr>
        <p:spPr>
          <a:xfrm>
            <a:off x="7127352" y="2302036"/>
            <a:ext cx="336962" cy="3324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2D54F13-B294-4FE7-9D06-904AD7AD8E2E}"/>
              </a:ext>
            </a:extLst>
          </p:cNvPr>
          <p:cNvSpPr txBox="1"/>
          <p:nvPr/>
        </p:nvSpPr>
        <p:spPr>
          <a:xfrm>
            <a:off x="7106643" y="2367428"/>
            <a:ext cx="416582" cy="2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b="1" dirty="0">
                <a:solidFill>
                  <a:srgbClr val="2D8BB4"/>
                </a:solidFill>
                <a:latin typeface="DINPro-Light" panose="02000504040000020003" pitchFamily="50" charset="0"/>
                <a:cs typeface="Poppins" pitchFamily="2" charset="77"/>
              </a:rPr>
              <a:t>7.1%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FECB8168-0EAE-41D5-8988-9D7B77577BB0}"/>
              </a:ext>
            </a:extLst>
          </p:cNvPr>
          <p:cNvSpPr/>
          <p:nvPr/>
        </p:nvSpPr>
        <p:spPr>
          <a:xfrm>
            <a:off x="689068" y="3739036"/>
            <a:ext cx="743822" cy="7551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E13EB31-5BA6-4581-953E-79725FE4B83C}"/>
              </a:ext>
            </a:extLst>
          </p:cNvPr>
          <p:cNvSpPr txBox="1"/>
          <p:nvPr/>
        </p:nvSpPr>
        <p:spPr>
          <a:xfrm>
            <a:off x="831369" y="4011942"/>
            <a:ext cx="509583" cy="2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b="1" dirty="0">
                <a:solidFill>
                  <a:srgbClr val="2D8BB4"/>
                </a:solidFill>
                <a:latin typeface="DINPro-Light" panose="02000504040000020003" pitchFamily="50" charset="0"/>
                <a:cs typeface="Poppins" pitchFamily="2" charset="77"/>
              </a:rPr>
              <a:t>34.3%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CE244652-FDEE-4D8D-A889-8437044F05A4}"/>
              </a:ext>
            </a:extLst>
          </p:cNvPr>
          <p:cNvSpPr/>
          <p:nvPr/>
        </p:nvSpPr>
        <p:spPr>
          <a:xfrm>
            <a:off x="6612519" y="3307555"/>
            <a:ext cx="606974" cy="632317"/>
          </a:xfrm>
          <a:prstGeom prst="ellipse">
            <a:avLst/>
          </a:prstGeom>
          <a:solidFill>
            <a:srgbClr val="2D8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EEB9450-9367-40F9-8D82-D80F55EC6FCC}"/>
              </a:ext>
            </a:extLst>
          </p:cNvPr>
          <p:cNvSpPr txBox="1"/>
          <p:nvPr/>
        </p:nvSpPr>
        <p:spPr>
          <a:xfrm>
            <a:off x="6688992" y="3513055"/>
            <a:ext cx="520486" cy="2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b="1" dirty="0">
                <a:solidFill>
                  <a:schemeClr val="bg1"/>
                </a:solidFill>
                <a:latin typeface="DINPro-Light" panose="02000504040000020003" pitchFamily="50" charset="0"/>
                <a:cs typeface="Poppins" pitchFamily="2" charset="77"/>
              </a:rPr>
              <a:t>11.1%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A871588-AF30-45EA-8E68-9E62F0D1D2C8}"/>
              </a:ext>
            </a:extLst>
          </p:cNvPr>
          <p:cNvSpPr txBox="1"/>
          <p:nvPr/>
        </p:nvSpPr>
        <p:spPr>
          <a:xfrm>
            <a:off x="3035842" y="1877503"/>
            <a:ext cx="770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Feb ‘21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7C32863-A079-4120-8D37-47389400FED7}"/>
              </a:ext>
            </a:extLst>
          </p:cNvPr>
          <p:cNvSpPr txBox="1"/>
          <p:nvPr/>
        </p:nvSpPr>
        <p:spPr>
          <a:xfrm>
            <a:off x="8117152" y="2642651"/>
            <a:ext cx="9523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Feb ‘21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E910FFAE-B870-464B-BBFC-9D8FD85C951E}"/>
              </a:ext>
            </a:extLst>
          </p:cNvPr>
          <p:cNvSpPr/>
          <p:nvPr/>
        </p:nvSpPr>
        <p:spPr>
          <a:xfrm>
            <a:off x="3953625" y="3909992"/>
            <a:ext cx="596389" cy="584302"/>
          </a:xfrm>
          <a:prstGeom prst="ellipse">
            <a:avLst/>
          </a:prstGeom>
          <a:solidFill>
            <a:srgbClr val="0A0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E60EB96-2FC1-4809-8669-386603D7676A}"/>
              </a:ext>
            </a:extLst>
          </p:cNvPr>
          <p:cNvSpPr txBox="1"/>
          <p:nvPr/>
        </p:nvSpPr>
        <p:spPr>
          <a:xfrm>
            <a:off x="4027579" y="4123438"/>
            <a:ext cx="497761" cy="2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b="1" dirty="0">
                <a:solidFill>
                  <a:schemeClr val="bg1"/>
                </a:solidFill>
                <a:latin typeface="DINPro-Light" panose="02000504040000020003" pitchFamily="50" charset="0"/>
                <a:cs typeface="Poppins" pitchFamily="2" charset="77"/>
              </a:rPr>
              <a:t>30.6%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37CBACE-5191-494F-8C0D-8F7D971D3C39}"/>
              </a:ext>
            </a:extLst>
          </p:cNvPr>
          <p:cNvSpPr txBox="1"/>
          <p:nvPr/>
        </p:nvSpPr>
        <p:spPr>
          <a:xfrm>
            <a:off x="3808262" y="4506224"/>
            <a:ext cx="9111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Feb ‘21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132" name="object 23">
            <a:extLst>
              <a:ext uri="{FF2B5EF4-FFF2-40B4-BE49-F238E27FC236}">
                <a16:creationId xmlns:a16="http://schemas.microsoft.com/office/drawing/2014/main" id="{6B274167-44D4-42B5-9FD8-98B81E2C60A0}"/>
              </a:ext>
            </a:extLst>
          </p:cNvPr>
          <p:cNvSpPr/>
          <p:nvPr/>
        </p:nvSpPr>
        <p:spPr>
          <a:xfrm>
            <a:off x="3981768" y="961555"/>
            <a:ext cx="1180465" cy="165735"/>
          </a:xfrm>
          <a:custGeom>
            <a:avLst/>
            <a:gdLst/>
            <a:ahLst/>
            <a:cxnLst/>
            <a:rect l="l" t="t" r="r" b="b"/>
            <a:pathLst>
              <a:path w="1180464" h="165734">
                <a:moveTo>
                  <a:pt x="1179906" y="0"/>
                </a:moveTo>
                <a:lnTo>
                  <a:pt x="0" y="0"/>
                </a:lnTo>
                <a:lnTo>
                  <a:pt x="0" y="165595"/>
                </a:lnTo>
                <a:lnTo>
                  <a:pt x="1179906" y="165595"/>
                </a:lnTo>
                <a:lnTo>
                  <a:pt x="1179906" y="0"/>
                </a:lnTo>
                <a:close/>
              </a:path>
            </a:pathLst>
          </a:custGeom>
          <a:solidFill>
            <a:srgbClr val="3FAD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70BA777-2BCE-4B74-B0E8-5686C27470FC}"/>
              </a:ext>
            </a:extLst>
          </p:cNvPr>
          <p:cNvSpPr txBox="1"/>
          <p:nvPr/>
        </p:nvSpPr>
        <p:spPr>
          <a:xfrm>
            <a:off x="7746517" y="3905445"/>
            <a:ext cx="9523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323945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Feb ‘21 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DINPro-Light" panose="02000504040000020003" pitchFamily="50" charset="0"/>
              </a:rPr>
              <a:t>survey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C71C1B0C-3FC2-4CF9-AEAF-6A731F3E99AA}"/>
              </a:ext>
            </a:extLst>
          </p:cNvPr>
          <p:cNvSpPr/>
          <p:nvPr/>
        </p:nvSpPr>
        <p:spPr>
          <a:xfrm>
            <a:off x="8413318" y="2294862"/>
            <a:ext cx="336962" cy="332470"/>
          </a:xfrm>
          <a:prstGeom prst="ellipse">
            <a:avLst/>
          </a:prstGeom>
          <a:solidFill>
            <a:srgbClr val="0A0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786F00D-3946-49FB-B8B3-EFE4443968DB}"/>
              </a:ext>
            </a:extLst>
          </p:cNvPr>
          <p:cNvSpPr txBox="1"/>
          <p:nvPr/>
        </p:nvSpPr>
        <p:spPr>
          <a:xfrm>
            <a:off x="8385024" y="2369954"/>
            <a:ext cx="416582" cy="2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b="1" dirty="0">
                <a:solidFill>
                  <a:schemeClr val="bg1"/>
                </a:solidFill>
                <a:latin typeface="DINPro-Light" panose="02000504040000020003" pitchFamily="50" charset="0"/>
                <a:cs typeface="Poppins" pitchFamily="2" charset="77"/>
              </a:rPr>
              <a:t>7.1%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9B88F700-FC38-4473-B71B-3E2533559B40}"/>
              </a:ext>
            </a:extLst>
          </p:cNvPr>
          <p:cNvSpPr/>
          <p:nvPr/>
        </p:nvSpPr>
        <p:spPr>
          <a:xfrm>
            <a:off x="2603465" y="1388358"/>
            <a:ext cx="469904" cy="448947"/>
          </a:xfrm>
          <a:prstGeom prst="ellipse">
            <a:avLst/>
          </a:prstGeom>
          <a:solidFill>
            <a:srgbClr val="2D8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C4826A9-DC02-4AB0-8270-76D8D8597B14}"/>
              </a:ext>
            </a:extLst>
          </p:cNvPr>
          <p:cNvSpPr txBox="1"/>
          <p:nvPr/>
        </p:nvSpPr>
        <p:spPr>
          <a:xfrm>
            <a:off x="2640057" y="1493436"/>
            <a:ext cx="452470" cy="2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b="1" dirty="0">
                <a:solidFill>
                  <a:schemeClr val="bg1"/>
                </a:solidFill>
                <a:latin typeface="DINPro-Light" panose="02000504040000020003" pitchFamily="50" charset="0"/>
                <a:cs typeface="Poppins" pitchFamily="2" charset="77"/>
              </a:rPr>
              <a:t>9.5%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3D2F7EF-48F2-453B-BDDF-44C12E34673D}"/>
              </a:ext>
            </a:extLst>
          </p:cNvPr>
          <p:cNvSpPr/>
          <p:nvPr/>
        </p:nvSpPr>
        <p:spPr>
          <a:xfrm>
            <a:off x="3145986" y="1329797"/>
            <a:ext cx="555555" cy="567415"/>
          </a:xfrm>
          <a:prstGeom prst="ellipse">
            <a:avLst/>
          </a:prstGeom>
          <a:solidFill>
            <a:srgbClr val="0A0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8A02D49B-9EAC-48BD-8388-B61D58387C47}"/>
              </a:ext>
            </a:extLst>
          </p:cNvPr>
          <p:cNvSpPr txBox="1"/>
          <p:nvPr/>
        </p:nvSpPr>
        <p:spPr>
          <a:xfrm>
            <a:off x="3211255" y="1519790"/>
            <a:ext cx="583982" cy="2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b="1" dirty="0">
                <a:solidFill>
                  <a:schemeClr val="bg1"/>
                </a:solidFill>
                <a:latin typeface="DINPro-Light" panose="02000504040000020003" pitchFamily="50" charset="0"/>
                <a:cs typeface="Poppins" pitchFamily="2" charset="77"/>
              </a:rPr>
              <a:t>10.3%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A32495B7-9901-4767-9625-F55062B22302}"/>
              </a:ext>
            </a:extLst>
          </p:cNvPr>
          <p:cNvSpPr/>
          <p:nvPr/>
        </p:nvSpPr>
        <p:spPr>
          <a:xfrm>
            <a:off x="4688114" y="3375258"/>
            <a:ext cx="555555" cy="567415"/>
          </a:xfrm>
          <a:prstGeom prst="ellipse">
            <a:avLst/>
          </a:prstGeom>
          <a:solidFill>
            <a:srgbClr val="2D8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68770D15-BC6A-49D1-B3B9-32EA8548F8C6}"/>
              </a:ext>
            </a:extLst>
          </p:cNvPr>
          <p:cNvSpPr txBox="1"/>
          <p:nvPr/>
        </p:nvSpPr>
        <p:spPr>
          <a:xfrm>
            <a:off x="4736257" y="3552632"/>
            <a:ext cx="517397" cy="2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b="1" dirty="0">
                <a:solidFill>
                  <a:schemeClr val="bg1"/>
                </a:solidFill>
                <a:latin typeface="DINPro-Light" panose="02000504040000020003" pitchFamily="50" charset="0"/>
                <a:cs typeface="Poppins" pitchFamily="2" charset="77"/>
              </a:rPr>
              <a:t>10.</a:t>
            </a:r>
            <a:r>
              <a:rPr lang="el-GR" sz="800" b="1">
                <a:solidFill>
                  <a:schemeClr val="bg1"/>
                </a:solidFill>
                <a:latin typeface="DINPro-Light" panose="02000504040000020003" pitchFamily="50" charset="0"/>
                <a:cs typeface="Poppins" pitchFamily="2" charset="77"/>
              </a:rPr>
              <a:t>4</a:t>
            </a:r>
            <a:r>
              <a:rPr lang="en-US" sz="800" b="1" dirty="0">
                <a:solidFill>
                  <a:schemeClr val="bg1"/>
                </a:solidFill>
                <a:latin typeface="DINPro-Light" panose="02000504040000020003" pitchFamily="50" charset="0"/>
                <a:cs typeface="Poppins" pitchFamily="2" charset="77"/>
              </a:rPr>
              <a:t>%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221E468F-6A3F-4031-B0ED-B3135B0ECEA2}"/>
              </a:ext>
            </a:extLst>
          </p:cNvPr>
          <p:cNvSpPr/>
          <p:nvPr/>
        </p:nvSpPr>
        <p:spPr>
          <a:xfrm>
            <a:off x="7932081" y="3378933"/>
            <a:ext cx="536574" cy="529440"/>
          </a:xfrm>
          <a:prstGeom prst="ellipse">
            <a:avLst/>
          </a:prstGeom>
          <a:solidFill>
            <a:srgbClr val="0A0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091BFDD6-3A63-4D59-929E-2FF416E46B2A}"/>
              </a:ext>
            </a:extLst>
          </p:cNvPr>
          <p:cNvSpPr txBox="1"/>
          <p:nvPr/>
        </p:nvSpPr>
        <p:spPr>
          <a:xfrm>
            <a:off x="7982244" y="3544746"/>
            <a:ext cx="517397" cy="2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b="1" dirty="0">
                <a:solidFill>
                  <a:schemeClr val="bg1"/>
                </a:solidFill>
                <a:latin typeface="DINPro-Light" panose="02000504040000020003" pitchFamily="50" charset="0"/>
                <a:cs typeface="Poppins" pitchFamily="2" charset="77"/>
              </a:rPr>
              <a:t>10.0%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F3784FF7-61DC-4C3A-BF55-04ED7E87D44E}"/>
              </a:ext>
            </a:extLst>
          </p:cNvPr>
          <p:cNvSpPr/>
          <p:nvPr/>
        </p:nvSpPr>
        <p:spPr>
          <a:xfrm>
            <a:off x="7295184" y="3333116"/>
            <a:ext cx="591793" cy="594976"/>
          </a:xfrm>
          <a:prstGeom prst="ellipse">
            <a:avLst/>
          </a:prstGeom>
          <a:solidFill>
            <a:srgbClr val="2D8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62717CC-979B-42FE-9BF7-64A506C225CE}"/>
              </a:ext>
            </a:extLst>
          </p:cNvPr>
          <p:cNvSpPr txBox="1"/>
          <p:nvPr/>
        </p:nvSpPr>
        <p:spPr>
          <a:xfrm>
            <a:off x="7365770" y="3520203"/>
            <a:ext cx="517397" cy="2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b="1" dirty="0">
                <a:solidFill>
                  <a:schemeClr val="bg1"/>
                </a:solidFill>
                <a:latin typeface="DINPro-Light" panose="02000504040000020003" pitchFamily="50" charset="0"/>
                <a:cs typeface="Poppins" pitchFamily="2" charset="77"/>
              </a:rPr>
              <a:t>10.7%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640FC359-3FF5-4E67-990E-9C042222085F}"/>
              </a:ext>
            </a:extLst>
          </p:cNvPr>
          <p:cNvSpPr/>
          <p:nvPr/>
        </p:nvSpPr>
        <p:spPr>
          <a:xfrm>
            <a:off x="5271349" y="3321170"/>
            <a:ext cx="606974" cy="632317"/>
          </a:xfrm>
          <a:prstGeom prst="ellipse">
            <a:avLst/>
          </a:prstGeom>
          <a:solidFill>
            <a:srgbClr val="2D8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A67396C-E0D4-4903-8FBE-C0B76C77D69D}"/>
              </a:ext>
            </a:extLst>
          </p:cNvPr>
          <p:cNvSpPr txBox="1"/>
          <p:nvPr/>
        </p:nvSpPr>
        <p:spPr>
          <a:xfrm>
            <a:off x="5331270" y="3541066"/>
            <a:ext cx="520486" cy="2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b="1" dirty="0">
                <a:solidFill>
                  <a:schemeClr val="bg1"/>
                </a:solidFill>
                <a:latin typeface="DINPro-Light" panose="02000504040000020003" pitchFamily="50" charset="0"/>
                <a:cs typeface="Poppins" pitchFamily="2" charset="77"/>
              </a:rPr>
              <a:t>11.2%</a:t>
            </a:r>
          </a:p>
        </p:txBody>
      </p:sp>
    </p:spTree>
    <p:extLst>
      <p:ext uri="{BB962C8B-B14F-4D97-AF65-F5344CB8AC3E}">
        <p14:creationId xmlns:p14="http://schemas.microsoft.com/office/powerpoint/2010/main" val="33686105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on a sidewalk&#10;&#10;Description automatically generated">
            <a:extLst>
              <a:ext uri="{FF2B5EF4-FFF2-40B4-BE49-F238E27FC236}">
                <a16:creationId xmlns:a16="http://schemas.microsoft.com/office/drawing/2014/main" id="{7244337B-7B21-4006-84EC-CF5DF3D081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8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56789" y="1889125"/>
            <a:ext cx="3575685" cy="4678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x-none" sz="30500" spc="-4850">
                <a:solidFill>
                  <a:srgbClr val="FFFFFF"/>
                </a:solidFill>
                <a:latin typeface="DINPro" panose="02000503030000020004" pitchFamily="2" charset="0"/>
                <a:cs typeface="Arial"/>
              </a:rPr>
              <a:t>0</a:t>
            </a:r>
            <a:r>
              <a:rPr lang="en-US" sz="30500" spc="-4850" dirty="0">
                <a:solidFill>
                  <a:srgbClr val="FFFFFF"/>
                </a:solidFill>
                <a:latin typeface="DINPro" panose="02000503030000020004" pitchFamily="2" charset="0"/>
                <a:cs typeface="Arial"/>
              </a:rPr>
              <a:t>4</a:t>
            </a:r>
            <a:endParaRPr sz="30500" dirty="0">
              <a:latin typeface="DINPro" panose="02000503030000020004" pitchFamily="2" charset="0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5834" y="881395"/>
            <a:ext cx="4601966" cy="118372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l">
              <a:lnSpc>
                <a:spcPts val="4400"/>
              </a:lnSpc>
              <a:spcBef>
                <a:spcPts val="580"/>
              </a:spcBef>
            </a:pPr>
            <a:r>
              <a:rPr lang="en-US" sz="3600" spc="-85" dirty="0">
                <a:solidFill>
                  <a:srgbClr val="FFFFFF"/>
                </a:solidFill>
                <a:latin typeface="DINPro" panose="02000503030000020004"/>
              </a:rPr>
              <a:t>METHODOLOGICAL ANNEX</a:t>
            </a:r>
            <a:endParaRPr sz="3600" spc="-210" dirty="0">
              <a:solidFill>
                <a:srgbClr val="FFFFFF"/>
              </a:solidFill>
              <a:latin typeface="DINPro" panose="020005030300000200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923404"/>
            <a:ext cx="156845" cy="1649095"/>
          </a:xfrm>
          <a:custGeom>
            <a:avLst/>
            <a:gdLst/>
            <a:ahLst/>
            <a:cxnLst/>
            <a:rect l="l" t="t" r="r" b="b"/>
            <a:pathLst>
              <a:path w="156845" h="1649095">
                <a:moveTo>
                  <a:pt x="156603" y="0"/>
                </a:moveTo>
                <a:lnTo>
                  <a:pt x="0" y="0"/>
                </a:lnTo>
                <a:lnTo>
                  <a:pt x="0" y="1648802"/>
                </a:lnTo>
                <a:lnTo>
                  <a:pt x="156603" y="1648802"/>
                </a:lnTo>
                <a:lnTo>
                  <a:pt x="156603" y="0"/>
                </a:lnTo>
                <a:close/>
              </a:path>
            </a:pathLst>
          </a:custGeom>
          <a:solidFill>
            <a:srgbClr val="A1EA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15897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86400" y="288925"/>
            <a:ext cx="5719801" cy="312906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41300" marR="5080" indent="-228600">
              <a:lnSpc>
                <a:spcPts val="1000"/>
              </a:lnSpc>
              <a:spcBef>
                <a:spcPts val="240"/>
              </a:spcBef>
              <a:buClr>
                <a:srgbClr val="2D8CB5"/>
              </a:buClr>
              <a:buChar char="•"/>
              <a:tabLst>
                <a:tab pos="241300" algn="l"/>
              </a:tabLst>
            </a:pPr>
            <a:endParaRPr lang="en-US" sz="1000" spc="-5" dirty="0">
              <a:solidFill>
                <a:srgbClr val="231F20"/>
              </a:solidFill>
              <a:latin typeface="DINPro-Light" panose="02000504040000020003" pitchFamily="50" charset="0"/>
              <a:cs typeface="Arial"/>
            </a:endParaRPr>
          </a:p>
          <a:p>
            <a:pPr marL="241300" marR="5080" indent="-228600">
              <a:lnSpc>
                <a:spcPts val="1000"/>
              </a:lnSpc>
              <a:spcBef>
                <a:spcPts val="240"/>
              </a:spcBef>
              <a:buClr>
                <a:srgbClr val="2D8CB5"/>
              </a:buClr>
              <a:buChar char="•"/>
              <a:tabLst>
                <a:tab pos="241300" algn="l"/>
              </a:tabLst>
            </a:pPr>
            <a:endParaRPr lang="en-US" sz="1000" spc="-5" dirty="0">
              <a:solidFill>
                <a:srgbClr val="231F20"/>
              </a:solidFill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50365" y="256744"/>
            <a:ext cx="5427700" cy="833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80"/>
              </a:lnSpc>
              <a:spcBef>
                <a:spcPts val="100"/>
              </a:spcBef>
            </a:pPr>
            <a:r>
              <a:rPr lang="en-US" sz="2700" spc="-75" dirty="0">
                <a:solidFill>
                  <a:srgbClr val="0A0A35"/>
                </a:solidFill>
                <a:latin typeface="DINPro"/>
              </a:rPr>
              <a:t>METHODOLOGICAL ANNEX</a:t>
            </a:r>
            <a:endParaRPr sz="2700" dirty="0">
              <a:latin typeface="DINPro"/>
            </a:endParaRPr>
          </a:p>
          <a:p>
            <a:pPr marL="12700">
              <a:lnSpc>
                <a:spcPts val="3180"/>
              </a:lnSpc>
            </a:pPr>
            <a:r>
              <a:rPr lang="en-US" sz="2700" spc="-100" dirty="0">
                <a:solidFill>
                  <a:srgbClr val="3FADDD"/>
                </a:solidFill>
                <a:latin typeface="DINPro"/>
              </a:rPr>
              <a:t>THE SURVEY</a:t>
            </a:r>
            <a:endParaRPr sz="2700" dirty="0">
              <a:latin typeface="DIN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3991" y="1173953"/>
            <a:ext cx="1718945" cy="165735"/>
          </a:xfrm>
          <a:custGeom>
            <a:avLst/>
            <a:gdLst/>
            <a:ahLst/>
            <a:cxnLst/>
            <a:rect l="l" t="t" r="r" b="b"/>
            <a:pathLst>
              <a:path w="1718945" h="165734">
                <a:moveTo>
                  <a:pt x="1718322" y="0"/>
                </a:moveTo>
                <a:lnTo>
                  <a:pt x="0" y="0"/>
                </a:lnTo>
                <a:lnTo>
                  <a:pt x="0" y="165595"/>
                </a:lnTo>
                <a:lnTo>
                  <a:pt x="1718322" y="165595"/>
                </a:lnTo>
                <a:lnTo>
                  <a:pt x="1718322" y="0"/>
                </a:lnTo>
                <a:close/>
              </a:path>
            </a:pathLst>
          </a:custGeom>
          <a:solidFill>
            <a:srgbClr val="007BA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F28157-6F2E-474F-BD04-76CDC9C22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056820"/>
              </p:ext>
            </p:extLst>
          </p:nvPr>
        </p:nvGraphicFramePr>
        <p:xfrm>
          <a:off x="1039588" y="3329309"/>
          <a:ext cx="6428012" cy="1379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443">
                  <a:extLst>
                    <a:ext uri="{9D8B030D-6E8A-4147-A177-3AD203B41FA5}">
                      <a16:colId xmlns:a16="http://schemas.microsoft.com/office/drawing/2014/main" val="3895950420"/>
                    </a:ext>
                  </a:extLst>
                </a:gridCol>
                <a:gridCol w="695168">
                  <a:extLst>
                    <a:ext uri="{9D8B030D-6E8A-4147-A177-3AD203B41FA5}">
                      <a16:colId xmlns:a16="http://schemas.microsoft.com/office/drawing/2014/main" val="3073190892"/>
                    </a:ext>
                  </a:extLst>
                </a:gridCol>
                <a:gridCol w="521376">
                  <a:extLst>
                    <a:ext uri="{9D8B030D-6E8A-4147-A177-3AD203B41FA5}">
                      <a16:colId xmlns:a16="http://schemas.microsoft.com/office/drawing/2014/main" val="3452465981"/>
                    </a:ext>
                  </a:extLst>
                </a:gridCol>
                <a:gridCol w="463443">
                  <a:extLst>
                    <a:ext uri="{9D8B030D-6E8A-4147-A177-3AD203B41FA5}">
                      <a16:colId xmlns:a16="http://schemas.microsoft.com/office/drawing/2014/main" val="1230113304"/>
                    </a:ext>
                  </a:extLst>
                </a:gridCol>
                <a:gridCol w="521376">
                  <a:extLst>
                    <a:ext uri="{9D8B030D-6E8A-4147-A177-3AD203B41FA5}">
                      <a16:colId xmlns:a16="http://schemas.microsoft.com/office/drawing/2014/main" val="2745141377"/>
                    </a:ext>
                  </a:extLst>
                </a:gridCol>
                <a:gridCol w="463443">
                  <a:extLst>
                    <a:ext uri="{9D8B030D-6E8A-4147-A177-3AD203B41FA5}">
                      <a16:colId xmlns:a16="http://schemas.microsoft.com/office/drawing/2014/main" val="4203146766"/>
                    </a:ext>
                  </a:extLst>
                </a:gridCol>
                <a:gridCol w="521376">
                  <a:extLst>
                    <a:ext uri="{9D8B030D-6E8A-4147-A177-3AD203B41FA5}">
                      <a16:colId xmlns:a16="http://schemas.microsoft.com/office/drawing/2014/main" val="1586054057"/>
                    </a:ext>
                  </a:extLst>
                </a:gridCol>
                <a:gridCol w="463443">
                  <a:extLst>
                    <a:ext uri="{9D8B030D-6E8A-4147-A177-3AD203B41FA5}">
                      <a16:colId xmlns:a16="http://schemas.microsoft.com/office/drawing/2014/main" val="1335437585"/>
                    </a:ext>
                  </a:extLst>
                </a:gridCol>
                <a:gridCol w="405515">
                  <a:extLst>
                    <a:ext uri="{9D8B030D-6E8A-4147-A177-3AD203B41FA5}">
                      <a16:colId xmlns:a16="http://schemas.microsoft.com/office/drawing/2014/main" val="3356332616"/>
                    </a:ext>
                  </a:extLst>
                </a:gridCol>
                <a:gridCol w="405515">
                  <a:extLst>
                    <a:ext uri="{9D8B030D-6E8A-4147-A177-3AD203B41FA5}">
                      <a16:colId xmlns:a16="http://schemas.microsoft.com/office/drawing/2014/main" val="4101399399"/>
                    </a:ext>
                  </a:extLst>
                </a:gridCol>
                <a:gridCol w="521376">
                  <a:extLst>
                    <a:ext uri="{9D8B030D-6E8A-4147-A177-3AD203B41FA5}">
                      <a16:colId xmlns:a16="http://schemas.microsoft.com/office/drawing/2014/main" val="1207368569"/>
                    </a:ext>
                  </a:extLst>
                </a:gridCol>
                <a:gridCol w="436240">
                  <a:extLst>
                    <a:ext uri="{9D8B030D-6E8A-4147-A177-3AD203B41FA5}">
                      <a16:colId xmlns:a16="http://schemas.microsoft.com/office/drawing/2014/main" val="3912359118"/>
                    </a:ext>
                  </a:extLst>
                </a:gridCol>
                <a:gridCol w="546298">
                  <a:extLst>
                    <a:ext uri="{9D8B030D-6E8A-4147-A177-3AD203B41FA5}">
                      <a16:colId xmlns:a16="http://schemas.microsoft.com/office/drawing/2014/main" val="1545472135"/>
                    </a:ext>
                  </a:extLst>
                </a:gridCol>
              </a:tblGrid>
              <a:tr h="399958"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x-none" sz="800" u="none" strike="noStrike">
                          <a:solidFill>
                            <a:schemeClr val="bg1"/>
                          </a:solidFill>
                          <a:effectLst/>
                          <a:latin typeface="DINPro-Light" panose="02000504040000020003" pitchFamily="50" charset="0"/>
                        </a:rPr>
                        <a:t> </a:t>
                      </a:r>
                      <a:endParaRPr lang="x-none" sz="800" b="0" i="0" u="none" strike="noStrike">
                        <a:solidFill>
                          <a:schemeClr val="bg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 anchor="b">
                    <a:solidFill>
                      <a:srgbClr val="73B7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endParaRPr lang="en-US" sz="800" b="1" u="none" strike="noStrike" dirty="0">
                        <a:solidFill>
                          <a:schemeClr val="bg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DINPro-Light" panose="02000504040000020003" pitchFamily="50" charset="0"/>
                        </a:rPr>
                        <a:t>Country</a:t>
                      </a:r>
                    </a:p>
                    <a:p>
                      <a:pPr algn="ctr" fontAlgn="b"/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 anchor="b">
                    <a:solidFill>
                      <a:srgbClr val="73B7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DINPro-Light" panose="02000504040000020003" pitchFamily="50" charset="0"/>
                        </a:rPr>
                        <a:t>Total</a:t>
                      </a:r>
                    </a:p>
                    <a:p>
                      <a:pPr algn="ctr" fontAlgn="b"/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 anchor="b">
                    <a:solidFill>
                      <a:srgbClr val="73B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574122"/>
                  </a:ext>
                </a:extLst>
              </a:tr>
              <a:tr h="139894">
                <a:tc gridSpan="2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DINPro-Light" panose="02000504040000020003" pitchFamily="50" charset="0"/>
                        </a:rPr>
                        <a:t>UK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 anchor="b">
                    <a:solidFill>
                      <a:srgbClr val="73B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DINPro-Light" panose="02000504040000020003" pitchFamily="50" charset="0"/>
                        </a:rPr>
                        <a:t>IT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 anchor="b">
                    <a:solidFill>
                      <a:srgbClr val="73B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DINPro-Light" panose="02000504040000020003" pitchFamily="50" charset="0"/>
                        </a:rPr>
                        <a:t>ES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 anchor="b">
                    <a:solidFill>
                      <a:srgbClr val="73B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DINPro-Light" panose="02000504040000020003" pitchFamily="50" charset="0"/>
                        </a:rPr>
                        <a:t>AT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 anchor="b">
                    <a:solidFill>
                      <a:srgbClr val="73B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DINPro-Light" panose="02000504040000020003" pitchFamily="50" charset="0"/>
                        </a:rPr>
                        <a:t>FR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 anchor="b">
                    <a:solidFill>
                      <a:srgbClr val="73B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DINPro-Light" panose="02000504040000020003" pitchFamily="50" charset="0"/>
                        </a:rPr>
                        <a:t>DE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 anchor="b">
                    <a:solidFill>
                      <a:srgbClr val="73B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DINPro-Light" panose="02000504040000020003" pitchFamily="50" charset="0"/>
                        </a:rPr>
                        <a:t>PL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 anchor="b">
                    <a:solidFill>
                      <a:srgbClr val="73B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DINPro-Light" panose="02000504040000020003" pitchFamily="50" charset="0"/>
                        </a:rPr>
                        <a:t>BE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 anchor="b">
                    <a:solidFill>
                      <a:srgbClr val="73B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DINPro-Light" panose="02000504040000020003" pitchFamily="50" charset="0"/>
                        </a:rPr>
                        <a:t>CH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 anchor="b">
                    <a:solidFill>
                      <a:srgbClr val="73B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DINPro-Light" panose="02000504040000020003" pitchFamily="50" charset="0"/>
                        </a:rPr>
                        <a:t>NL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 anchor="b">
                    <a:solidFill>
                      <a:srgbClr val="73B7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245090"/>
                  </a:ext>
                </a:extLst>
              </a:tr>
              <a:tr h="139894">
                <a:tc rowSpan="5"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bg1"/>
                          </a:solidFill>
                          <a:latin typeface="DINPro-Light" panose="02000504040000020003" pitchFamily="50" charset="0"/>
                        </a:rPr>
                        <a:t>Age</a:t>
                      </a:r>
                      <a:endParaRPr lang="x-none" sz="800" b="1">
                        <a:solidFill>
                          <a:schemeClr val="bg1"/>
                        </a:solidFill>
                        <a:latin typeface="DINPro-Light" panose="02000504040000020003" pitchFamily="50" charset="0"/>
                      </a:endParaRPr>
                    </a:p>
                  </a:txBody>
                  <a:tcPr>
                    <a:solidFill>
                      <a:srgbClr val="73B7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800" b="1" u="none" strike="noStrike">
                          <a:solidFill>
                            <a:schemeClr val="bg1"/>
                          </a:solidFill>
                          <a:effectLst/>
                          <a:latin typeface="DINPro-Light" panose="02000504040000020003" pitchFamily="50" charset="0"/>
                        </a:rPr>
                        <a:t>18 - 24</a:t>
                      </a:r>
                      <a:endParaRPr lang="x-none" sz="800" b="1" i="0" u="none" strike="noStrike">
                        <a:solidFill>
                          <a:schemeClr val="bg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rgbClr val="73B7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88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79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45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74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105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92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56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109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97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149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894</a:t>
                      </a:r>
                      <a:endParaRPr lang="x-none" sz="800" b="1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828700"/>
                  </a:ext>
                </a:extLst>
              </a:tr>
              <a:tr h="13989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800" b="1" u="none" strike="noStrike">
                          <a:solidFill>
                            <a:schemeClr val="bg1"/>
                          </a:solidFill>
                          <a:effectLst/>
                          <a:latin typeface="DINPro-Light" panose="02000504040000020003" pitchFamily="50" charset="0"/>
                        </a:rPr>
                        <a:t>25 - 34</a:t>
                      </a:r>
                      <a:endParaRPr lang="x-none" sz="800" b="1" i="0" u="none" strike="noStrike">
                        <a:solidFill>
                          <a:schemeClr val="bg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rgbClr val="73B7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135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120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74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134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142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153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106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113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125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141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1,243</a:t>
                      </a:r>
                      <a:endParaRPr lang="x-none" sz="800" b="1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461314"/>
                  </a:ext>
                </a:extLst>
              </a:tr>
              <a:tr h="13989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800" b="1" u="none" strike="noStrike">
                          <a:solidFill>
                            <a:schemeClr val="bg1"/>
                          </a:solidFill>
                          <a:effectLst/>
                          <a:latin typeface="DINPro-Light" panose="02000504040000020003" pitchFamily="50" charset="0"/>
                        </a:rPr>
                        <a:t>35 - 44</a:t>
                      </a:r>
                      <a:endParaRPr lang="x-none" sz="800" b="1" i="0" u="none" strike="noStrike">
                        <a:solidFill>
                          <a:schemeClr val="bg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rgbClr val="73B7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126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146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101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113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155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150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120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120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106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109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1,246</a:t>
                      </a:r>
                      <a:endParaRPr lang="x-none" sz="800" b="1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231029"/>
                  </a:ext>
                </a:extLst>
              </a:tr>
              <a:tr h="13989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800" b="1" u="none" strike="noStrike">
                          <a:solidFill>
                            <a:schemeClr val="bg1"/>
                          </a:solidFill>
                          <a:effectLst/>
                          <a:latin typeface="DINPro-Light" panose="02000504040000020003" pitchFamily="50" charset="0"/>
                        </a:rPr>
                        <a:t>45 - 54</a:t>
                      </a:r>
                      <a:endParaRPr lang="x-none" sz="800" b="1" i="0" u="none" strike="noStrike">
                        <a:solidFill>
                          <a:schemeClr val="bg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rgbClr val="73B7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138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180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105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96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161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168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93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78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42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54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1,115</a:t>
                      </a:r>
                      <a:endParaRPr lang="x-none" sz="800" b="1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555195"/>
                  </a:ext>
                </a:extLst>
              </a:tr>
              <a:tr h="139894">
                <a:tc vMerge="1">
                  <a:txBody>
                    <a:bodyPr/>
                    <a:lstStyle/>
                    <a:p>
                      <a:pPr algn="l" fontAlgn="t"/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rgbClr val="2D8C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DINPro-Light" panose="02000504040000020003" pitchFamily="50" charset="0"/>
                        </a:rPr>
                        <a:t>≥55</a:t>
                      </a:r>
                      <a:endParaRPr lang="x-none" sz="800" b="1" i="0" u="none" strike="noStrike">
                        <a:solidFill>
                          <a:schemeClr val="bg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rgbClr val="73B7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263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225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175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83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128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187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125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79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27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47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1,339</a:t>
                      </a:r>
                      <a:endParaRPr lang="x-none" sz="800" b="1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694092"/>
                  </a:ext>
                </a:extLst>
              </a:tr>
              <a:tr h="139894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DINPro-Light" panose="02000504040000020003" pitchFamily="50" charset="0"/>
                        </a:rPr>
                        <a:t>Total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rgbClr val="73B7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x-none" sz="800" b="1" u="none" strike="noStrike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750</a:t>
                      </a:r>
                      <a:endParaRPr lang="x-none" sz="800" b="1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x-none" sz="800" b="1" u="none" strike="noStrike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750</a:t>
                      </a:r>
                      <a:endParaRPr lang="x-none" sz="800" b="1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x-none" sz="800" b="1" u="none" strike="noStrike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500</a:t>
                      </a:r>
                      <a:endParaRPr lang="x-none" sz="800" b="1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x-none" sz="800" b="1" u="none" strike="noStrike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500</a:t>
                      </a:r>
                      <a:endParaRPr lang="x-none" sz="800" b="1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691</a:t>
                      </a:r>
                      <a:endParaRPr lang="x-none" sz="800" b="1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x-none" sz="800" b="1" u="none" strike="noStrike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750</a:t>
                      </a:r>
                      <a:endParaRPr lang="x-none" sz="800" b="1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500</a:t>
                      </a:r>
                      <a:endParaRPr lang="x-none" sz="800" b="1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499</a:t>
                      </a:r>
                      <a:endParaRPr lang="x-none" sz="800" b="1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397</a:t>
                      </a:r>
                      <a:endParaRPr lang="x-none" sz="800" b="1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500</a:t>
                      </a:r>
                      <a:endParaRPr lang="x-none" sz="800" b="1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5,837</a:t>
                      </a:r>
                      <a:endParaRPr lang="x-none" sz="800" b="1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987737"/>
                  </a:ext>
                </a:extLst>
              </a:tr>
            </a:tbl>
          </a:graphicData>
        </a:graphic>
      </p:graphicFrame>
      <p:sp>
        <p:nvSpPr>
          <p:cNvPr id="2" name="object 5">
            <a:extLst>
              <a:ext uri="{FF2B5EF4-FFF2-40B4-BE49-F238E27FC236}">
                <a16:creationId xmlns:a16="http://schemas.microsoft.com/office/drawing/2014/main" id="{B2EAC0BB-6694-45E5-9F86-8F09DDE34DBE}"/>
              </a:ext>
            </a:extLst>
          </p:cNvPr>
          <p:cNvSpPr txBox="1"/>
          <p:nvPr/>
        </p:nvSpPr>
        <p:spPr>
          <a:xfrm>
            <a:off x="76200" y="4784725"/>
            <a:ext cx="211455" cy="21428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700"/>
              </a:lnSpc>
              <a:spcBef>
                <a:spcPts val="240"/>
              </a:spcBef>
            </a:pPr>
            <a:fld id="{63814ACF-05DF-4CA7-BF49-946FFF68D09D}" type="slidenum">
              <a:rPr lang="en-US" sz="700" smtClean="0">
                <a:latin typeface="DINPro-Light" panose="02000504040000020003" pitchFamily="50" charset="0"/>
                <a:cs typeface="Arial"/>
              </a:rPr>
              <a:t>48</a:t>
            </a:fld>
            <a:endParaRPr sz="700" dirty="0"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E064356B-9F0D-47EC-91A3-1348847368D8}"/>
              </a:ext>
            </a:extLst>
          </p:cNvPr>
          <p:cNvSpPr txBox="1"/>
          <p:nvPr/>
        </p:nvSpPr>
        <p:spPr>
          <a:xfrm>
            <a:off x="1062000" y="1423335"/>
            <a:ext cx="7020000" cy="180049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41300" marR="5080" indent="-228600">
              <a:lnSpc>
                <a:spcPts val="1000"/>
              </a:lnSpc>
              <a:spcBef>
                <a:spcPts val="240"/>
              </a:spcBef>
              <a:spcAft>
                <a:spcPts val="240"/>
              </a:spcAft>
              <a:buClr>
                <a:srgbClr val="2D8CB5"/>
              </a:buClr>
              <a:buChar char="•"/>
              <a:tabLst>
                <a:tab pos="241300" algn="l"/>
              </a:tabLst>
            </a:pPr>
            <a:r>
              <a:rPr lang="en-US" sz="900" spc="-5" dirty="0">
                <a:latin typeface="DINPro-Light" panose="02000504040000020003" pitchFamily="50" charset="0"/>
                <a:cs typeface="Arial"/>
              </a:rPr>
              <a:t>Online market research. Survey participants are consumers with at least 2 overnight trips in 2019.</a:t>
            </a:r>
          </a:p>
          <a:p>
            <a:pPr marL="241300" marR="5080" indent="-228600">
              <a:lnSpc>
                <a:spcPts val="1000"/>
              </a:lnSpc>
              <a:spcBef>
                <a:spcPts val="240"/>
              </a:spcBef>
              <a:spcAft>
                <a:spcPts val="240"/>
              </a:spcAft>
              <a:buClr>
                <a:srgbClr val="2D8CB5"/>
              </a:buClr>
              <a:buChar char="•"/>
              <a:tabLst>
                <a:tab pos="241300" algn="l"/>
              </a:tabLst>
            </a:pPr>
            <a:r>
              <a:rPr lang="en-US" sz="900" spc="-5" dirty="0">
                <a:latin typeface="DINPro-Light" panose="02000504040000020003" pitchFamily="50" charset="0"/>
                <a:cs typeface="Arial"/>
              </a:rPr>
              <a:t>Distribution/ data collection period: </a:t>
            </a:r>
          </a:p>
          <a:p>
            <a:pPr marL="723900" marR="5080" lvl="1" indent="-171450">
              <a:lnSpc>
                <a:spcPts val="1000"/>
              </a:lnSpc>
              <a:spcBef>
                <a:spcPts val="240"/>
              </a:spcBef>
              <a:spcAft>
                <a:spcPts val="240"/>
              </a:spcAft>
              <a:buClr>
                <a:srgbClr val="2D8CB5"/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US" sz="900" b="1" spc="-5" dirty="0">
                <a:latin typeface="DINPro-Light" panose="02000504040000020003" pitchFamily="50" charset="0"/>
                <a:cs typeface="Arial"/>
              </a:rPr>
              <a:t>Wave 1</a:t>
            </a:r>
            <a:r>
              <a:rPr lang="en-US" sz="900" spc="-5" dirty="0">
                <a:latin typeface="DINPro-Light" panose="02000504040000020003" pitchFamily="50" charset="0"/>
                <a:cs typeface="Arial"/>
              </a:rPr>
              <a:t>: 27 August 2020 - 15 September 2020; sample= 5,762/ </a:t>
            </a:r>
            <a:r>
              <a:rPr lang="en-US" sz="900" b="1" spc="-5" dirty="0">
                <a:latin typeface="DINPro-Light" panose="02000504040000020003" pitchFamily="50" charset="0"/>
                <a:cs typeface="Arial"/>
              </a:rPr>
              <a:t>Wave 2</a:t>
            </a:r>
            <a:r>
              <a:rPr lang="en-US" sz="900" spc="-5" dirty="0">
                <a:latin typeface="DINPro-Light" panose="02000504040000020003" pitchFamily="50" charset="0"/>
                <a:cs typeface="Arial"/>
              </a:rPr>
              <a:t>: 21 September 2020 – 9 October 2020; sample= 5,876/ </a:t>
            </a:r>
            <a:r>
              <a:rPr lang="en-US" sz="900" b="1" spc="-5" dirty="0">
                <a:latin typeface="DINPro-Light" panose="02000504040000020003" pitchFamily="50" charset="0"/>
                <a:cs typeface="Arial"/>
              </a:rPr>
              <a:t>Wave 3</a:t>
            </a:r>
            <a:r>
              <a:rPr lang="en-US" sz="900" spc="-5" dirty="0">
                <a:latin typeface="DINPro-Light" panose="02000504040000020003" pitchFamily="50" charset="0"/>
                <a:cs typeface="Arial"/>
              </a:rPr>
              <a:t>: 19 October 2020 – 6 November 2020; sample= 5,832/ </a:t>
            </a:r>
            <a:r>
              <a:rPr lang="en-US" sz="900" b="1" spc="-5" dirty="0">
                <a:latin typeface="DINPro-Light" panose="02000504040000020003" pitchFamily="50" charset="0"/>
                <a:cs typeface="Arial"/>
              </a:rPr>
              <a:t>Wave 4</a:t>
            </a:r>
            <a:r>
              <a:rPr lang="en-US" sz="900" spc="-5" dirty="0">
                <a:latin typeface="DINPro-Light" panose="02000504040000020003" pitchFamily="50" charset="0"/>
                <a:cs typeface="Arial"/>
              </a:rPr>
              <a:t>: </a:t>
            </a:r>
            <a:r>
              <a:rPr lang="el-GR" sz="900" spc="-5">
                <a:latin typeface="DINPro-Light" panose="02000504040000020003" pitchFamily="50" charset="0"/>
                <a:cs typeface="Arial"/>
              </a:rPr>
              <a:t>20 </a:t>
            </a:r>
            <a:r>
              <a:rPr lang="en-US" sz="900" spc="-5" dirty="0">
                <a:latin typeface="DINPro-Light" panose="02000504040000020003" pitchFamily="50" charset="0"/>
                <a:cs typeface="Arial"/>
              </a:rPr>
              <a:t>November 2020 – 3 December 2020; sample= 5,742/ </a:t>
            </a:r>
            <a:r>
              <a:rPr lang="en-US" sz="900" b="1" spc="-5" dirty="0">
                <a:latin typeface="DINPro-Light" panose="02000504040000020003" pitchFamily="50" charset="0"/>
                <a:cs typeface="Arial"/>
              </a:rPr>
              <a:t>Wave 5</a:t>
            </a:r>
            <a:r>
              <a:rPr lang="en-US" sz="900" spc="-5" dirty="0">
                <a:latin typeface="DINPro-Light" panose="02000504040000020003" pitchFamily="50" charset="0"/>
                <a:cs typeface="Arial"/>
              </a:rPr>
              <a:t>: 18 December 2020 – 7 January 2021; sample= 5,855/ </a:t>
            </a:r>
            <a:r>
              <a:rPr lang="en-US" sz="900" b="1" spc="-5" dirty="0">
                <a:latin typeface="DINPro-Light" panose="02000504040000020003" pitchFamily="50" charset="0"/>
                <a:cs typeface="Arial"/>
              </a:rPr>
              <a:t>Wave 6</a:t>
            </a:r>
            <a:r>
              <a:rPr lang="en-US" sz="900" spc="-5" dirty="0">
                <a:latin typeface="DINPro-Light" panose="02000504040000020003" pitchFamily="50" charset="0"/>
                <a:cs typeface="Arial"/>
              </a:rPr>
              <a:t>: 5-19 February 2021; sample= 5,837</a:t>
            </a:r>
          </a:p>
          <a:p>
            <a:pPr marL="723900" marR="5080" lvl="1" indent="-171450">
              <a:lnSpc>
                <a:spcPts val="1000"/>
              </a:lnSpc>
              <a:spcBef>
                <a:spcPts val="240"/>
              </a:spcBef>
              <a:spcAft>
                <a:spcPts val="240"/>
              </a:spcAft>
              <a:buClr>
                <a:srgbClr val="2D8CB5"/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US" sz="900" spc="-5" dirty="0">
                <a:latin typeface="DINPro-Light" panose="02000504040000020003" pitchFamily="50" charset="0"/>
                <a:cs typeface="Arial"/>
              </a:rPr>
              <a:t>Countries: Germany, United Kingdom, France, Netherlands, Italy, Belgium, Switzerland, Spain, Poland and Austria</a:t>
            </a:r>
          </a:p>
          <a:p>
            <a:pPr marL="723900" marR="5080" lvl="1" indent="-171450">
              <a:lnSpc>
                <a:spcPts val="1000"/>
              </a:lnSpc>
              <a:spcBef>
                <a:spcPts val="240"/>
              </a:spcBef>
              <a:spcAft>
                <a:spcPts val="240"/>
              </a:spcAft>
              <a:buClr>
                <a:srgbClr val="2D8CB5"/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US" sz="900" spc="-5" dirty="0">
                <a:latin typeface="DINPro-Light" panose="02000504040000020003" pitchFamily="50" charset="0"/>
                <a:cs typeface="Arial"/>
              </a:rPr>
              <a:t>Languages: English, French, German, Italian, Spanish, Polish and Dutch</a:t>
            </a:r>
          </a:p>
          <a:p>
            <a:pPr marL="184150" marR="5080" indent="-171450">
              <a:lnSpc>
                <a:spcPts val="1000"/>
              </a:lnSpc>
              <a:spcBef>
                <a:spcPts val="240"/>
              </a:spcBef>
              <a:spcAft>
                <a:spcPts val="240"/>
              </a:spcAft>
              <a:buClr>
                <a:srgbClr val="2D8CB5"/>
              </a:buClr>
              <a:buFont typeface="Wingdings" panose="05000000000000000000" pitchFamily="2" charset="2"/>
              <a:buChar char="§"/>
              <a:tabLst>
                <a:tab pos="241300" algn="l"/>
              </a:tabLst>
            </a:pPr>
            <a:r>
              <a:rPr lang="en-US" sz="900" spc="-5" dirty="0">
                <a:latin typeface="DINPro-Light" panose="02000504040000020003" pitchFamily="50" charset="0"/>
                <a:cs typeface="Arial"/>
              </a:rPr>
              <a:t>Research themes examined:</a:t>
            </a:r>
            <a:r>
              <a:rPr lang="en-US" sz="900" b="1" spc="-5" dirty="0">
                <a:latin typeface="DINPro-Light" panose="02000504040000020003" pitchFamily="50" charset="0"/>
                <a:cs typeface="Arial"/>
              </a:rPr>
              <a:t> </a:t>
            </a:r>
            <a:r>
              <a:rPr lang="en-US" sz="900" spc="-5" dirty="0">
                <a:latin typeface="DINPro-Light" panose="02000504040000020003" pitchFamily="50" charset="0"/>
                <a:cs typeface="Arial"/>
              </a:rPr>
              <a:t>Travel personas (1 question), Travel concerns and COVID-19 impact on travel (8 questions), Travel intentions, preferences and trip planning (10 questions), COVID-19 and responsible travel (3 questions).</a:t>
            </a:r>
          </a:p>
          <a:p>
            <a:pPr marL="184150" marR="5080" indent="-171450">
              <a:lnSpc>
                <a:spcPts val="1000"/>
              </a:lnSpc>
              <a:spcBef>
                <a:spcPts val="240"/>
              </a:spcBef>
              <a:spcAft>
                <a:spcPts val="240"/>
              </a:spcAft>
              <a:buClr>
                <a:srgbClr val="2D8CB5"/>
              </a:buClr>
              <a:buFont typeface="Wingdings" panose="05000000000000000000" pitchFamily="2" charset="2"/>
              <a:buChar char="§"/>
              <a:tabLst>
                <a:tab pos="241300" algn="l"/>
              </a:tabLst>
            </a:pPr>
            <a:r>
              <a:rPr lang="en-US" sz="900" spc="-5" dirty="0">
                <a:latin typeface="DINPro-Light" panose="02000504040000020003" pitchFamily="50" charset="0"/>
                <a:cs typeface="Arial"/>
              </a:rPr>
              <a:t>Wave 6: 50% of respondents are male and 50% are female. </a:t>
            </a:r>
          </a:p>
          <a:p>
            <a:pPr marL="184150" marR="5080" indent="-171450">
              <a:lnSpc>
                <a:spcPts val="1000"/>
              </a:lnSpc>
              <a:spcBef>
                <a:spcPts val="240"/>
              </a:spcBef>
              <a:spcAft>
                <a:spcPts val="240"/>
              </a:spcAft>
              <a:buClr>
                <a:srgbClr val="2D8CB5"/>
              </a:buClr>
              <a:buFont typeface="Wingdings" panose="05000000000000000000" pitchFamily="2" charset="2"/>
              <a:buChar char="§"/>
              <a:tabLst>
                <a:tab pos="241300" algn="l"/>
              </a:tabLst>
            </a:pPr>
            <a:r>
              <a:rPr lang="en-US" sz="900" spc="-5" dirty="0">
                <a:latin typeface="DINPro-Light" panose="02000504040000020003" pitchFamily="50" charset="0"/>
                <a:cs typeface="Arial"/>
              </a:rPr>
              <a:t>Number of respondents and age group per source country:</a:t>
            </a:r>
          </a:p>
        </p:txBody>
      </p:sp>
    </p:spTree>
    <p:extLst>
      <p:ext uri="{BB962C8B-B14F-4D97-AF65-F5344CB8AC3E}">
        <p14:creationId xmlns:p14="http://schemas.microsoft.com/office/powerpoint/2010/main" val="695529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9300" y="381574"/>
            <a:ext cx="5427700" cy="833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80"/>
              </a:lnSpc>
              <a:spcBef>
                <a:spcPts val="100"/>
              </a:spcBef>
            </a:pPr>
            <a:r>
              <a:rPr lang="en-US" sz="2700" spc="-75" dirty="0">
                <a:solidFill>
                  <a:srgbClr val="0A0A35"/>
                </a:solidFill>
                <a:latin typeface="DINPro"/>
              </a:rPr>
              <a:t>METHODOLOGICAL ANNEX</a:t>
            </a:r>
            <a:endParaRPr sz="2700" dirty="0">
              <a:latin typeface="DINPro"/>
            </a:endParaRPr>
          </a:p>
          <a:p>
            <a:pPr marL="12700">
              <a:lnSpc>
                <a:spcPts val="3180"/>
              </a:lnSpc>
            </a:pPr>
            <a:r>
              <a:rPr lang="en-US" sz="2700" spc="-100" dirty="0">
                <a:solidFill>
                  <a:srgbClr val="3FADDD"/>
                </a:solidFill>
                <a:latin typeface="DINPro"/>
              </a:rPr>
              <a:t>TRAVELLERS’ ONLINE SENTIMENT</a:t>
            </a:r>
            <a:endParaRPr sz="2700" dirty="0">
              <a:latin typeface="DIN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1999" y="1341005"/>
            <a:ext cx="1718945" cy="165735"/>
          </a:xfrm>
          <a:custGeom>
            <a:avLst/>
            <a:gdLst/>
            <a:ahLst/>
            <a:cxnLst/>
            <a:rect l="l" t="t" r="r" b="b"/>
            <a:pathLst>
              <a:path w="1718945" h="165734">
                <a:moveTo>
                  <a:pt x="1718322" y="0"/>
                </a:moveTo>
                <a:lnTo>
                  <a:pt x="0" y="0"/>
                </a:lnTo>
                <a:lnTo>
                  <a:pt x="0" y="165595"/>
                </a:lnTo>
                <a:lnTo>
                  <a:pt x="1718322" y="165595"/>
                </a:lnTo>
                <a:lnTo>
                  <a:pt x="1718322" y="0"/>
                </a:lnTo>
                <a:close/>
              </a:path>
            </a:pathLst>
          </a:custGeom>
          <a:solidFill>
            <a:srgbClr val="007BA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B2EAC0BB-6694-45E5-9F86-8F09DDE34DBE}"/>
              </a:ext>
            </a:extLst>
          </p:cNvPr>
          <p:cNvSpPr txBox="1"/>
          <p:nvPr/>
        </p:nvSpPr>
        <p:spPr>
          <a:xfrm>
            <a:off x="76200" y="4784725"/>
            <a:ext cx="211455" cy="21428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700"/>
              </a:lnSpc>
              <a:spcBef>
                <a:spcPts val="240"/>
              </a:spcBef>
            </a:pPr>
            <a:fld id="{63814ACF-05DF-4CA7-BF49-946FFF68D09D}" type="slidenum">
              <a:rPr lang="en-US" sz="700" smtClean="0">
                <a:latin typeface="DINPro-Light" panose="02000504040000020003" pitchFamily="50" charset="0"/>
                <a:cs typeface="Arial"/>
              </a:rPr>
              <a:t>49</a:t>
            </a:fld>
            <a:endParaRPr sz="700" dirty="0"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E064356B-9F0D-47EC-91A3-1348847368D8}"/>
              </a:ext>
            </a:extLst>
          </p:cNvPr>
          <p:cNvSpPr txBox="1"/>
          <p:nvPr/>
        </p:nvSpPr>
        <p:spPr>
          <a:xfrm>
            <a:off x="1049299" y="1626894"/>
            <a:ext cx="7421601" cy="3262432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41300" marR="5080" indent="-228600">
              <a:buClr>
                <a:srgbClr val="2D8CB5"/>
              </a:buClr>
              <a:buChar char="•"/>
              <a:tabLst>
                <a:tab pos="241300" algn="l"/>
              </a:tabLst>
            </a:pPr>
            <a:r>
              <a:rPr lang="en-US" sz="1000" b="1" spc="-5" dirty="0">
                <a:latin typeface="DINPro-Light" panose="02000504040000020003" pitchFamily="50" charset="0"/>
                <a:cs typeface="Arial"/>
              </a:rPr>
              <a:t>Objective</a:t>
            </a:r>
            <a:r>
              <a:rPr lang="en-US" sz="1000" spc="-5" dirty="0">
                <a:latin typeface="DINPro-Light" panose="02000504040000020003" pitchFamily="50" charset="0"/>
                <a:cs typeface="Arial"/>
              </a:rPr>
              <a:t>: Benchmark major European tourism destinations in terms of tourist satisfaction and interests based on social media mentions</a:t>
            </a:r>
          </a:p>
          <a:p>
            <a:pPr marL="241300" marR="5080" indent="-228600">
              <a:buClr>
                <a:srgbClr val="2D8CB5"/>
              </a:buClr>
              <a:buChar char="•"/>
              <a:tabLst>
                <a:tab pos="241300" algn="l"/>
              </a:tabLst>
            </a:pPr>
            <a:r>
              <a:rPr lang="en-US" sz="1000" b="1" spc="-5" dirty="0">
                <a:latin typeface="DINPro-Light" panose="02000504040000020003" pitchFamily="50" charset="0"/>
                <a:cs typeface="Arial"/>
              </a:rPr>
              <a:t>Destinations</a:t>
            </a:r>
            <a:r>
              <a:rPr lang="en-US" sz="1000" spc="-5" dirty="0">
                <a:latin typeface="DINPro-Light" panose="02000504040000020003" pitchFamily="50" charset="0"/>
                <a:cs typeface="Arial"/>
              </a:rPr>
              <a:t>: United Kingdom, France, Netherlands, Croatia, Belgium, Germany, Italy, Greece, Portugal and Spain</a:t>
            </a:r>
          </a:p>
          <a:p>
            <a:pPr marL="241300" marR="5080" indent="-228600">
              <a:buClr>
                <a:srgbClr val="2D8CB5"/>
              </a:buClr>
              <a:buChar char="•"/>
              <a:tabLst>
                <a:tab pos="241300" algn="l"/>
              </a:tabLst>
            </a:pPr>
            <a:r>
              <a:rPr lang="en-US" sz="1000" b="1" spc="-5" dirty="0">
                <a:latin typeface="DINPro-Light" panose="02000504040000020003" pitchFamily="50" charset="0"/>
                <a:cs typeface="Arial"/>
              </a:rPr>
              <a:t>Origin markets</a:t>
            </a:r>
            <a:r>
              <a:rPr lang="en-US" sz="1000" spc="-5" dirty="0">
                <a:latin typeface="DINPro-Light" panose="02000504040000020003" pitchFamily="50" charset="0"/>
                <a:cs typeface="Arial"/>
              </a:rPr>
              <a:t>; Germany, United Kingdom, France, Spain, Italy, Switzerland, Belgium, Netherlands, Poland and Austria	</a:t>
            </a:r>
          </a:p>
          <a:p>
            <a:pPr marL="241300" marR="5080" indent="-228600">
              <a:buClr>
                <a:srgbClr val="2D8CB5"/>
              </a:buClr>
              <a:buChar char="•"/>
              <a:tabLst>
                <a:tab pos="241300" algn="l"/>
              </a:tabLst>
            </a:pPr>
            <a:r>
              <a:rPr lang="en-US" sz="1000" spc="-5" dirty="0">
                <a:latin typeface="DINPro-Light" panose="02000504040000020003" pitchFamily="50" charset="0"/>
                <a:cs typeface="Arial"/>
              </a:rPr>
              <a:t>The following </a:t>
            </a:r>
            <a:r>
              <a:rPr lang="en-US" sz="1000" b="1" spc="-5" dirty="0">
                <a:latin typeface="DINPro-Light" panose="02000504040000020003" pitchFamily="50" charset="0"/>
                <a:cs typeface="Arial"/>
              </a:rPr>
              <a:t>indicators</a:t>
            </a:r>
            <a:r>
              <a:rPr lang="en-US" sz="1000" spc="-5" dirty="0">
                <a:latin typeface="DINPro-Light" panose="02000504040000020003" pitchFamily="50" charset="0"/>
                <a:cs typeface="Arial"/>
              </a:rPr>
              <a:t> are </a:t>
            </a:r>
            <a:r>
              <a:rPr lang="en-GB" sz="1000" spc="-5" dirty="0">
                <a:latin typeface="DINPro-Light" panose="02000504040000020003" pitchFamily="50" charset="0"/>
                <a:cs typeface="Arial"/>
              </a:rPr>
              <a:t>analysed</a:t>
            </a:r>
            <a:r>
              <a:rPr lang="en-US" sz="1000" spc="-5" dirty="0">
                <a:latin typeface="DINPro-Light" panose="02000504040000020003" pitchFamily="50" charset="0"/>
                <a:cs typeface="Arial"/>
              </a:rPr>
              <a:t>: </a:t>
            </a:r>
          </a:p>
          <a:p>
            <a:pPr marL="698500" marR="5080" lvl="1" indent="-228600">
              <a:buClr>
                <a:srgbClr val="2D8CB5"/>
              </a:buClr>
              <a:buChar char="•"/>
              <a:tabLst>
                <a:tab pos="241300" algn="l"/>
              </a:tabLst>
            </a:pPr>
            <a:r>
              <a:rPr lang="en-GB" sz="1000" b="1" dirty="0">
                <a:solidFill>
                  <a:srgbClr val="5C9FCA"/>
                </a:solidFill>
                <a:latin typeface="DINPro-Light" panose="020005040400000200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TPI &gt; </a:t>
            </a:r>
            <a:r>
              <a:rPr lang="en-GB" sz="1000" b="1" dirty="0">
                <a:latin typeface="DINPro-Light" panose="020005040400000200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The Tourist Products Index, </a:t>
            </a:r>
            <a:r>
              <a:rPr lang="en-GB" sz="1000" dirty="0">
                <a:latin typeface="DINPro-Light" panose="020005040400000200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measures the level of satisfaction with the offer (products) of the destination in its various categories: Arts &amp; Culture, Gastronomy, Sunbathing, etc. This index is obtained by analysing the distribution of positive, negative and neutral comments on Twitter and TripAdvisor.</a:t>
            </a:r>
          </a:p>
          <a:p>
            <a:pPr marL="698500" marR="5080" lvl="1" indent="-228600">
              <a:buClr>
                <a:srgbClr val="2D8CB5"/>
              </a:buClr>
              <a:buChar char="•"/>
              <a:tabLst>
                <a:tab pos="241300" algn="l"/>
              </a:tabLst>
            </a:pPr>
            <a:r>
              <a:rPr lang="en-US" sz="1000" b="1" dirty="0">
                <a:solidFill>
                  <a:srgbClr val="5C9FCA"/>
                </a:solidFill>
                <a:latin typeface="DINPro-Light" panose="020005040400000200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HIS &gt; </a:t>
            </a:r>
            <a:r>
              <a:rPr lang="en-GB" sz="1000" b="1" dirty="0">
                <a:latin typeface="DINPro-Light" panose="020005040400000200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The Hotel Satisfaction Index, </a:t>
            </a:r>
            <a:r>
              <a:rPr lang="en-GB" sz="1000" dirty="0">
                <a:latin typeface="DINPro-Light" panose="020005040400000200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measures the level of visitor satisfaction with the entire accommodation sector of a destination based on relevant comments that guests make on TripAdvisor, Expedia and Booking.</a:t>
            </a:r>
          </a:p>
          <a:p>
            <a:pPr marL="241300" marR="5080" indent="-228600">
              <a:buClr>
                <a:srgbClr val="2D8CB5"/>
              </a:buClr>
              <a:buChar char="•"/>
              <a:tabLst>
                <a:tab pos="241300" algn="l"/>
              </a:tabLst>
            </a:pPr>
            <a:r>
              <a:rPr lang="en-GB" sz="1000" dirty="0">
                <a:effectLst/>
                <a:latin typeface="DINPro-Light" panose="02000504040000020003" pitchFamily="50" charset="0"/>
                <a:ea typeface="Calibri" panose="020F0502020204030204" pitchFamily="34" charset="0"/>
              </a:rPr>
              <a:t>Indexes are calculated by using advanced Natural Language Processing, Artificial Intelligence and Machine Learning techniques to analyse millions of spontaneous tourist interactions on social media or reviews sites.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5C9FCA"/>
                </a:solidFill>
                <a:latin typeface="DINPro-Light" panose="020005040400000200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Index scoring system: </a:t>
            </a:r>
            <a:r>
              <a:rPr lang="en-GB" sz="1000" dirty="0">
                <a:latin typeface="DINPro-Light" panose="020005040400000200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The calculated indices show values ​​between 0 and 100 points as follow:</a:t>
            </a:r>
          </a:p>
          <a:p>
            <a:pPr marL="628650" lvl="1" indent="-171450">
              <a:buClr>
                <a:srgbClr val="40AEDD"/>
              </a:buClr>
              <a:buFont typeface="Arial" panose="020B0604020202020204" pitchFamily="34" charset="0"/>
              <a:buChar char="•"/>
            </a:pPr>
            <a:r>
              <a:rPr lang="en-GB" sz="1000" dirty="0">
                <a:latin typeface="DINPro-Light" panose="020005040400000200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0 to 24 points: V</a:t>
            </a:r>
            <a:r>
              <a:rPr lang="en-GB" sz="1000" b="1" dirty="0">
                <a:latin typeface="DINPro-Light" panose="020005040400000200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ery low levels of satisfaction and confidence </a:t>
            </a:r>
            <a:r>
              <a:rPr lang="en-GB" sz="1000" dirty="0">
                <a:latin typeface="DINPro-Light" panose="020005040400000200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and therefore a priority area for reconfiguration. </a:t>
            </a:r>
          </a:p>
          <a:p>
            <a:pPr marL="628650" lvl="1" indent="-171450">
              <a:buClr>
                <a:srgbClr val="40AEDD"/>
              </a:buClr>
              <a:buFont typeface="Arial" panose="020B0604020202020204" pitchFamily="34" charset="0"/>
              <a:buChar char="•"/>
            </a:pPr>
            <a:r>
              <a:rPr lang="en-GB" sz="1000" dirty="0">
                <a:latin typeface="DINPro-Light" panose="020005040400000200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25 to 49 points: </a:t>
            </a:r>
            <a:r>
              <a:rPr lang="en-GB" sz="1000" b="1" dirty="0">
                <a:latin typeface="DINPro-Light" panose="020005040400000200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Relatively low level of satisfaction and confidence</a:t>
            </a:r>
            <a:r>
              <a:rPr lang="en-GB" sz="1000" dirty="0">
                <a:latin typeface="DINPro-Light" panose="020005040400000200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. Considerable potential for improvement. </a:t>
            </a:r>
          </a:p>
          <a:p>
            <a:pPr marL="628650" lvl="1" indent="-171450">
              <a:buClr>
                <a:srgbClr val="40AEDD"/>
              </a:buClr>
              <a:buFont typeface="Arial" panose="020B0604020202020204" pitchFamily="34" charset="0"/>
              <a:buChar char="•"/>
            </a:pPr>
            <a:r>
              <a:rPr lang="en-GB" sz="1000" dirty="0">
                <a:latin typeface="DINPro-Light" panose="020005040400000200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50 to 74 points: </a:t>
            </a:r>
            <a:r>
              <a:rPr lang="en-GB" sz="1000" b="1" dirty="0">
                <a:latin typeface="DINPro-Light" panose="020005040400000200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Good to very good satisfaction level</a:t>
            </a:r>
            <a:r>
              <a:rPr lang="en-GB" sz="1000" dirty="0">
                <a:latin typeface="DINPro-Light" panose="020005040400000200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. Moderate potential for improvement. </a:t>
            </a:r>
          </a:p>
          <a:p>
            <a:pPr marL="628650" lvl="1" indent="-171450">
              <a:buClr>
                <a:srgbClr val="40AEDD"/>
              </a:buClr>
              <a:buFont typeface="Arial" panose="020B0604020202020204" pitchFamily="34" charset="0"/>
              <a:buChar char="•"/>
            </a:pPr>
            <a:r>
              <a:rPr lang="en-GB" sz="1000" dirty="0">
                <a:latin typeface="DINPro-Light" panose="020005040400000200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75 to 100 points: </a:t>
            </a:r>
            <a:r>
              <a:rPr lang="en-GB" sz="1000" b="1" dirty="0">
                <a:latin typeface="DINPro-Light" panose="020005040400000200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Excellent satisfaction and confidence </a:t>
            </a:r>
            <a:r>
              <a:rPr lang="en-GB" sz="1000" dirty="0">
                <a:latin typeface="DINPro-Light" panose="020005040400000200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levels. In some cases there are margins for improvement, although most of them constitute level to maintain and consolidate.</a:t>
            </a:r>
          </a:p>
          <a:p>
            <a:pPr algn="l"/>
            <a:endParaRPr lang="en-GB" sz="1000" dirty="0">
              <a:latin typeface="DINPro-Light" panose="02000504040000020003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GB" sz="1000" dirty="0">
                <a:latin typeface="DINPro-Light" panose="020005040400000200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For a more detailed description about the specific indices please visit the following </a:t>
            </a:r>
            <a:r>
              <a:rPr lang="en-GB" sz="1000" dirty="0">
                <a:latin typeface="DINPro-Light" panose="02000504040000020003" pitchFamily="50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link</a:t>
            </a:r>
            <a:r>
              <a:rPr lang="en-GB" sz="1000" dirty="0">
                <a:latin typeface="DINPro-Light" panose="020005040400000200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000" spc="-5" dirty="0">
              <a:latin typeface="DINPro-Light" panose="02000504040000020003" pitchFamily="50" charset="0"/>
              <a:cs typeface="Arial"/>
            </a:endParaRPr>
          </a:p>
          <a:p>
            <a:pPr marL="698500" marR="5080" lvl="1" indent="-228600">
              <a:lnSpc>
                <a:spcPts val="1000"/>
              </a:lnSpc>
              <a:spcBef>
                <a:spcPts val="240"/>
              </a:spcBef>
              <a:buClr>
                <a:srgbClr val="2D8CB5"/>
              </a:buClr>
              <a:buChar char="•"/>
              <a:tabLst>
                <a:tab pos="241300" algn="l"/>
              </a:tabLst>
            </a:pPr>
            <a:endParaRPr lang="en-US" sz="1000" spc="-5" dirty="0">
              <a:latin typeface="DINPro-Light" panose="02000504040000020003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543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06740"/>
            <a:ext cx="9144000" cy="3637915"/>
          </a:xfrm>
          <a:custGeom>
            <a:avLst/>
            <a:gdLst/>
            <a:ahLst/>
            <a:cxnLst/>
            <a:rect l="l" t="t" r="r" b="b"/>
            <a:pathLst>
              <a:path w="9144000" h="3637915">
                <a:moveTo>
                  <a:pt x="9144000" y="0"/>
                </a:moveTo>
                <a:lnTo>
                  <a:pt x="0" y="0"/>
                </a:lnTo>
                <a:lnTo>
                  <a:pt x="0" y="3637800"/>
                </a:lnTo>
                <a:lnTo>
                  <a:pt x="9144000" y="3637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9300" y="2158006"/>
            <a:ext cx="7772400" cy="2480166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96550" marR="0" lvl="0" indent="-285750" algn="just" defTabSz="914400" rtl="0" eaLnBrk="1" fontAlgn="auto" latinLnBrk="0" hangingPunct="1">
              <a:lnSpc>
                <a:spcPts val="1700"/>
              </a:lnSpc>
              <a:spcBef>
                <a:spcPts val="240"/>
              </a:spcBef>
              <a:spcAft>
                <a:spcPts val="0"/>
              </a:spcAft>
              <a:buClr>
                <a:srgbClr val="2D8CB5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DINPro-Light" panose="02000504040000020003" pitchFamily="50" charset="0"/>
                <a:ea typeface="+mn-ea"/>
                <a:cs typeface="Arial"/>
              </a:rPr>
              <a:t>36% of all travel </a:t>
            </a:r>
            <a:r>
              <a:rPr kumimoji="0" lang="en-US" sz="1600" b="1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DINPro-Light" panose="02000504040000020003" pitchFamily="50" charset="0"/>
                <a:ea typeface="+mn-ea"/>
                <a:cs typeface="Arial"/>
              </a:rPr>
              <a:t>social media mentions </a:t>
            </a:r>
            <a:r>
              <a:rPr kumimoji="0" lang="en-US" sz="16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DINPro-Light" panose="02000504040000020003" pitchFamily="50" charset="0"/>
                <a:ea typeface="+mn-ea"/>
                <a:cs typeface="Arial"/>
              </a:rPr>
              <a:t>are made by the </a:t>
            </a:r>
            <a:r>
              <a:rPr kumimoji="0" lang="en-US" sz="1600" b="1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DINPro-Light" panose="02000504040000020003" pitchFamily="50" charset="0"/>
                <a:ea typeface="+mn-ea"/>
                <a:cs typeface="Arial"/>
              </a:rPr>
              <a:t>35-44 age group </a:t>
            </a:r>
            <a:r>
              <a:rPr kumimoji="0" lang="en-US" sz="16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DINPro-Light" panose="02000504040000020003" pitchFamily="50" charset="0"/>
                <a:ea typeface="+mn-ea"/>
                <a:cs typeface="Arial"/>
              </a:rPr>
              <a:t>– double the number of those made by the hyper-connected young Millennials age group (aged 25-35). </a:t>
            </a:r>
          </a:p>
          <a:p>
            <a:pPr marL="296550" marR="0" lvl="0" indent="-285750" algn="just" defTabSz="914400" rtl="0" eaLnBrk="1" fontAlgn="auto" latinLnBrk="0" hangingPunct="1">
              <a:lnSpc>
                <a:spcPts val="1700"/>
              </a:lnSpc>
              <a:spcBef>
                <a:spcPts val="240"/>
              </a:spcBef>
              <a:spcAft>
                <a:spcPts val="0"/>
              </a:spcAft>
              <a:buClr>
                <a:srgbClr val="2D8CB5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DINPro-Light" panose="02000504040000020003" pitchFamily="50" charset="0"/>
                <a:ea typeface="+mn-ea"/>
                <a:cs typeface="Arial"/>
              </a:rPr>
              <a:t>In January 2021, the </a:t>
            </a:r>
            <a:r>
              <a:rPr kumimoji="0" lang="en-US" sz="1600" b="1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DINPro-Light" panose="02000504040000020003" pitchFamily="50" charset="0"/>
                <a:ea typeface="+mn-ea"/>
                <a:cs typeface="Arial"/>
              </a:rPr>
              <a:t>Tourism Product Index</a:t>
            </a:r>
            <a:r>
              <a:rPr lang="en-US" sz="1600" b="1" spc="-100" baseline="50000" dirty="0">
                <a:latin typeface="DINPro-Light" panose="02000504040000020003" pitchFamily="50" charset="0"/>
                <a:ea typeface="+mj-ea"/>
                <a:cs typeface="Arial"/>
              </a:rPr>
              <a:t>2</a:t>
            </a:r>
            <a:r>
              <a:rPr kumimoji="0" lang="en-US" sz="16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DINPro-Light" panose="02000504040000020003" pitchFamily="50" charset="0"/>
                <a:ea typeface="+mn-ea"/>
                <a:cs typeface="Arial"/>
              </a:rPr>
              <a:t> - measuring tourists΄ satisfaction with the offering of European destinations - was 60%, representing a 7% decrease compared to January 2020 </a:t>
            </a:r>
            <a:r>
              <a:rPr kumimoji="0" lang="en-US" sz="1600" i="0" u="non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DINPro-Light" panose="02000504040000020003" pitchFamily="50" charset="0"/>
                <a:ea typeface="+mn-ea"/>
                <a:cs typeface="Arial"/>
              </a:rPr>
              <a:t>and a small 4% increase from December 2020. </a:t>
            </a:r>
            <a:r>
              <a:rPr kumimoji="0" lang="en-US" sz="16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DINPro-Light" panose="02000504040000020003" pitchFamily="50" charset="0"/>
                <a:ea typeface="+mn-ea"/>
                <a:cs typeface="Arial"/>
              </a:rPr>
              <a:t>This slight improvement could indicate that both tourists and destinations are slowly </a:t>
            </a:r>
            <a:r>
              <a:rPr kumimoji="0" lang="en-US" sz="1600" b="1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DINPro-Light" panose="02000504040000020003" pitchFamily="50" charset="0"/>
                <a:ea typeface="+mn-ea"/>
                <a:cs typeface="Arial"/>
              </a:rPr>
              <a:t>adapting to tourism in the COVID-19 era. </a:t>
            </a:r>
            <a:endParaRPr kumimoji="0" lang="el-GR" sz="1600" b="1" i="0" u="none" strike="noStrike" kern="1200" cap="none" spc="-5" normalizeH="0" baseline="0" noProof="0" dirty="0">
              <a:ln>
                <a:noFill/>
              </a:ln>
              <a:effectLst/>
              <a:uLnTx/>
              <a:uFillTx/>
              <a:latin typeface="DINPro-Light" panose="02000504040000020003" pitchFamily="50" charset="0"/>
              <a:ea typeface="+mn-ea"/>
              <a:cs typeface="Arial"/>
            </a:endParaRPr>
          </a:p>
          <a:p>
            <a:pPr marL="296550" marR="0" lvl="0" indent="-285750" algn="just" defTabSz="914400" rtl="0" eaLnBrk="1" fontAlgn="auto" latinLnBrk="0" hangingPunct="1">
              <a:lnSpc>
                <a:spcPts val="1700"/>
              </a:lnSpc>
              <a:spcBef>
                <a:spcPts val="240"/>
              </a:spcBef>
              <a:spcAft>
                <a:spcPts val="0"/>
              </a:spcAft>
              <a:buClr>
                <a:srgbClr val="2D8CB5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US" sz="1600" spc="-5" dirty="0">
                <a:latin typeface="DINPro-Light" panose="02000504040000020003" pitchFamily="50" charset="0"/>
                <a:cs typeface="Arial"/>
              </a:rPr>
              <a:t>The </a:t>
            </a:r>
            <a:r>
              <a:rPr lang="en-US" sz="1600" b="1" spc="-5" dirty="0">
                <a:latin typeface="DINPro-Light" panose="02000504040000020003" pitchFamily="50" charset="0"/>
                <a:cs typeface="Arial"/>
              </a:rPr>
              <a:t>Hotel Satisfaction Index</a:t>
            </a:r>
            <a:r>
              <a:rPr lang="en-US" sz="1600" b="1" spc="-100" baseline="50000" dirty="0">
                <a:latin typeface="DINPro-Light" panose="02000504040000020003" pitchFamily="50" charset="0"/>
                <a:ea typeface="+mj-ea"/>
                <a:cs typeface="Arial"/>
              </a:rPr>
              <a:t>2 </a:t>
            </a:r>
            <a:r>
              <a:rPr kumimoji="0" lang="en-US" sz="16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DINPro-Light" panose="02000504040000020003" pitchFamily="50" charset="0"/>
                <a:ea typeface="+mn-ea"/>
                <a:cs typeface="Arial"/>
              </a:rPr>
              <a:t>during January 2021</a:t>
            </a:r>
            <a:r>
              <a:rPr kumimoji="0" lang="el-GR" sz="16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DINPro-Light" panose="02000504040000020003" pitchFamily="50" charset="0"/>
                <a:ea typeface="+mn-ea"/>
                <a:cs typeface="Arial"/>
              </a:rPr>
              <a:t> </a:t>
            </a:r>
            <a:r>
              <a:rPr kumimoji="0" lang="en-US" sz="16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DINPro-Light" panose="02000504040000020003" pitchFamily="50" charset="0"/>
                <a:ea typeface="+mn-ea"/>
                <a:cs typeface="Arial"/>
              </a:rPr>
              <a:t>was 64% - the same as in January 2020</a:t>
            </a:r>
            <a:r>
              <a:rPr lang="el-GR" sz="1600" spc="-5" dirty="0">
                <a:latin typeface="DINPro-Light" panose="02000504040000020003" pitchFamily="50" charset="0"/>
                <a:cs typeface="Arial"/>
              </a:rPr>
              <a:t> </a:t>
            </a:r>
            <a:r>
              <a:rPr kumimoji="0" lang="en-US" sz="1600" i="0" u="non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DINPro-Light" panose="02000504040000020003" pitchFamily="50" charset="0"/>
                <a:ea typeface="+mn-ea"/>
                <a:cs typeface="Arial"/>
              </a:rPr>
              <a:t>and </a:t>
            </a:r>
            <a:r>
              <a:rPr lang="en-US" sz="1600" spc="-5" dirty="0">
                <a:latin typeface="DINPro-Light" panose="02000504040000020003" pitchFamily="50" charset="0"/>
                <a:cs typeface="Arial"/>
              </a:rPr>
              <a:t>only </a:t>
            </a:r>
            <a:r>
              <a:rPr kumimoji="0" lang="en-US" sz="1600" i="0" u="non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DINPro-Light" panose="02000504040000020003" pitchFamily="50" charset="0"/>
                <a:ea typeface="+mn-ea"/>
                <a:cs typeface="Arial"/>
              </a:rPr>
              <a:t>slightly below its December 2020 level of 66%. </a:t>
            </a:r>
            <a:r>
              <a:rPr kumimoji="0" lang="en-US" sz="16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DINPro-Light" panose="02000504040000020003" pitchFamily="50" charset="0"/>
                <a:ea typeface="+mn-ea"/>
                <a:cs typeface="Arial"/>
              </a:rPr>
              <a:t>Also in this case, </a:t>
            </a:r>
            <a:r>
              <a:rPr kumimoji="0" lang="en-US" sz="1600" b="1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DINPro-Light" panose="02000504040000020003" pitchFamily="50" charset="0"/>
                <a:ea typeface="+mn-ea"/>
                <a:cs typeface="Arial"/>
              </a:rPr>
              <a:t>stability indicates an adjustment to the 'new normal'.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9300" y="381574"/>
            <a:ext cx="6494500" cy="833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80"/>
              </a:lnSpc>
              <a:spcBef>
                <a:spcPts val="100"/>
              </a:spcBef>
            </a:pPr>
            <a:r>
              <a:rPr lang="en-US" sz="2700" spc="-75" dirty="0">
                <a:solidFill>
                  <a:srgbClr val="0A0A35"/>
                </a:solidFill>
                <a:latin typeface="DINPro" panose="02000503030000020004"/>
              </a:rPr>
              <a:t>WAVE 6</a:t>
            </a:r>
            <a:endParaRPr sz="2700" dirty="0">
              <a:latin typeface="DINPro" panose="02000503030000020004"/>
            </a:endParaRPr>
          </a:p>
          <a:p>
            <a:pPr marL="12700">
              <a:lnSpc>
                <a:spcPts val="3180"/>
              </a:lnSpc>
            </a:pPr>
            <a:r>
              <a:rPr lang="en-US" sz="2700" spc="-100" dirty="0">
                <a:solidFill>
                  <a:srgbClr val="3FADDD"/>
                </a:solidFill>
                <a:latin typeface="DINPro" panose="02000503030000020004"/>
              </a:rPr>
              <a:t>INSIGHTS ON TRAVELLERS’ ONLINE SENTIMENT</a:t>
            </a:r>
            <a:endParaRPr lang="en-US" sz="2700" dirty="0">
              <a:latin typeface="DINPro" panose="020005030300000200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1999" y="1341005"/>
            <a:ext cx="1718945" cy="165735"/>
          </a:xfrm>
          <a:custGeom>
            <a:avLst/>
            <a:gdLst/>
            <a:ahLst/>
            <a:cxnLst/>
            <a:rect l="l" t="t" r="r" b="b"/>
            <a:pathLst>
              <a:path w="1718945" h="165734">
                <a:moveTo>
                  <a:pt x="1718322" y="0"/>
                </a:moveTo>
                <a:lnTo>
                  <a:pt x="0" y="0"/>
                </a:lnTo>
                <a:lnTo>
                  <a:pt x="0" y="165595"/>
                </a:lnTo>
                <a:lnTo>
                  <a:pt x="1718322" y="165595"/>
                </a:lnTo>
                <a:lnTo>
                  <a:pt x="1718322" y="0"/>
                </a:lnTo>
                <a:close/>
              </a:path>
            </a:pathLst>
          </a:custGeom>
          <a:solidFill>
            <a:srgbClr val="007BA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A398CA4F-9AFE-411B-839D-806388C101C0}"/>
              </a:ext>
            </a:extLst>
          </p:cNvPr>
          <p:cNvSpPr txBox="1"/>
          <p:nvPr/>
        </p:nvSpPr>
        <p:spPr>
          <a:xfrm>
            <a:off x="76200" y="4784725"/>
            <a:ext cx="211455" cy="21428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ts val="17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642B4-A7CB-415C-B721-115391ECC4D7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Pro-Light" panose="02000504040000020003" pitchFamily="50" charset="0"/>
                <a:ea typeface="+mn-ea"/>
                <a:cs typeface="Arial"/>
              </a:rPr>
              <a:pPr marL="12700" marR="5080" lvl="0" indent="0" algn="ctr" defTabSz="914400" rtl="0" eaLnBrk="1" fontAlgn="auto" latinLnBrk="0" hangingPunct="1">
                <a:lnSpc>
                  <a:spcPts val="1700"/>
                </a:lnSpc>
                <a:spcBef>
                  <a:spcPts val="2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Pro-Light" panose="02000504040000020003" pitchFamily="50" charset="0"/>
              <a:ea typeface="+mn-ea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F75C20-8DAD-4D93-AE16-9E3F46C804E0}"/>
              </a:ext>
            </a:extLst>
          </p:cNvPr>
          <p:cNvSpPr txBox="1"/>
          <p:nvPr/>
        </p:nvSpPr>
        <p:spPr>
          <a:xfrm>
            <a:off x="990600" y="1566631"/>
            <a:ext cx="7772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spc="-100" dirty="0">
                <a:solidFill>
                  <a:srgbClr val="3FADDD"/>
                </a:solidFill>
                <a:latin typeface="DINPro-Light" panose="02000504040000020003" pitchFamily="50" charset="0"/>
                <a:ea typeface="+mj-ea"/>
                <a:cs typeface="Arial"/>
              </a:rPr>
              <a:t>The report is also complemented by insights on </a:t>
            </a:r>
            <a:r>
              <a:rPr lang="en-GB" sz="1500" spc="-100" dirty="0">
                <a:solidFill>
                  <a:srgbClr val="3FADDD"/>
                </a:solidFill>
                <a:latin typeface="DINPro-Light" panose="02000504040000020003" pitchFamily="50" charset="0"/>
                <a:ea typeface="+mj-ea"/>
                <a:cs typeface="Arial"/>
              </a:rPr>
              <a:t>travellers</a:t>
            </a:r>
            <a:r>
              <a:rPr lang="en-US" sz="1500" spc="-100" dirty="0">
                <a:solidFill>
                  <a:srgbClr val="3FADDD"/>
                </a:solidFill>
                <a:latin typeface="DINPro-Light" panose="02000504040000020003" pitchFamily="50" charset="0"/>
                <a:ea typeface="+mj-ea"/>
                <a:cs typeface="Arial"/>
              </a:rPr>
              <a:t>’ online sentiment for major European destinations for the period of January 2021 compared to January 2020.</a:t>
            </a:r>
            <a:r>
              <a:rPr lang="en-US" sz="1600" spc="-100" baseline="50000" dirty="0">
                <a:solidFill>
                  <a:srgbClr val="3FADDD"/>
                </a:solidFill>
                <a:latin typeface="DINPro-Light" panose="02000504040000020003" pitchFamily="50" charset="0"/>
                <a:ea typeface="+mj-ea"/>
                <a:cs typeface="Arial"/>
              </a:rPr>
              <a:t> 1</a:t>
            </a:r>
            <a:endParaRPr lang="en-US" sz="1500" spc="-100" dirty="0">
              <a:solidFill>
                <a:srgbClr val="3FADDD"/>
              </a:solidFill>
              <a:latin typeface="DINPro-Light" panose="02000504040000020003" pitchFamily="50" charset="0"/>
              <a:ea typeface="+mj-ea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7C606A-8B5B-4E6A-B24F-C42893BA8695}"/>
              </a:ext>
            </a:extLst>
          </p:cNvPr>
          <p:cNvSpPr txBox="1"/>
          <p:nvPr/>
        </p:nvSpPr>
        <p:spPr>
          <a:xfrm>
            <a:off x="1308533" y="4708525"/>
            <a:ext cx="7835467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aseline="50000" dirty="0">
                <a:latin typeface="DINPro-Light" panose="02000504040000020003" pitchFamily="50" charset="0"/>
                <a:cs typeface="Arial" panose="020B0604020202020204" pitchFamily="34" charset="0"/>
              </a:rPr>
              <a:t>1 </a:t>
            </a:r>
            <a:r>
              <a:rPr lang="en-GB" sz="700" dirty="0">
                <a:latin typeface="DINPro-Light" panose="02000504040000020003" pitchFamily="50" charset="0"/>
              </a:rPr>
              <a:t>Benchmark report for major European destinations; </a:t>
            </a:r>
            <a:r>
              <a:rPr lang="en-US" sz="700" dirty="0">
                <a:latin typeface="DINPro-Light" panose="02000504040000020003" pitchFamily="50" charset="0"/>
              </a:rPr>
              <a:t>January 2021 compared to January 2020 (Mabrian Technologies, </a:t>
            </a:r>
            <a:r>
              <a:rPr lang="en-GB" sz="700" dirty="0">
                <a:latin typeface="DINPro-Light" panose="02000504040000020003" pitchFamily="50" charset="0"/>
              </a:rPr>
              <a:t>April</a:t>
            </a:r>
            <a:r>
              <a:rPr lang="en-US" sz="700" dirty="0">
                <a:latin typeface="DINPro-Light" panose="02000504040000020003" pitchFamily="50" charset="0"/>
              </a:rPr>
              <a:t> 2021)</a:t>
            </a:r>
          </a:p>
          <a:p>
            <a:pPr algn="r"/>
            <a:r>
              <a:rPr lang="en-US" sz="800" baseline="50000" dirty="0">
                <a:latin typeface="DINPro-Light" panose="02000504040000020003" pitchFamily="50" charset="0"/>
                <a:cs typeface="Arial" panose="020B0604020202020204" pitchFamily="34" charset="0"/>
              </a:rPr>
              <a:t>2</a:t>
            </a:r>
            <a:r>
              <a:rPr lang="en-GB" sz="700" dirty="0">
                <a:latin typeface="DINPro-Light" panose="02000504040000020003" pitchFamily="50" charset="0"/>
              </a:rPr>
              <a:t> </a:t>
            </a:r>
            <a:r>
              <a:rPr lang="en-US" sz="700" dirty="0">
                <a:latin typeface="DINPro-Light" panose="02000504040000020003" pitchFamily="50" charset="0"/>
              </a:rPr>
              <a:t>Tourist Product/ Hotel Satisfaction Indexes, measure satisfaction levels of visitors to a destination with its offering (arts &amp; culture, food &amp; cuisine, sunbathing, etc) &amp; accommodation </a:t>
            </a:r>
            <a:r>
              <a:rPr lang="en-US" sz="800" dirty="0"/>
              <a:t>respectively. </a:t>
            </a:r>
            <a:r>
              <a:rPr lang="en-GB" sz="700" dirty="0">
                <a:latin typeface="DINPro-Light" panose="020005040400000200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For more info on methodology and scoring system please refer to slide </a:t>
            </a:r>
            <a:r>
              <a:rPr lang="en-GB" sz="700" dirty="0">
                <a:latin typeface="DINPro-Light" panose="02000504040000020003" pitchFamily="50" charset="0"/>
                <a:hlinkClick r:id="rId2" action="ppaction://hlinksldjump"/>
              </a:rPr>
              <a:t>49</a:t>
            </a:r>
            <a:endParaRPr lang="en-GB" sz="700" dirty="0">
              <a:latin typeface="DINPro-Light" panose="02000504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3941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AB6A26D-6666-497F-A725-39F233B071F0}"/>
              </a:ext>
            </a:extLst>
          </p:cNvPr>
          <p:cNvSpPr txBox="1"/>
          <p:nvPr/>
        </p:nvSpPr>
        <p:spPr>
          <a:xfrm>
            <a:off x="0" y="1050924"/>
            <a:ext cx="2809602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DINPro-Light" panose="02000504040000020003" pitchFamily="50" charset="0"/>
              </a:rPr>
              <a:t>Copyright © 2021 European Travel Commission (ETC)</a:t>
            </a:r>
          </a:p>
          <a:p>
            <a:br>
              <a:rPr lang="en-US" sz="700" dirty="0">
                <a:latin typeface="DINPro-Light" panose="02000504040000020003" pitchFamily="50" charset="0"/>
              </a:rPr>
            </a:br>
            <a:r>
              <a:rPr lang="en-US" sz="700" dirty="0">
                <a:latin typeface="DINPro-Light" panose="02000504040000020003" pitchFamily="50" charset="0"/>
              </a:rPr>
              <a:t>This project is co-funded by the European Union</a:t>
            </a:r>
          </a:p>
          <a:p>
            <a:endParaRPr lang="en-US" sz="700" dirty="0">
              <a:latin typeface="DINPro Light" panose="02000504040000020003"/>
            </a:endParaRPr>
          </a:p>
          <a:p>
            <a:r>
              <a:rPr lang="en-US" sz="700" b="1" dirty="0">
                <a:latin typeface="DINPro-Black" panose="02000503030000020004" pitchFamily="50" charset="0"/>
              </a:rPr>
              <a:t>Study on Monitoring Sentiment for Intra-European Travel</a:t>
            </a:r>
          </a:p>
          <a:p>
            <a:endParaRPr lang="en-US" sz="700" dirty="0">
              <a:latin typeface="DINPro Light" panose="02000504040000020003"/>
            </a:endParaRPr>
          </a:p>
          <a:p>
            <a:r>
              <a:rPr lang="en-US" sz="700" dirty="0">
                <a:latin typeface="DINPro-Light" panose="02000504040000020003" pitchFamily="50" charset="0"/>
              </a:rPr>
              <a:t>All rights reserved. The contents of this report may be</a:t>
            </a:r>
          </a:p>
          <a:p>
            <a:r>
              <a:rPr lang="en-US" sz="700" dirty="0">
                <a:latin typeface="DINPro-Light" panose="02000504040000020003" pitchFamily="50" charset="0"/>
              </a:rPr>
              <a:t>quoted, provided the source is given accurately and</a:t>
            </a:r>
          </a:p>
          <a:p>
            <a:r>
              <a:rPr lang="en-US" sz="700" dirty="0">
                <a:latin typeface="DINPro-Light" panose="02000504040000020003" pitchFamily="50" charset="0"/>
              </a:rPr>
              <a:t>clearly. Distribution or reproduction in full is permitted for</a:t>
            </a:r>
          </a:p>
          <a:p>
            <a:r>
              <a:rPr lang="en-US" sz="700" dirty="0">
                <a:latin typeface="DINPro-Light" panose="02000504040000020003" pitchFamily="50" charset="0"/>
              </a:rPr>
              <a:t>own or internal use only.</a:t>
            </a:r>
          </a:p>
          <a:p>
            <a:endParaRPr lang="en-US" sz="700" dirty="0">
              <a:latin typeface="DINPro-Light" panose="02000504040000020003" pitchFamily="50" charset="0"/>
            </a:endParaRPr>
          </a:p>
          <a:p>
            <a:r>
              <a:rPr lang="en-US" sz="700" dirty="0">
                <a:latin typeface="DINPro-Light" panose="02000504040000020003" pitchFamily="50" charset="0"/>
              </a:rPr>
              <a:t>While we encourage distribution via publicly accessible</a:t>
            </a:r>
          </a:p>
          <a:p>
            <a:r>
              <a:rPr lang="en-US" sz="700" dirty="0">
                <a:latin typeface="DINPro-Light" panose="02000504040000020003" pitchFamily="50" charset="0"/>
              </a:rPr>
              <a:t>websites, this should be done via a link to ETC’s</a:t>
            </a:r>
          </a:p>
          <a:p>
            <a:r>
              <a:rPr lang="en-US" sz="700" dirty="0">
                <a:latin typeface="DINPro-Light" panose="02000504040000020003" pitchFamily="50" charset="0"/>
              </a:rPr>
              <a:t>corporate website, </a:t>
            </a:r>
            <a:r>
              <a:rPr lang="en-US" sz="700" dirty="0">
                <a:latin typeface="DINPro-Light" panose="02000504040000020003" pitchFamily="50" charset="0"/>
                <a:hlinkClick r:id="rId2"/>
              </a:rPr>
              <a:t>www.etc-corporate.org</a:t>
            </a:r>
            <a:endParaRPr lang="en-US" sz="700" dirty="0">
              <a:latin typeface="DINPro-Light" panose="02000504040000020003" pitchFamily="50" charset="0"/>
            </a:endParaRPr>
          </a:p>
          <a:p>
            <a:endParaRPr lang="en-US" sz="700" dirty="0">
              <a:latin typeface="DINPro-Light" panose="02000504040000020003" pitchFamily="50" charset="0"/>
            </a:endParaRPr>
          </a:p>
          <a:p>
            <a:r>
              <a:rPr lang="en-US" sz="700" dirty="0">
                <a:latin typeface="DINPro-Light" panose="02000504040000020003" pitchFamily="50" charset="0"/>
              </a:rPr>
              <a:t>Data sources: This report is based on research conducted</a:t>
            </a:r>
          </a:p>
          <a:p>
            <a:r>
              <a:rPr lang="en-US" sz="700" dirty="0">
                <a:latin typeface="DINPro-Light" panose="02000504040000020003" pitchFamily="50" charset="0"/>
              </a:rPr>
              <a:t>by MINDHAUS (</a:t>
            </a:r>
            <a:r>
              <a:rPr lang="en-US" sz="700" dirty="0">
                <a:latin typeface="DINPro-Light" panose="02000504040000020003" pitchFamily="50" charset="0"/>
                <a:hlinkClick r:id="rId3"/>
              </a:rPr>
              <a:t>www.mindhaus.gr</a:t>
            </a:r>
            <a:r>
              <a:rPr lang="en-US" sz="700" dirty="0">
                <a:latin typeface="DINPro-Light" panose="02000504040000020003" pitchFamily="50" charset="0"/>
              </a:rPr>
              <a:t>) in collaboration with </a:t>
            </a:r>
            <a:r>
              <a:rPr lang="en-US" sz="700" dirty="0" err="1">
                <a:latin typeface="DINPro-Light" panose="02000504040000020003" pitchFamily="50" charset="0"/>
              </a:rPr>
              <a:t>Mabrian</a:t>
            </a:r>
            <a:r>
              <a:rPr lang="en-US" sz="700" dirty="0">
                <a:latin typeface="DINPro-Light" panose="02000504040000020003" pitchFamily="50" charset="0"/>
              </a:rPr>
              <a:t> Technologies (</a:t>
            </a:r>
            <a:r>
              <a:rPr lang="en-US" sz="700" dirty="0">
                <a:latin typeface="DINPro-Light" panose="02000504040000020003" pitchFamily="50" charset="0"/>
                <a:hlinkClick r:id="rId4"/>
              </a:rPr>
              <a:t>www.mabrian.com</a:t>
            </a:r>
            <a:r>
              <a:rPr lang="en-US" sz="700" dirty="0">
                <a:latin typeface="DINPro-Light" panose="02000504040000020003" pitchFamily="50" charset="0"/>
              </a:rPr>
              <a:t>) and should be interpreted by users according to their needs. </a:t>
            </a:r>
          </a:p>
          <a:p>
            <a:endParaRPr lang="en-US" sz="700" b="0" i="0" dirty="0">
              <a:solidFill>
                <a:srgbClr val="323338"/>
              </a:solidFill>
              <a:effectLst/>
              <a:latin typeface="DINPro-Light" panose="02000504040000020003" pitchFamily="50" charset="0"/>
            </a:endParaRPr>
          </a:p>
          <a:p>
            <a:r>
              <a:rPr lang="en-GB" sz="700" b="0" i="0" dirty="0">
                <a:solidFill>
                  <a:srgbClr val="323338"/>
                </a:solidFill>
                <a:effectLst/>
                <a:latin typeface="DINPro-Light" panose="02000504040000020003" pitchFamily="50" charset="0"/>
              </a:rPr>
              <a:t>Please note that while every possible effort has been made to ensure the data in this report is accurate, it is not possible to completely eliminate every margin of error.</a:t>
            </a:r>
          </a:p>
          <a:p>
            <a:endParaRPr lang="en-US" sz="700" dirty="0">
              <a:latin typeface="DINPro Light" panose="02000504040000020003"/>
            </a:endParaRPr>
          </a:p>
          <a:p>
            <a:r>
              <a:rPr lang="en-US" sz="700" b="1" dirty="0">
                <a:latin typeface="DINPro-Black" panose="02000503030000020004" pitchFamily="50" charset="0"/>
              </a:rPr>
              <a:t>Published by the European Travel Commission</a:t>
            </a:r>
          </a:p>
          <a:p>
            <a:endParaRPr lang="en-US" sz="700" dirty="0">
              <a:latin typeface="DINPro Light" panose="02000504040000020003"/>
            </a:endParaRPr>
          </a:p>
          <a:p>
            <a:r>
              <a:rPr lang="en-US" sz="700" dirty="0">
                <a:latin typeface="DINPro-Light" panose="02000504040000020003" pitchFamily="50" charset="0"/>
              </a:rPr>
              <a:t>Rue du Marché aux </a:t>
            </a:r>
            <a:r>
              <a:rPr lang="en-US" sz="700" dirty="0" err="1">
                <a:latin typeface="DINPro-Light" panose="02000504040000020003" pitchFamily="50" charset="0"/>
              </a:rPr>
              <a:t>Herbes</a:t>
            </a:r>
            <a:r>
              <a:rPr lang="en-US" sz="700" dirty="0">
                <a:latin typeface="DINPro-Light" panose="02000504040000020003" pitchFamily="50" charset="0"/>
              </a:rPr>
              <a:t>, 61,</a:t>
            </a:r>
          </a:p>
          <a:p>
            <a:r>
              <a:rPr lang="en-US" sz="700" dirty="0">
                <a:latin typeface="DINPro-Light" panose="02000504040000020003" pitchFamily="50" charset="0"/>
              </a:rPr>
              <a:t>1000 Brussels, Belgium</a:t>
            </a:r>
          </a:p>
          <a:p>
            <a:r>
              <a:rPr lang="en-US" sz="700" dirty="0">
                <a:latin typeface="DINPro-Light" panose="02000504040000020003" pitchFamily="50" charset="0"/>
              </a:rPr>
              <a:t>Website: www.etc-corporate.org</a:t>
            </a:r>
          </a:p>
          <a:p>
            <a:r>
              <a:rPr lang="en-US" sz="700" dirty="0">
                <a:latin typeface="DINPro-Light" panose="02000504040000020003" pitchFamily="50" charset="0"/>
              </a:rPr>
              <a:t>Email: </a:t>
            </a:r>
            <a:r>
              <a:rPr lang="en-US" sz="700" dirty="0">
                <a:latin typeface="DINPro-Light" panose="02000504040000020003" pitchFamily="50" charset="0"/>
                <a:hlinkClick r:id="rId5"/>
              </a:rPr>
              <a:t>info@visiteurope.com</a:t>
            </a:r>
            <a:endParaRPr lang="en-US" sz="700" dirty="0">
              <a:latin typeface="DINPro-Light" panose="02000504040000020003" pitchFamily="50" charset="0"/>
            </a:endParaRPr>
          </a:p>
          <a:p>
            <a:endParaRPr lang="en-US" sz="700" dirty="0">
              <a:latin typeface="DINPro-Light" panose="02000504040000020003" pitchFamily="50" charset="0"/>
            </a:endParaRPr>
          </a:p>
          <a:p>
            <a:r>
              <a:rPr lang="en-US" sz="700" dirty="0">
                <a:latin typeface="DINPro-Light" panose="02000504040000020003" pitchFamily="50" charset="0"/>
              </a:rPr>
              <a:t>ISBN No: </a:t>
            </a:r>
            <a:r>
              <a:rPr lang="en-GB" sz="700" dirty="0">
                <a:latin typeface="DINPro-Light" panose="02000504040000020003" pitchFamily="50" charset="0"/>
              </a:rPr>
              <a:t>978-92-95107-47-2</a:t>
            </a:r>
            <a:br>
              <a:rPr lang="en-GB" sz="700" dirty="0">
                <a:effectLst/>
                <a:latin typeface="DINPro-Light" panose="02000504040000020003" pitchFamily="50" charset="0"/>
                <a:ea typeface="Calibri" panose="020F0502020204030204" pitchFamily="34" charset="0"/>
              </a:rPr>
            </a:br>
            <a:r>
              <a:rPr lang="en-GB" sz="700" dirty="0">
                <a:effectLst/>
                <a:latin typeface="DINPro-Light" panose="02000504040000020003" pitchFamily="50" charset="0"/>
                <a:ea typeface="Calibri" panose="020F0502020204030204" pitchFamily="34" charset="0"/>
              </a:rPr>
              <a:t>Cover photo </a:t>
            </a:r>
            <a:r>
              <a:rPr lang="en-US" sz="700" dirty="0">
                <a:latin typeface="DINPro-Light" panose="02000504040000020003" pitchFamily="50" charset="0"/>
              </a:rPr>
              <a:t>: </a:t>
            </a:r>
            <a:r>
              <a:rPr lang="en-GB" sz="700" dirty="0">
                <a:solidFill>
                  <a:srgbClr val="2A7ACA"/>
                </a:solidFill>
                <a:latin typeface="DINPro-Light" panose="02000504040000020003" pitchFamily="50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Jacob Lund</a:t>
            </a:r>
            <a:r>
              <a:rPr lang="en-GB" sz="700" dirty="0">
                <a:solidFill>
                  <a:srgbClr val="2A7ACA"/>
                </a:solidFill>
                <a:latin typeface="DINPro-Light" panose="02000504040000020003" pitchFamily="50" charset="0"/>
              </a:rPr>
              <a:t>, </a:t>
            </a:r>
            <a:r>
              <a:rPr lang="en-GB" sz="700" dirty="0">
                <a:latin typeface="DINPro-Light" panose="02000504040000020003" pitchFamily="50" charset="0"/>
              </a:rPr>
              <a:t>ID: 594296522 (Shutterstock)</a:t>
            </a:r>
          </a:p>
          <a:p>
            <a:r>
              <a:rPr lang="en-US" sz="700" dirty="0">
                <a:latin typeface="DINPro-Light" panose="02000504040000020003" pitchFamily="50" charset="0"/>
              </a:rPr>
              <a:t>Design: </a:t>
            </a:r>
            <a:r>
              <a:rPr lang="en-US" sz="700" b="1" dirty="0">
                <a:latin typeface="DINPro-Light" panose="02000504040000020003" pitchFamily="50" charset="0"/>
              </a:rPr>
              <a:t>MINDHAUS</a:t>
            </a:r>
            <a:endParaRPr kumimoji="0" lang="x-none" altLang="x-none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INPro-Light" panose="02000504040000020003" pitchFamily="50" charset="0"/>
            </a:endParaRPr>
          </a:p>
          <a:p>
            <a:endParaRPr lang="en-US" sz="700" strike="sngStrike" dirty="0">
              <a:solidFill>
                <a:srgbClr val="FF0000"/>
              </a:solidFill>
              <a:latin typeface="DINPro-Light" panose="02000504040000020003" pitchFamily="50" charset="0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2DAD229B-8426-4CFF-AF5B-220452EDB183}"/>
              </a:ext>
            </a:extLst>
          </p:cNvPr>
          <p:cNvSpPr/>
          <p:nvPr/>
        </p:nvSpPr>
        <p:spPr>
          <a:xfrm>
            <a:off x="0" y="898525"/>
            <a:ext cx="3038202" cy="152399"/>
          </a:xfrm>
          <a:custGeom>
            <a:avLst/>
            <a:gdLst/>
            <a:ahLst/>
            <a:cxnLst/>
            <a:rect l="l" t="t" r="r" b="b"/>
            <a:pathLst>
              <a:path w="1718945" h="165734">
                <a:moveTo>
                  <a:pt x="1718322" y="0"/>
                </a:moveTo>
                <a:lnTo>
                  <a:pt x="0" y="0"/>
                </a:lnTo>
                <a:lnTo>
                  <a:pt x="0" y="165595"/>
                </a:lnTo>
                <a:lnTo>
                  <a:pt x="1718322" y="165595"/>
                </a:lnTo>
                <a:lnTo>
                  <a:pt x="1718322" y="0"/>
                </a:lnTo>
                <a:close/>
              </a:path>
            </a:pathLst>
          </a:custGeom>
          <a:solidFill>
            <a:srgbClr val="007BA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4">
            <a:extLst>
              <a:ext uri="{FF2B5EF4-FFF2-40B4-BE49-F238E27FC236}">
                <a16:creationId xmlns:a16="http://schemas.microsoft.com/office/drawing/2014/main" id="{DA723465-E703-4EB0-9A56-7F456F77AE17}"/>
              </a:ext>
            </a:extLst>
          </p:cNvPr>
          <p:cNvGrpSpPr/>
          <p:nvPr/>
        </p:nvGrpSpPr>
        <p:grpSpPr>
          <a:xfrm>
            <a:off x="7924800" y="4246722"/>
            <a:ext cx="993014" cy="519062"/>
            <a:chOff x="7816240" y="4304995"/>
            <a:chExt cx="865505" cy="422275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1212B395-57C2-493F-B186-4A58D4823CF1}"/>
                </a:ext>
              </a:extLst>
            </p:cNvPr>
            <p:cNvSpPr/>
            <p:nvPr/>
          </p:nvSpPr>
          <p:spPr>
            <a:xfrm>
              <a:off x="7856794" y="4318350"/>
              <a:ext cx="824942" cy="39294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5DB4BEB5-BBD6-469A-B6D5-623DFEB9C107}"/>
                </a:ext>
              </a:extLst>
            </p:cNvPr>
            <p:cNvSpPr/>
            <p:nvPr/>
          </p:nvSpPr>
          <p:spPr>
            <a:xfrm>
              <a:off x="7816240" y="4304995"/>
              <a:ext cx="8890" cy="422275"/>
            </a:xfrm>
            <a:custGeom>
              <a:avLst/>
              <a:gdLst/>
              <a:ahLst/>
              <a:cxnLst/>
              <a:rect l="l" t="t" r="r" b="b"/>
              <a:pathLst>
                <a:path w="8890" h="422275">
                  <a:moveTo>
                    <a:pt x="8839" y="0"/>
                  </a:moveTo>
                  <a:lnTo>
                    <a:pt x="0" y="0"/>
                  </a:lnTo>
                  <a:lnTo>
                    <a:pt x="0" y="421792"/>
                  </a:lnTo>
                  <a:lnTo>
                    <a:pt x="8839" y="421792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00A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7">
            <a:extLst>
              <a:ext uri="{FF2B5EF4-FFF2-40B4-BE49-F238E27FC236}">
                <a16:creationId xmlns:a16="http://schemas.microsoft.com/office/drawing/2014/main" id="{45934FBB-EF98-4C24-A388-3FC7E2214F8B}"/>
              </a:ext>
            </a:extLst>
          </p:cNvPr>
          <p:cNvGrpSpPr/>
          <p:nvPr/>
        </p:nvGrpSpPr>
        <p:grpSpPr>
          <a:xfrm>
            <a:off x="6918187" y="4193927"/>
            <a:ext cx="916297" cy="576462"/>
            <a:chOff x="7061390" y="4300207"/>
            <a:chExt cx="636905" cy="426084"/>
          </a:xfrm>
        </p:grpSpPr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2A16280F-43E5-412D-8DF3-E0192F9752A6}"/>
                </a:ext>
              </a:extLst>
            </p:cNvPr>
            <p:cNvSpPr/>
            <p:nvPr/>
          </p:nvSpPr>
          <p:spPr>
            <a:xfrm>
              <a:off x="7061390" y="4300207"/>
              <a:ext cx="636905" cy="426084"/>
            </a:xfrm>
            <a:custGeom>
              <a:avLst/>
              <a:gdLst/>
              <a:ahLst/>
              <a:cxnLst/>
              <a:rect l="l" t="t" r="r" b="b"/>
              <a:pathLst>
                <a:path w="636904" h="426085">
                  <a:moveTo>
                    <a:pt x="636282" y="0"/>
                  </a:moveTo>
                  <a:lnTo>
                    <a:pt x="0" y="0"/>
                  </a:lnTo>
                  <a:lnTo>
                    <a:pt x="0" y="425627"/>
                  </a:lnTo>
                  <a:lnTo>
                    <a:pt x="636282" y="425627"/>
                  </a:lnTo>
                  <a:lnTo>
                    <a:pt x="636282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1ADD9814-A131-4336-8209-023FF2DB1A0D}"/>
                </a:ext>
              </a:extLst>
            </p:cNvPr>
            <p:cNvSpPr/>
            <p:nvPr/>
          </p:nvSpPr>
          <p:spPr>
            <a:xfrm>
              <a:off x="7210072" y="4339230"/>
              <a:ext cx="341185" cy="33994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0">
            <a:extLst>
              <a:ext uri="{FF2B5EF4-FFF2-40B4-BE49-F238E27FC236}">
                <a16:creationId xmlns:a16="http://schemas.microsoft.com/office/drawing/2014/main" id="{31485E9A-C64E-4395-A555-0D9AC22CE0E5}"/>
              </a:ext>
            </a:extLst>
          </p:cNvPr>
          <p:cNvSpPr txBox="1"/>
          <p:nvPr/>
        </p:nvSpPr>
        <p:spPr>
          <a:xfrm>
            <a:off x="5800090" y="4459356"/>
            <a:ext cx="118619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0195">
              <a:lnSpc>
                <a:spcPct val="100000"/>
              </a:lnSpc>
              <a:spcBef>
                <a:spcPts val="100"/>
              </a:spcBef>
            </a:pPr>
            <a:r>
              <a:rPr sz="1000" spc="-5">
                <a:solidFill>
                  <a:srgbClr val="034EA2"/>
                </a:solidFill>
                <a:latin typeface="DINPro" panose="02000503030000020004" pitchFamily="2" charset="0"/>
                <a:cs typeface="Arial"/>
              </a:rPr>
              <a:t>Co-funded</a:t>
            </a:r>
            <a:r>
              <a:rPr sz="1000" spc="-85">
                <a:solidFill>
                  <a:srgbClr val="034EA2"/>
                </a:solidFill>
                <a:latin typeface="DINPro" panose="02000503030000020004" pitchFamily="2" charset="0"/>
                <a:cs typeface="Arial"/>
              </a:rPr>
              <a:t> </a:t>
            </a:r>
            <a:r>
              <a:rPr sz="1000" spc="-30">
                <a:solidFill>
                  <a:srgbClr val="034EA2"/>
                </a:solidFill>
                <a:latin typeface="DINPro" panose="02000503030000020004" pitchFamily="2" charset="0"/>
                <a:cs typeface="Arial"/>
              </a:rPr>
              <a:t>by  </a:t>
            </a:r>
            <a:r>
              <a:rPr sz="1000" spc="5">
                <a:solidFill>
                  <a:srgbClr val="034EA2"/>
                </a:solidFill>
                <a:latin typeface="DINPro" panose="02000503030000020004" pitchFamily="2" charset="0"/>
                <a:cs typeface="Arial"/>
              </a:rPr>
              <a:t>the </a:t>
            </a:r>
            <a:r>
              <a:rPr sz="1000" spc="-10">
                <a:solidFill>
                  <a:srgbClr val="034EA2"/>
                </a:solidFill>
                <a:latin typeface="DINPro" panose="02000503030000020004" pitchFamily="2" charset="0"/>
                <a:cs typeface="Arial"/>
              </a:rPr>
              <a:t>European</a:t>
            </a:r>
            <a:r>
              <a:rPr sz="1000" spc="-135">
                <a:solidFill>
                  <a:srgbClr val="034EA2"/>
                </a:solidFill>
                <a:latin typeface="DINPro" panose="02000503030000020004" pitchFamily="2" charset="0"/>
                <a:cs typeface="Arial"/>
              </a:rPr>
              <a:t> </a:t>
            </a:r>
            <a:r>
              <a:rPr sz="1000" spc="-5">
                <a:solidFill>
                  <a:srgbClr val="034EA2"/>
                </a:solidFill>
                <a:latin typeface="DINPro" panose="02000503030000020004" pitchFamily="2" charset="0"/>
                <a:cs typeface="Arial"/>
              </a:rPr>
              <a:t>Union</a:t>
            </a:r>
            <a:endParaRPr sz="1000">
              <a:latin typeface="DINPro" panose="02000503030000020004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966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1506601"/>
            <a:ext cx="9144000" cy="3637915"/>
          </a:xfrm>
          <a:custGeom>
            <a:avLst/>
            <a:gdLst/>
            <a:ahLst/>
            <a:cxnLst/>
            <a:rect l="l" t="t" r="r" b="b"/>
            <a:pathLst>
              <a:path w="9144000" h="3637915">
                <a:moveTo>
                  <a:pt x="9144000" y="0"/>
                </a:moveTo>
                <a:lnTo>
                  <a:pt x="0" y="0"/>
                </a:lnTo>
                <a:lnTo>
                  <a:pt x="0" y="3637800"/>
                </a:lnTo>
                <a:lnTo>
                  <a:pt x="9144000" y="3637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38200" y="1646860"/>
            <a:ext cx="8077200" cy="315983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96550" indent="-285750" algn="just">
              <a:lnSpc>
                <a:spcPts val="1700"/>
              </a:lnSpc>
              <a:spcBef>
                <a:spcPts val="240"/>
              </a:spcBef>
              <a:buClr>
                <a:srgbClr val="2D8CB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500" b="1" dirty="0">
                <a:effectLst/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en-US" sz="1500" dirty="0">
                <a:effectLst/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>
                <a:effectLst/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concerns among travellers regarding the destination experience grow</a:t>
            </a:r>
            <a:r>
              <a:rPr lang="en-US" sz="1500" dirty="0">
                <a:effectLst/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NTBs and DMOs</a:t>
            </a:r>
            <a:r>
              <a:rPr lang="en-US" sz="1600" spc="-100" baseline="50000" dirty="0">
                <a:effectLst/>
                <a:latin typeface="DINPro-Light" panose="02000504040000020003" pitchFamily="50" charset="0"/>
                <a:ea typeface="+mj-ea"/>
                <a:cs typeface="Arial"/>
              </a:rPr>
              <a:t>1</a:t>
            </a:r>
            <a:r>
              <a:rPr lang="en-US" sz="1500" dirty="0">
                <a:effectLst/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 should communicate clearly </a:t>
            </a: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which </a:t>
            </a:r>
            <a:r>
              <a:rPr lang="en-US" sz="1500" dirty="0">
                <a:effectLst/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attractions </a:t>
            </a: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are currently open and which restrictions/ rules apply to visitors</a:t>
            </a:r>
            <a:r>
              <a:rPr lang="en-US" sz="1500" dirty="0">
                <a:effectLst/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500" b="1" dirty="0">
                <a:effectLst/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Consistent and transparent messaging </a:t>
            </a:r>
            <a:r>
              <a:rPr lang="en-US" sz="1500" dirty="0">
                <a:effectLst/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will be the key to </a:t>
            </a: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managing</a:t>
            </a:r>
            <a:r>
              <a:rPr lang="en-US" sz="1500" dirty="0">
                <a:effectLst/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>
                <a:effectLst/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travellers</a:t>
            </a:r>
            <a:r>
              <a:rPr lang="en-US" sz="1500" dirty="0">
                <a:effectLst/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’ expectations and re-building confidence. </a:t>
            </a:r>
          </a:p>
          <a:p>
            <a:pPr marL="296550" indent="-285750" algn="just">
              <a:lnSpc>
                <a:spcPts val="1700"/>
              </a:lnSpc>
              <a:spcBef>
                <a:spcPts val="240"/>
              </a:spcBef>
              <a:buClr>
                <a:srgbClr val="2D8CB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Developing and communicating </a:t>
            </a:r>
            <a:r>
              <a:rPr lang="en-US" sz="1500" b="1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strict COVID-19 protocols for bars and restaurants </a:t>
            </a: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is critical. </a:t>
            </a:r>
            <a:r>
              <a:rPr lang="en-US" sz="1500" b="1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Campaigns employing a funnier and engaging approach to COVID-19 measures would boost </a:t>
            </a: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consumers’ confidence and address health anxieties to visit such places.</a:t>
            </a:r>
          </a:p>
          <a:p>
            <a:pPr marL="296550" indent="-285750" algn="just">
              <a:lnSpc>
                <a:spcPts val="1700"/>
              </a:lnSpc>
              <a:spcBef>
                <a:spcPts val="240"/>
              </a:spcBef>
              <a:buClr>
                <a:srgbClr val="2D8CB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To accommodate </a:t>
            </a:r>
            <a:r>
              <a:rPr lang="en-US" sz="1500" b="1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road-trippers and nature seekers</a:t>
            </a: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, destinations could offer </a:t>
            </a:r>
            <a:r>
              <a:rPr lang="en-US" sz="1500" b="1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special itineraries, off-the-beaten-track experiences</a:t>
            </a: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1500" b="1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outdoor family fun stops</a:t>
            </a: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. A good example of </a:t>
            </a:r>
            <a:r>
              <a:rPr lang="en-US" sz="1500" b="1" dirty="0">
                <a:effectLst/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engaging content </a:t>
            </a:r>
            <a:r>
              <a:rPr lang="en-US" sz="1500" dirty="0">
                <a:effectLst/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would be playlists of local music to accompany car </a:t>
            </a: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rides, making the experience more </a:t>
            </a:r>
            <a:r>
              <a:rPr lang="en-US" sz="1500" dirty="0">
                <a:effectLst/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immersive.</a:t>
            </a:r>
          </a:p>
          <a:p>
            <a:pPr marL="296550" indent="-285750" algn="just">
              <a:lnSpc>
                <a:spcPts val="1700"/>
              </a:lnSpc>
              <a:spcBef>
                <a:spcPts val="240"/>
              </a:spcBef>
              <a:buClr>
                <a:srgbClr val="2D8CB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500" b="1" dirty="0">
                <a:effectLst/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Responsible travel is at the forefront of restarting tourism. </a:t>
            </a:r>
            <a:r>
              <a:rPr lang="en-US" sz="1500" dirty="0">
                <a:effectLst/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Destinations should undertake initiatives such as brand story telling cultivating a "sense of care", partnering with environmental NGOs and including guests in local community events and activities.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9300" y="381574"/>
            <a:ext cx="5961100" cy="833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80"/>
              </a:lnSpc>
              <a:spcBef>
                <a:spcPts val="100"/>
              </a:spcBef>
            </a:pPr>
            <a:r>
              <a:rPr lang="en-US" sz="2700" spc="-75" dirty="0">
                <a:solidFill>
                  <a:srgbClr val="0A0A35"/>
                </a:solidFill>
              </a:rPr>
              <a:t>WAVE 6</a:t>
            </a:r>
            <a:endParaRPr sz="2700" dirty="0"/>
          </a:p>
          <a:p>
            <a:pPr marL="12700">
              <a:lnSpc>
                <a:spcPts val="3180"/>
              </a:lnSpc>
            </a:pPr>
            <a:r>
              <a:rPr lang="en-US" sz="2700" spc="-100" dirty="0">
                <a:solidFill>
                  <a:srgbClr val="3FADDD"/>
                </a:solidFill>
              </a:rPr>
              <a:t>RECOMMENDATIONS FOR DESTINATIONS</a:t>
            </a:r>
            <a:endParaRPr sz="2700" dirty="0"/>
          </a:p>
        </p:txBody>
      </p:sp>
      <p:sp>
        <p:nvSpPr>
          <p:cNvPr id="5" name="object 5"/>
          <p:cNvSpPr/>
          <p:nvPr/>
        </p:nvSpPr>
        <p:spPr>
          <a:xfrm>
            <a:off x="1061999" y="1341005"/>
            <a:ext cx="1718945" cy="165735"/>
          </a:xfrm>
          <a:custGeom>
            <a:avLst/>
            <a:gdLst/>
            <a:ahLst/>
            <a:cxnLst/>
            <a:rect l="l" t="t" r="r" b="b"/>
            <a:pathLst>
              <a:path w="1718945" h="165734">
                <a:moveTo>
                  <a:pt x="1718322" y="0"/>
                </a:moveTo>
                <a:lnTo>
                  <a:pt x="0" y="0"/>
                </a:lnTo>
                <a:lnTo>
                  <a:pt x="0" y="165595"/>
                </a:lnTo>
                <a:lnTo>
                  <a:pt x="1718322" y="165595"/>
                </a:lnTo>
                <a:lnTo>
                  <a:pt x="1718322" y="0"/>
                </a:lnTo>
                <a:close/>
              </a:path>
            </a:pathLst>
          </a:custGeom>
          <a:solidFill>
            <a:srgbClr val="007BA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0BF7CC-7C74-4684-99C7-9F12B02458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" b="15968"/>
          <a:stretch/>
        </p:blipFill>
        <p:spPr>
          <a:xfrm>
            <a:off x="6553200" y="569367"/>
            <a:ext cx="669925" cy="569624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CD9D8CEE-DA42-4CE6-9271-F336702ED3FA}"/>
              </a:ext>
            </a:extLst>
          </p:cNvPr>
          <p:cNvSpPr txBox="1"/>
          <p:nvPr/>
        </p:nvSpPr>
        <p:spPr>
          <a:xfrm>
            <a:off x="76200" y="4784725"/>
            <a:ext cx="211455" cy="21428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700"/>
              </a:lnSpc>
              <a:spcBef>
                <a:spcPts val="240"/>
              </a:spcBef>
            </a:pPr>
            <a:fld id="{99DA9481-1A26-4287-8DA0-D05160B30BD9}" type="slidenum">
              <a:rPr lang="en-US" sz="700" smtClean="0">
                <a:latin typeface="DINPro-Light" panose="02000504040000020003" pitchFamily="50" charset="0"/>
                <a:cs typeface="Arial"/>
              </a:rPr>
              <a:t>6</a:t>
            </a:fld>
            <a:endParaRPr sz="700" dirty="0"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269B27-E214-49D2-9129-E9B8D4D8A017}"/>
              </a:ext>
            </a:extLst>
          </p:cNvPr>
          <p:cNvSpPr txBox="1"/>
          <p:nvPr/>
        </p:nvSpPr>
        <p:spPr>
          <a:xfrm>
            <a:off x="3948953" y="4811296"/>
            <a:ext cx="5181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aseline="500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dirty="0">
                <a:latin typeface="DINPro-Light" panose="02000504040000020003" pitchFamily="50" charset="0"/>
              </a:rPr>
              <a:t> </a:t>
            </a:r>
            <a:r>
              <a:rPr lang="en-GB" sz="800" dirty="0">
                <a:latin typeface="DINPro-Light" panose="02000504040000020003" pitchFamily="50" charset="0"/>
              </a:rPr>
              <a:t>NTBs: National Tourism Boards – DMOs: Destination Marketing Organizations</a:t>
            </a:r>
          </a:p>
          <a:p>
            <a:pPr algn="r"/>
            <a:r>
              <a:rPr lang="en-GB" sz="800" dirty="0">
                <a:latin typeface="DINPro-Light" panose="02000504040000020003" pitchFamily="50" charset="0"/>
              </a:rPr>
              <a:t>*Example: </a:t>
            </a:r>
            <a:r>
              <a:rPr lang="en-GB" sz="800" dirty="0">
                <a:latin typeface="DINPro-Light" panose="02000504040000020003" pitchFamily="50" charset="0"/>
                <a:hlinkClick r:id="rId3"/>
              </a:rPr>
              <a:t>https://mamashelter.com/covid-19/</a:t>
            </a:r>
            <a:endParaRPr lang="en-GB" sz="800" dirty="0">
              <a:latin typeface="DINPro-Light" panose="02000504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60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1506601"/>
            <a:ext cx="9144000" cy="3637915"/>
          </a:xfrm>
          <a:custGeom>
            <a:avLst/>
            <a:gdLst/>
            <a:ahLst/>
            <a:cxnLst/>
            <a:rect l="l" t="t" r="r" b="b"/>
            <a:pathLst>
              <a:path w="9144000" h="3637915">
                <a:moveTo>
                  <a:pt x="9144000" y="0"/>
                </a:moveTo>
                <a:lnTo>
                  <a:pt x="0" y="0"/>
                </a:lnTo>
                <a:lnTo>
                  <a:pt x="0" y="3637800"/>
                </a:lnTo>
                <a:lnTo>
                  <a:pt x="9144000" y="3637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38200" y="1660525"/>
            <a:ext cx="8001000" cy="315983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96550" lvl="0" indent="-285750" algn="just">
              <a:lnSpc>
                <a:spcPts val="1700"/>
              </a:lnSpc>
              <a:spcBef>
                <a:spcPts val="240"/>
              </a:spcBef>
              <a:buClr>
                <a:srgbClr val="2D8CB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After a long wait, </a:t>
            </a:r>
            <a:r>
              <a:rPr lang="en-US" sz="1500" b="1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businesses should </a:t>
            </a:r>
            <a:r>
              <a:rPr lang="en-GB" sz="1500" b="1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capitalise</a:t>
            </a:r>
            <a:r>
              <a:rPr lang="en-US" sz="1500" b="1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 on the positive travel sentiment and customer confidence</a:t>
            </a: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 for the spring-summer periods. ‘Buy now - save later’ deals, free upgrades, lead-nurturing strategies and re-marketing campaigns will motivate hesitant customers.</a:t>
            </a:r>
          </a:p>
          <a:p>
            <a:pPr marL="296550" lvl="0" indent="-285750" algn="just">
              <a:lnSpc>
                <a:spcPts val="1700"/>
              </a:lnSpc>
              <a:spcBef>
                <a:spcPts val="240"/>
              </a:spcBef>
              <a:buClr>
                <a:srgbClr val="2D8CB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As many sun and sea destinations announce opening dates, </a:t>
            </a:r>
            <a:r>
              <a:rPr lang="en-US" sz="1500" b="1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independent hotels and resorts could strengthen staff training in adjusting to the new circumstances</a:t>
            </a: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, further developing resilience thinking, implementing health and safety protocols and using brand values to provide worry-free vacations for their guests.</a:t>
            </a:r>
          </a:p>
          <a:p>
            <a:pPr marL="296550" lvl="0" indent="-285750" algn="just">
              <a:lnSpc>
                <a:spcPts val="1700"/>
              </a:lnSpc>
              <a:spcBef>
                <a:spcPts val="240"/>
              </a:spcBef>
              <a:buClr>
                <a:srgbClr val="2D8CB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500" b="1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For 3 in 4 Europeans, travel is the time to get together with their family/partner</a:t>
            </a: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. Therefore, tourism brands can market themselves as the ideal setting for families and partners to share quality time and extraordinary experiences.</a:t>
            </a:r>
          </a:p>
          <a:p>
            <a:pPr marL="296550" lvl="0" indent="-285750" algn="just">
              <a:lnSpc>
                <a:spcPts val="1700"/>
              </a:lnSpc>
              <a:spcBef>
                <a:spcPts val="240"/>
              </a:spcBef>
              <a:buClr>
                <a:srgbClr val="2D8CB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With travel corridors being agreed between countries and direct bookings on the rise, service providers - accommodation, airlines and car-rental businesses - </a:t>
            </a:r>
            <a:r>
              <a:rPr lang="en-US" sz="1500" b="1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could collaborate on discount “fly/drive and stay” packages</a:t>
            </a:r>
            <a:r>
              <a:rPr lang="en-US" sz="1500" dirty="0">
                <a:latin typeface="DINPro-Light" panose="0200050404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 and promote them directly to niche audiences.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6311" y="418473"/>
            <a:ext cx="5961100" cy="833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80"/>
              </a:lnSpc>
              <a:spcBef>
                <a:spcPts val="100"/>
              </a:spcBef>
            </a:pPr>
            <a:r>
              <a:rPr lang="en-US" sz="2700" spc="-75" dirty="0">
                <a:solidFill>
                  <a:srgbClr val="0A0A35"/>
                </a:solidFill>
              </a:rPr>
              <a:t>WAVE 6</a:t>
            </a:r>
            <a:endParaRPr sz="2700" dirty="0"/>
          </a:p>
          <a:p>
            <a:pPr marL="12700">
              <a:lnSpc>
                <a:spcPts val="3180"/>
              </a:lnSpc>
            </a:pPr>
            <a:r>
              <a:rPr lang="en-US" sz="2700" spc="-100" dirty="0">
                <a:solidFill>
                  <a:srgbClr val="3FADDD"/>
                </a:solidFill>
              </a:rPr>
              <a:t>RECOMMENDATIONS FOR BUSINESSES</a:t>
            </a:r>
            <a:endParaRPr sz="2700" dirty="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CD9D8CEE-DA42-4CE6-9271-F336702ED3FA}"/>
              </a:ext>
            </a:extLst>
          </p:cNvPr>
          <p:cNvSpPr txBox="1"/>
          <p:nvPr/>
        </p:nvSpPr>
        <p:spPr>
          <a:xfrm>
            <a:off x="76200" y="4784725"/>
            <a:ext cx="211455" cy="21428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700"/>
              </a:lnSpc>
              <a:spcBef>
                <a:spcPts val="240"/>
              </a:spcBef>
            </a:pPr>
            <a:fld id="{11E1C5A7-A177-4F7E-8BBF-8987928083EC}" type="slidenum">
              <a:rPr lang="en-US" sz="700" smtClean="0">
                <a:latin typeface="DINPro-Light" panose="02000504040000020003" pitchFamily="50" charset="0"/>
                <a:cs typeface="Arial"/>
              </a:rPr>
              <a:t>7</a:t>
            </a:fld>
            <a:endParaRPr sz="700" dirty="0">
              <a:latin typeface="DINPro-Light" panose="02000504040000020003" pitchFamily="50" charset="0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180B31-8B51-4088-AF8C-7D2BDE95B6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" b="30764"/>
          <a:stretch/>
        </p:blipFill>
        <p:spPr>
          <a:xfrm>
            <a:off x="6096000" y="510056"/>
            <a:ext cx="1122620" cy="786464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61127631-EF76-40D2-8DC1-BC694BCD98F5}"/>
              </a:ext>
            </a:extLst>
          </p:cNvPr>
          <p:cNvSpPr/>
          <p:nvPr/>
        </p:nvSpPr>
        <p:spPr>
          <a:xfrm>
            <a:off x="1061999" y="1341005"/>
            <a:ext cx="1718945" cy="165735"/>
          </a:xfrm>
          <a:custGeom>
            <a:avLst/>
            <a:gdLst/>
            <a:ahLst/>
            <a:cxnLst/>
            <a:rect l="l" t="t" r="r" b="b"/>
            <a:pathLst>
              <a:path w="1718945" h="165734">
                <a:moveTo>
                  <a:pt x="1718322" y="0"/>
                </a:moveTo>
                <a:lnTo>
                  <a:pt x="0" y="0"/>
                </a:lnTo>
                <a:lnTo>
                  <a:pt x="0" y="165595"/>
                </a:lnTo>
                <a:lnTo>
                  <a:pt x="1718322" y="165595"/>
                </a:lnTo>
                <a:lnTo>
                  <a:pt x="1718322" y="0"/>
                </a:lnTo>
                <a:close/>
              </a:path>
            </a:pathLst>
          </a:custGeom>
          <a:solidFill>
            <a:srgbClr val="007BA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793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1385" y="0"/>
            <a:ext cx="8172615" cy="5149850"/>
          </a:xfrm>
          <a:custGeom>
            <a:avLst/>
            <a:gdLst/>
            <a:ahLst/>
            <a:cxnLst/>
            <a:rect l="l" t="t" r="r" b="b"/>
            <a:pathLst>
              <a:path w="8177530" h="5144770">
                <a:moveTo>
                  <a:pt x="8177060" y="0"/>
                </a:moveTo>
                <a:lnTo>
                  <a:pt x="0" y="0"/>
                </a:lnTo>
                <a:lnTo>
                  <a:pt x="0" y="5144401"/>
                </a:lnTo>
                <a:lnTo>
                  <a:pt x="8177060" y="5144401"/>
                </a:lnTo>
                <a:lnTo>
                  <a:pt x="817706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23656" y="754846"/>
            <a:ext cx="1749804" cy="427858"/>
          </a:xfrm>
          <a:prstGeom prst="rect">
            <a:avLst/>
          </a:prstGeom>
        </p:spPr>
        <p:txBody>
          <a:bodyPr vert="horz" wrap="square" lIns="0" tIns="12684" rIns="0" bIns="0" rtlCol="0" anchor="ctr">
            <a:spAutoFit/>
          </a:bodyPr>
          <a:lstStyle/>
          <a:p>
            <a:pPr marL="12685">
              <a:spcBef>
                <a:spcPts val="100"/>
              </a:spcBef>
            </a:pPr>
            <a:r>
              <a:rPr sz="2697" spc="-160" dirty="0"/>
              <a:t>CONTENTS</a:t>
            </a:r>
            <a:endParaRPr sz="2697" dirty="0"/>
          </a:p>
        </p:txBody>
      </p:sp>
      <p:sp>
        <p:nvSpPr>
          <p:cNvPr id="4" name="object 4"/>
          <p:cNvSpPr/>
          <p:nvPr/>
        </p:nvSpPr>
        <p:spPr>
          <a:xfrm>
            <a:off x="859927" y="729481"/>
            <a:ext cx="111623" cy="527034"/>
          </a:xfrm>
          <a:custGeom>
            <a:avLst/>
            <a:gdLst/>
            <a:ahLst/>
            <a:cxnLst/>
            <a:rect l="l" t="t" r="r" b="b"/>
            <a:pathLst>
              <a:path w="111759" h="527685">
                <a:moveTo>
                  <a:pt x="111594" y="0"/>
                </a:moveTo>
                <a:lnTo>
                  <a:pt x="0" y="0"/>
                </a:lnTo>
                <a:lnTo>
                  <a:pt x="0" y="527240"/>
                </a:lnTo>
                <a:lnTo>
                  <a:pt x="111594" y="527240"/>
                </a:lnTo>
                <a:lnTo>
                  <a:pt x="111594" y="0"/>
                </a:lnTo>
                <a:close/>
              </a:path>
            </a:pathLst>
          </a:custGeom>
          <a:solidFill>
            <a:srgbClr val="00A7DA"/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5" name="object 5"/>
          <p:cNvSpPr/>
          <p:nvPr/>
        </p:nvSpPr>
        <p:spPr>
          <a:xfrm>
            <a:off x="2313138" y="2600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90835"/>
            </a:solidFill>
          </a:ln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6" name="object 6"/>
          <p:cNvSpPr/>
          <p:nvPr/>
        </p:nvSpPr>
        <p:spPr>
          <a:xfrm>
            <a:off x="2313138" y="3501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90835"/>
            </a:solidFill>
          </a:ln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7" name="object 7"/>
          <p:cNvSpPr/>
          <p:nvPr/>
        </p:nvSpPr>
        <p:spPr>
          <a:xfrm>
            <a:off x="3355852" y="2600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90835"/>
            </a:solidFill>
          </a:ln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8" name="object 8"/>
          <p:cNvSpPr/>
          <p:nvPr/>
        </p:nvSpPr>
        <p:spPr>
          <a:xfrm>
            <a:off x="3355852" y="3501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90835"/>
            </a:solidFill>
          </a:ln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9" name="object 9"/>
          <p:cNvSpPr/>
          <p:nvPr/>
        </p:nvSpPr>
        <p:spPr>
          <a:xfrm>
            <a:off x="4398564" y="2600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90835"/>
            </a:solidFill>
          </a:ln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10" name="object 10"/>
          <p:cNvSpPr/>
          <p:nvPr/>
        </p:nvSpPr>
        <p:spPr>
          <a:xfrm>
            <a:off x="4398564" y="3501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90835"/>
            </a:solidFill>
          </a:ln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11" name="object 11"/>
          <p:cNvSpPr/>
          <p:nvPr/>
        </p:nvSpPr>
        <p:spPr>
          <a:xfrm>
            <a:off x="5441276" y="2600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90835"/>
            </a:solidFill>
          </a:ln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12" name="object 12"/>
          <p:cNvSpPr/>
          <p:nvPr/>
        </p:nvSpPr>
        <p:spPr>
          <a:xfrm>
            <a:off x="5441276" y="3501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90835"/>
            </a:solidFill>
          </a:ln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13" name="object 13"/>
          <p:cNvSpPr/>
          <p:nvPr/>
        </p:nvSpPr>
        <p:spPr>
          <a:xfrm>
            <a:off x="6483989" y="2600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90835"/>
            </a:solidFill>
          </a:ln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14" name="object 14"/>
          <p:cNvSpPr/>
          <p:nvPr/>
        </p:nvSpPr>
        <p:spPr>
          <a:xfrm>
            <a:off x="6483989" y="3501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90835"/>
            </a:solidFill>
          </a:ln>
        </p:spPr>
        <p:txBody>
          <a:bodyPr wrap="square" lIns="0" tIns="0" rIns="0" bIns="0" rtlCol="0"/>
          <a:lstStyle/>
          <a:p>
            <a:endParaRPr sz="1798" dirty="0"/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929264"/>
              </p:ext>
            </p:extLst>
          </p:nvPr>
        </p:nvGraphicFramePr>
        <p:xfrm>
          <a:off x="1301912" y="2194394"/>
          <a:ext cx="6699088" cy="14286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4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4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4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47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70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300" b="0" i="0" spc="-130" dirty="0">
                          <a:solidFill>
                            <a:srgbClr val="2D8AB4"/>
                          </a:solidFill>
                          <a:latin typeface="DINPro Light" panose="02000504040000020003" pitchFamily="2" charset="0"/>
                          <a:cs typeface="Arial"/>
                        </a:rPr>
                        <a:t>0</a:t>
                      </a:r>
                      <a:r>
                        <a:rPr lang="en-US" sz="2300" b="0" i="0" spc="-130" dirty="0">
                          <a:solidFill>
                            <a:srgbClr val="2D8AB4"/>
                          </a:solidFill>
                          <a:latin typeface="DINPro Light" panose="02000504040000020003" pitchFamily="2" charset="0"/>
                          <a:cs typeface="Arial"/>
                        </a:rPr>
                        <a:t>1</a:t>
                      </a:r>
                      <a:r>
                        <a:rPr sz="2300" b="0" i="0" spc="-130" dirty="0">
                          <a:solidFill>
                            <a:srgbClr val="2D8AB4"/>
                          </a:solidFill>
                          <a:latin typeface="DINPro Light" panose="02000504040000020003" pitchFamily="2" charset="0"/>
                          <a:cs typeface="Arial"/>
                        </a:rPr>
                        <a:t>.</a:t>
                      </a:r>
                      <a:endParaRPr sz="2300" b="0" i="0" dirty="0">
                        <a:latin typeface="DINPro Light" panose="02000504040000020003" pitchFamily="2" charset="0"/>
                        <a:cs typeface="Arial"/>
                      </a:endParaRPr>
                    </a:p>
                  </a:txBody>
                  <a:tcPr marL="0" marR="0" marT="13953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300" b="0" i="0" spc="-130" dirty="0">
                          <a:solidFill>
                            <a:srgbClr val="2D8AB4"/>
                          </a:solidFill>
                          <a:latin typeface="DINPro Light" panose="02000504040000020003" pitchFamily="2" charset="0"/>
                          <a:cs typeface="Arial"/>
                        </a:rPr>
                        <a:t>0</a:t>
                      </a:r>
                      <a:r>
                        <a:rPr lang="en-US" sz="2300" b="0" i="0" spc="-130" dirty="0">
                          <a:solidFill>
                            <a:srgbClr val="2D8AB4"/>
                          </a:solidFill>
                          <a:latin typeface="DINPro Light" panose="02000504040000020003" pitchFamily="2" charset="0"/>
                          <a:cs typeface="Arial"/>
                        </a:rPr>
                        <a:t>2</a:t>
                      </a:r>
                      <a:r>
                        <a:rPr sz="2300" b="0" i="0" spc="-130" dirty="0">
                          <a:solidFill>
                            <a:srgbClr val="2D8AB4"/>
                          </a:solidFill>
                          <a:latin typeface="DINPro Light" panose="02000504040000020003" pitchFamily="2" charset="0"/>
                          <a:cs typeface="Arial"/>
                        </a:rPr>
                        <a:t>.</a:t>
                      </a:r>
                      <a:endParaRPr sz="2300" b="0" i="0" dirty="0">
                        <a:latin typeface="DINPro Light" panose="02000504040000020003" pitchFamily="2" charset="0"/>
                        <a:cs typeface="Arial"/>
                      </a:endParaRPr>
                    </a:p>
                  </a:txBody>
                  <a:tcPr marL="0" marR="0" marT="13953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300" b="0" i="0" spc="-130" dirty="0">
                          <a:solidFill>
                            <a:srgbClr val="2D8AB4"/>
                          </a:solidFill>
                          <a:latin typeface="DINPro Light" panose="02000504040000020003" pitchFamily="2" charset="0"/>
                          <a:cs typeface="Arial"/>
                        </a:rPr>
                        <a:t>0</a:t>
                      </a:r>
                      <a:r>
                        <a:rPr lang="en-US" sz="2300" b="0" i="0" spc="-130" dirty="0">
                          <a:solidFill>
                            <a:srgbClr val="2D8AB4"/>
                          </a:solidFill>
                          <a:latin typeface="DINPro Light" panose="02000504040000020003" pitchFamily="2" charset="0"/>
                          <a:cs typeface="Arial"/>
                        </a:rPr>
                        <a:t>3</a:t>
                      </a:r>
                      <a:r>
                        <a:rPr sz="2300" b="0" i="0" spc="-130" dirty="0">
                          <a:solidFill>
                            <a:srgbClr val="2D8AB4"/>
                          </a:solidFill>
                          <a:latin typeface="DINPro Light" panose="02000504040000020003" pitchFamily="2" charset="0"/>
                          <a:cs typeface="Arial"/>
                        </a:rPr>
                        <a:t>.</a:t>
                      </a:r>
                      <a:endParaRPr sz="2300" b="0" i="0" dirty="0">
                        <a:latin typeface="DINPro Light" panose="02000504040000020003" pitchFamily="2" charset="0"/>
                        <a:cs typeface="Arial"/>
                      </a:endParaRPr>
                    </a:p>
                  </a:txBody>
                  <a:tcPr marL="0" marR="0" marT="13953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300" b="0" i="0" spc="-130" dirty="0">
                          <a:solidFill>
                            <a:srgbClr val="2D8AB4"/>
                          </a:solidFill>
                          <a:latin typeface="DINPro Light" panose="02000504040000020003" pitchFamily="2" charset="0"/>
                          <a:cs typeface="Arial"/>
                        </a:rPr>
                        <a:t>0</a:t>
                      </a:r>
                      <a:r>
                        <a:rPr lang="en-US" sz="2300" b="0" i="0" spc="-130" dirty="0">
                          <a:solidFill>
                            <a:srgbClr val="2D8AB4"/>
                          </a:solidFill>
                          <a:latin typeface="DINPro Light" panose="02000504040000020003" pitchFamily="2" charset="0"/>
                          <a:cs typeface="Arial"/>
                        </a:rPr>
                        <a:t>4</a:t>
                      </a:r>
                      <a:r>
                        <a:rPr sz="2300" b="0" i="0" spc="-130" dirty="0">
                          <a:solidFill>
                            <a:srgbClr val="2D8AB4"/>
                          </a:solidFill>
                          <a:latin typeface="DINPro Light" panose="02000504040000020003" pitchFamily="2" charset="0"/>
                          <a:cs typeface="Arial"/>
                        </a:rPr>
                        <a:t>.</a:t>
                      </a:r>
                      <a:endParaRPr sz="2300" b="0" i="0" dirty="0">
                        <a:latin typeface="DINPro Light" panose="02000504040000020003" pitchFamily="2" charset="0"/>
                        <a:cs typeface="Arial"/>
                      </a:endParaRPr>
                    </a:p>
                  </a:txBody>
                  <a:tcPr marL="0" marR="0" marT="13953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526">
                <a:tc>
                  <a:txBody>
                    <a:bodyPr/>
                    <a:lstStyle/>
                    <a:p>
                      <a:pPr marL="127000">
                        <a:lnSpc>
                          <a:spcPts val="1225"/>
                        </a:lnSpc>
                        <a:spcBef>
                          <a:spcPts val="925"/>
                        </a:spcBef>
                      </a:pPr>
                      <a:r>
                        <a:rPr lang="en-US" sz="1100" b="0" i="0" spc="-25" dirty="0">
                          <a:solidFill>
                            <a:srgbClr val="0A0936"/>
                          </a:solidFill>
                          <a:latin typeface="DINPro" panose="02000503030000020004" pitchFamily="2" charset="0"/>
                          <a:cs typeface="Arial"/>
                        </a:rPr>
                        <a:t>TRAVEL</a:t>
                      </a:r>
                      <a:endParaRPr lang="en-US" sz="1100" b="0" i="0" dirty="0">
                        <a:solidFill>
                          <a:srgbClr val="0A0936"/>
                        </a:solidFill>
                        <a:latin typeface="DINPro" panose="02000503030000020004" pitchFamily="2" charset="0"/>
                        <a:cs typeface="Arial"/>
                      </a:endParaRPr>
                    </a:p>
                  </a:txBody>
                  <a:tcPr marL="0" marR="0" marT="117330" marB="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ts val="1225"/>
                        </a:lnSpc>
                        <a:spcBef>
                          <a:spcPts val="925"/>
                        </a:spcBef>
                      </a:pPr>
                      <a:r>
                        <a:rPr lang="en-US" sz="1100" b="0" i="0" spc="-25" dirty="0">
                          <a:solidFill>
                            <a:srgbClr val="0A0936"/>
                          </a:solidFill>
                          <a:latin typeface="DINPro" panose="02000503030000020004" pitchFamily="2" charset="0"/>
                          <a:cs typeface="Arial"/>
                        </a:rPr>
                        <a:t>TRIP</a:t>
                      </a:r>
                      <a:endParaRPr lang="en-US" sz="1100" b="0" i="0" dirty="0">
                        <a:solidFill>
                          <a:srgbClr val="0A0936"/>
                        </a:solidFill>
                        <a:latin typeface="DINPro" panose="02000503030000020004" pitchFamily="2" charset="0"/>
                        <a:cs typeface="Arial"/>
                      </a:endParaRPr>
                    </a:p>
                  </a:txBody>
                  <a:tcPr marL="0" marR="0" marT="117330" marB="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ts val="1225"/>
                        </a:lnSpc>
                        <a:spcBef>
                          <a:spcPts val="925"/>
                        </a:spcBef>
                      </a:pPr>
                      <a:r>
                        <a:rPr lang="en-US" sz="1100" b="0" i="0" spc="-25" dirty="0">
                          <a:solidFill>
                            <a:srgbClr val="0A0936"/>
                          </a:solidFill>
                          <a:latin typeface="DINPro" panose="02000503030000020004" pitchFamily="2" charset="0"/>
                          <a:cs typeface="Arial"/>
                        </a:rPr>
                        <a:t>TRAVEL</a:t>
                      </a:r>
                      <a:endParaRPr lang="en-US" sz="1100" b="0" i="0" dirty="0">
                        <a:solidFill>
                          <a:srgbClr val="0A0936"/>
                        </a:solidFill>
                        <a:latin typeface="DINPro" panose="02000503030000020004" pitchFamily="2" charset="0"/>
                        <a:cs typeface="Arial"/>
                      </a:endParaRPr>
                    </a:p>
                  </a:txBody>
                  <a:tcPr marL="0" marR="0" marT="117330" marB="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ts val="1225"/>
                        </a:lnSpc>
                        <a:spcBef>
                          <a:spcPts val="925"/>
                        </a:spcBef>
                      </a:pPr>
                      <a:r>
                        <a:rPr lang="en-US" sz="1100" b="0" i="0" spc="-25" dirty="0">
                          <a:solidFill>
                            <a:srgbClr val="0A0936"/>
                          </a:solidFill>
                          <a:latin typeface="DINPro" panose="02000503030000020004" pitchFamily="2" charset="0"/>
                          <a:cs typeface="Arial"/>
                        </a:rPr>
                        <a:t>METHODOLOGICAL</a:t>
                      </a:r>
                      <a:endParaRPr lang="en-US" sz="1100" b="0" i="0" dirty="0">
                        <a:solidFill>
                          <a:srgbClr val="0A0936"/>
                        </a:solidFill>
                        <a:latin typeface="DINPro" panose="02000503030000020004" pitchFamily="2" charset="0"/>
                        <a:cs typeface="Arial"/>
                      </a:endParaRPr>
                    </a:p>
                  </a:txBody>
                  <a:tcPr marL="0" marR="0" marT="117330" marB="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078">
                <a:tc>
                  <a:txBody>
                    <a:bodyPr/>
                    <a:lstStyle/>
                    <a:p>
                      <a:pPr marL="127000">
                        <a:lnSpc>
                          <a:spcPts val="1225"/>
                        </a:lnSpc>
                        <a:spcBef>
                          <a:spcPts val="35"/>
                        </a:spcBef>
                      </a:pPr>
                      <a:r>
                        <a:rPr lang="en-US" sz="1100" b="0" i="0" spc="-45" dirty="0">
                          <a:solidFill>
                            <a:srgbClr val="0A0936"/>
                          </a:solidFill>
                          <a:latin typeface="DINPro" panose="02000503030000020004" pitchFamily="2" charset="0"/>
                          <a:cs typeface="Arial"/>
                        </a:rPr>
                        <a:t>INTENTIONS</a:t>
                      </a:r>
                      <a:endParaRPr lang="en-US" sz="1100" b="0" i="0" dirty="0">
                        <a:solidFill>
                          <a:srgbClr val="0A0936"/>
                        </a:solidFill>
                        <a:latin typeface="DINPro" panose="02000503030000020004" pitchFamily="2" charset="0"/>
                        <a:cs typeface="Arial"/>
                      </a:endParaRPr>
                    </a:p>
                  </a:txBody>
                  <a:tcPr marL="0" marR="0" marT="4439" marB="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ts val="1225"/>
                        </a:lnSpc>
                        <a:spcBef>
                          <a:spcPts val="35"/>
                        </a:spcBef>
                      </a:pPr>
                      <a:r>
                        <a:rPr lang="en-US" sz="1100" b="0" i="0" spc="-45" dirty="0">
                          <a:solidFill>
                            <a:srgbClr val="0A0936"/>
                          </a:solidFill>
                          <a:latin typeface="DINPro" panose="02000503030000020004" pitchFamily="2" charset="0"/>
                          <a:cs typeface="Arial"/>
                        </a:rPr>
                        <a:t>PLANNING</a:t>
                      </a:r>
                      <a:endParaRPr lang="en-US" sz="1100" b="0" i="0" dirty="0">
                        <a:solidFill>
                          <a:srgbClr val="0A0936"/>
                        </a:solidFill>
                        <a:latin typeface="DINPro" panose="02000503030000020004" pitchFamily="2" charset="0"/>
                        <a:cs typeface="Arial"/>
                      </a:endParaRPr>
                    </a:p>
                  </a:txBody>
                  <a:tcPr marL="0" marR="0" marT="4439" marB="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ts val="1225"/>
                        </a:lnSpc>
                        <a:spcBef>
                          <a:spcPts val="35"/>
                        </a:spcBef>
                      </a:pPr>
                      <a:r>
                        <a:rPr lang="en-US" sz="1100" b="0" i="0" spc="-45" dirty="0">
                          <a:solidFill>
                            <a:srgbClr val="0A0936"/>
                          </a:solidFill>
                          <a:latin typeface="DINPro" panose="02000503030000020004" pitchFamily="2" charset="0"/>
                          <a:cs typeface="Arial"/>
                        </a:rPr>
                        <a:t>CONCERNS</a:t>
                      </a:r>
                      <a:endParaRPr lang="en-US" sz="1100" b="0" i="0" dirty="0">
                        <a:solidFill>
                          <a:srgbClr val="0A0936"/>
                        </a:solidFill>
                        <a:latin typeface="DINPro" panose="02000503030000020004" pitchFamily="2" charset="0"/>
                        <a:cs typeface="Arial"/>
                      </a:endParaRPr>
                    </a:p>
                  </a:txBody>
                  <a:tcPr marL="0" marR="0" marT="4439" marB="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ts val="1225"/>
                        </a:lnSpc>
                        <a:spcBef>
                          <a:spcPts val="35"/>
                        </a:spcBef>
                      </a:pPr>
                      <a:r>
                        <a:rPr lang="en-US" sz="1100" b="0" i="0" spc="-25" dirty="0">
                          <a:solidFill>
                            <a:srgbClr val="0A0936"/>
                          </a:solidFill>
                          <a:latin typeface="DINPro" panose="02000503030000020004" pitchFamily="2" charset="0"/>
                          <a:cs typeface="Arial"/>
                        </a:rPr>
                        <a:t>ANNEX</a:t>
                      </a:r>
                      <a:endParaRPr lang="en-US" sz="1100" b="0" i="0" dirty="0">
                        <a:solidFill>
                          <a:srgbClr val="0A0936"/>
                        </a:solidFill>
                        <a:latin typeface="DINPro" panose="02000503030000020004" pitchFamily="2" charset="0"/>
                        <a:cs typeface="Arial"/>
                      </a:endParaRPr>
                    </a:p>
                  </a:txBody>
                  <a:tcPr marL="0" marR="0" marT="4439" marB="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022">
                <a:tc>
                  <a:txBody>
                    <a:bodyPr/>
                    <a:lstStyle/>
                    <a:p>
                      <a:pPr marL="127000">
                        <a:lnSpc>
                          <a:spcPts val="1225"/>
                        </a:lnSpc>
                        <a:spcBef>
                          <a:spcPts val="35"/>
                        </a:spcBef>
                      </a:pPr>
                      <a:r>
                        <a:rPr lang="en-US" sz="1100" b="0" i="0" spc="-45" dirty="0">
                          <a:solidFill>
                            <a:srgbClr val="0A0936"/>
                          </a:solidFill>
                          <a:latin typeface="DINPro" panose="02000503030000020004" pitchFamily="2" charset="0"/>
                          <a:cs typeface="Arial"/>
                        </a:rPr>
                        <a:t>P. 10</a:t>
                      </a:r>
                      <a:endParaRPr lang="en-US" sz="1100" b="0" i="0" dirty="0">
                        <a:solidFill>
                          <a:srgbClr val="0A0936"/>
                        </a:solidFill>
                        <a:latin typeface="DINPro" panose="02000503030000020004" pitchFamily="2" charset="0"/>
                        <a:cs typeface="Arial"/>
                      </a:endParaRPr>
                    </a:p>
                  </a:txBody>
                  <a:tcPr marL="0" marR="0" marT="4439" marB="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225"/>
                        </a:lnSpc>
                        <a:spcBef>
                          <a:spcPts val="35"/>
                        </a:spcBef>
                      </a:pPr>
                      <a:r>
                        <a:rPr lang="en-US" sz="1100" b="0" i="0" spc="-45" dirty="0">
                          <a:solidFill>
                            <a:srgbClr val="0A0936"/>
                          </a:solidFill>
                          <a:latin typeface="DINPro" panose="02000503030000020004" pitchFamily="2" charset="0"/>
                          <a:cs typeface="Arial"/>
                        </a:rPr>
                        <a:t>  P. </a:t>
                      </a:r>
                      <a:r>
                        <a:rPr lang="el-GR" sz="1100" b="0" i="0" spc="-45">
                          <a:solidFill>
                            <a:srgbClr val="0A0936"/>
                          </a:solidFill>
                          <a:latin typeface="DINPro" panose="02000503030000020004" pitchFamily="2" charset="0"/>
                          <a:cs typeface="Arial"/>
                        </a:rPr>
                        <a:t>3</a:t>
                      </a:r>
                      <a:r>
                        <a:rPr lang="en-US" sz="1100" b="0" i="0" spc="-45" dirty="0">
                          <a:solidFill>
                            <a:srgbClr val="0A0936"/>
                          </a:solidFill>
                          <a:latin typeface="DINPro" panose="02000503030000020004" pitchFamily="2" charset="0"/>
                          <a:cs typeface="Arial"/>
                        </a:rPr>
                        <a:t>2</a:t>
                      </a:r>
                      <a:endParaRPr lang="en-US" sz="1100" b="0" i="0" dirty="0">
                        <a:solidFill>
                          <a:srgbClr val="0A0936"/>
                        </a:solidFill>
                        <a:latin typeface="DINPro" panose="02000503030000020004" pitchFamily="2" charset="0"/>
                        <a:cs typeface="Arial"/>
                      </a:endParaRPr>
                    </a:p>
                    <a:p>
                      <a:pPr marL="1866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lang="x-none" sz="1100" b="0" i="0">
                        <a:solidFill>
                          <a:srgbClr val="FF0000"/>
                        </a:solidFill>
                        <a:latin typeface="DINPro" panose="02000503030000020004" pitchFamily="2" charset="0"/>
                        <a:cs typeface="Arial"/>
                      </a:endParaRPr>
                    </a:p>
                  </a:txBody>
                  <a:tcPr marL="0" marR="0" marT="4439" marB="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225"/>
                        </a:lnSpc>
                        <a:spcBef>
                          <a:spcPts val="35"/>
                        </a:spcBef>
                      </a:pPr>
                      <a:r>
                        <a:rPr lang="en-US" sz="1100" b="0" i="0" spc="-45" dirty="0">
                          <a:solidFill>
                            <a:srgbClr val="0A0936"/>
                          </a:solidFill>
                          <a:latin typeface="DINPro" panose="02000503030000020004" pitchFamily="2" charset="0"/>
                          <a:cs typeface="Arial"/>
                        </a:rPr>
                        <a:t>  P. 39</a:t>
                      </a:r>
                      <a:endParaRPr lang="en-US" sz="1100" b="0" i="0" dirty="0">
                        <a:solidFill>
                          <a:srgbClr val="0A0936"/>
                        </a:solidFill>
                        <a:latin typeface="DINPro" panose="02000503030000020004" pitchFamily="2" charset="0"/>
                        <a:cs typeface="Arial"/>
                      </a:endParaRPr>
                    </a:p>
                    <a:p>
                      <a:pPr marL="1739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lang="x-none" sz="1100" b="0" i="0">
                        <a:solidFill>
                          <a:srgbClr val="FF0000"/>
                        </a:solidFill>
                        <a:latin typeface="DINPro" panose="02000503030000020004" pitchFamily="2" charset="0"/>
                        <a:cs typeface="Arial"/>
                      </a:endParaRPr>
                    </a:p>
                  </a:txBody>
                  <a:tcPr marL="0" marR="0" marT="4439" marB="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225"/>
                        </a:lnSpc>
                        <a:spcBef>
                          <a:spcPts val="35"/>
                        </a:spcBef>
                      </a:pPr>
                      <a:r>
                        <a:rPr lang="en-US" sz="1100" b="0" i="0" spc="-45" dirty="0">
                          <a:solidFill>
                            <a:srgbClr val="0A0936"/>
                          </a:solidFill>
                          <a:latin typeface="DINPro" panose="02000503030000020004" pitchFamily="2" charset="0"/>
                          <a:cs typeface="Arial"/>
                        </a:rPr>
                        <a:t>P. 47</a:t>
                      </a:r>
                      <a:endParaRPr lang="en-US" sz="1100" b="0" i="0" dirty="0">
                        <a:solidFill>
                          <a:srgbClr val="0A0936"/>
                        </a:solidFill>
                        <a:latin typeface="DINPro" panose="02000503030000020004" pitchFamily="2" charset="0"/>
                        <a:cs typeface="Arial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lang="x-none" sz="1100" b="1" i="0">
                        <a:solidFill>
                          <a:srgbClr val="FF0000"/>
                        </a:solidFill>
                        <a:latin typeface="DINPro" panose="02000503030000020004" pitchFamily="2" charset="0"/>
                        <a:cs typeface="Arial"/>
                      </a:endParaRPr>
                    </a:p>
                  </a:txBody>
                  <a:tcPr marL="0" marR="0" marT="4439" marB="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7529153" y="2600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90835"/>
            </a:solidFill>
          </a:ln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17" name="object 17"/>
          <p:cNvSpPr/>
          <p:nvPr/>
        </p:nvSpPr>
        <p:spPr>
          <a:xfrm>
            <a:off x="7529153" y="3501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90835"/>
            </a:solidFill>
          </a:ln>
        </p:spPr>
        <p:txBody>
          <a:bodyPr wrap="square" lIns="0" tIns="0" rIns="0" bIns="0" rtlCol="0"/>
          <a:lstStyle/>
          <a:p>
            <a:endParaRPr sz="179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3">
            <a:extLst>
              <a:ext uri="{FF2B5EF4-FFF2-40B4-BE49-F238E27FC236}">
                <a16:creationId xmlns:a16="http://schemas.microsoft.com/office/drawing/2014/main" id="{4D0749BD-4533-4F65-9D8B-94C298F27D92}"/>
              </a:ext>
            </a:extLst>
          </p:cNvPr>
          <p:cNvSpPr/>
          <p:nvPr/>
        </p:nvSpPr>
        <p:spPr>
          <a:xfrm rot="5400000">
            <a:off x="2007235" y="948690"/>
            <a:ext cx="1180465" cy="165735"/>
          </a:xfrm>
          <a:custGeom>
            <a:avLst/>
            <a:gdLst/>
            <a:ahLst/>
            <a:cxnLst/>
            <a:rect l="l" t="t" r="r" b="b"/>
            <a:pathLst>
              <a:path w="1180464" h="165734">
                <a:moveTo>
                  <a:pt x="1179906" y="0"/>
                </a:moveTo>
                <a:lnTo>
                  <a:pt x="0" y="0"/>
                </a:lnTo>
                <a:lnTo>
                  <a:pt x="0" y="165595"/>
                </a:lnTo>
                <a:lnTo>
                  <a:pt x="1179906" y="165595"/>
                </a:lnTo>
                <a:lnTo>
                  <a:pt x="1179906" y="0"/>
                </a:lnTo>
                <a:close/>
              </a:path>
            </a:pathLst>
          </a:custGeom>
          <a:solidFill>
            <a:srgbClr val="2D8C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2A8D05FF-8FB2-4F2F-9998-FE5B72EA593B}"/>
              </a:ext>
            </a:extLst>
          </p:cNvPr>
          <p:cNvSpPr/>
          <p:nvPr/>
        </p:nvSpPr>
        <p:spPr>
          <a:xfrm>
            <a:off x="0" y="0"/>
            <a:ext cx="2514600" cy="5155489"/>
          </a:xfrm>
          <a:custGeom>
            <a:avLst/>
            <a:gdLst/>
            <a:ahLst/>
            <a:cxnLst/>
            <a:rect l="l" t="t" r="r" b="b"/>
            <a:pathLst>
              <a:path w="6002655" h="5144770">
                <a:moveTo>
                  <a:pt x="0" y="0"/>
                </a:moveTo>
                <a:lnTo>
                  <a:pt x="0" y="5144401"/>
                </a:lnTo>
                <a:lnTo>
                  <a:pt x="6002553" y="5144401"/>
                </a:lnTo>
                <a:lnTo>
                  <a:pt x="6002553" y="0"/>
                </a:lnTo>
                <a:lnTo>
                  <a:pt x="0" y="0"/>
                </a:lnTo>
                <a:close/>
              </a:path>
            </a:pathLst>
          </a:custGeom>
          <a:solidFill>
            <a:srgbClr val="185073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6CF50006-4E17-49E5-AD9D-110B24E068C9}"/>
              </a:ext>
            </a:extLst>
          </p:cNvPr>
          <p:cNvSpPr txBox="1"/>
          <p:nvPr/>
        </p:nvSpPr>
        <p:spPr>
          <a:xfrm>
            <a:off x="2778809" y="669925"/>
            <a:ext cx="6365191" cy="440633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41300" marR="5080" indent="-228600">
              <a:lnSpc>
                <a:spcPts val="1000"/>
              </a:lnSpc>
              <a:spcBef>
                <a:spcPts val="240"/>
              </a:spcBef>
              <a:spcAft>
                <a:spcPts val="400"/>
              </a:spcAft>
              <a:buClr>
                <a:srgbClr val="2D8CB5"/>
              </a:buClr>
              <a:buFont typeface="+mj-lt"/>
              <a:buAutoNum type="arabicPeriod"/>
              <a:tabLst>
                <a:tab pos="241300" algn="l"/>
              </a:tabLst>
            </a:pPr>
            <a:r>
              <a:rPr lang="en-US" sz="900" b="1" spc="-5" dirty="0">
                <a:solidFill>
                  <a:srgbClr val="3FADDD"/>
                </a:solidFill>
                <a:latin typeface="DINPro-Light" panose="02000504040000020003" pitchFamily="50" charset="0"/>
                <a:cs typeface="Arial"/>
              </a:rPr>
              <a:t>Dates on the graphs refer to the following data collection periods for each research wave:</a:t>
            </a:r>
          </a:p>
          <a:p>
            <a:pPr marL="263525" marR="5080">
              <a:lnSpc>
                <a:spcPts val="1000"/>
              </a:lnSpc>
              <a:spcBef>
                <a:spcPts val="240"/>
              </a:spcBef>
              <a:spcAft>
                <a:spcPts val="400"/>
              </a:spcAft>
              <a:buClr>
                <a:srgbClr val="2D8CB5"/>
              </a:buClr>
              <a:tabLst>
                <a:tab pos="241300" algn="l"/>
              </a:tabLst>
            </a:pPr>
            <a:endParaRPr lang="en-GB" sz="900" spc="-5" dirty="0">
              <a:highlight>
                <a:srgbClr val="FFFF00"/>
              </a:highlight>
              <a:latin typeface="DINPro-Light" panose="02000504040000020003" pitchFamily="50" charset="0"/>
              <a:cs typeface="Arial"/>
            </a:endParaRPr>
          </a:p>
          <a:p>
            <a:pPr marL="263525" marR="5080">
              <a:lnSpc>
                <a:spcPts val="1000"/>
              </a:lnSpc>
              <a:spcBef>
                <a:spcPts val="240"/>
              </a:spcBef>
              <a:spcAft>
                <a:spcPts val="400"/>
              </a:spcAft>
              <a:buClr>
                <a:srgbClr val="2D8CB5"/>
              </a:buClr>
              <a:tabLst>
                <a:tab pos="241300" algn="l"/>
              </a:tabLst>
            </a:pPr>
            <a:endParaRPr lang="en-GB" sz="900" spc="-5" dirty="0">
              <a:highlight>
                <a:srgbClr val="FFFF00"/>
              </a:highlight>
              <a:latin typeface="DINPro-Light" panose="02000504040000020003" pitchFamily="50" charset="0"/>
              <a:cs typeface="Arial"/>
            </a:endParaRPr>
          </a:p>
          <a:p>
            <a:pPr marL="263525" marR="5080">
              <a:lnSpc>
                <a:spcPts val="1000"/>
              </a:lnSpc>
              <a:spcBef>
                <a:spcPts val="240"/>
              </a:spcBef>
              <a:spcAft>
                <a:spcPts val="400"/>
              </a:spcAft>
              <a:buClr>
                <a:srgbClr val="2D8CB5"/>
              </a:buClr>
              <a:tabLst>
                <a:tab pos="241300" algn="l"/>
              </a:tabLst>
            </a:pPr>
            <a:endParaRPr lang="en-GB" sz="900" spc="-5" dirty="0">
              <a:highlight>
                <a:srgbClr val="FFFF00"/>
              </a:highlight>
              <a:latin typeface="DINPro-Light" panose="02000504040000020003" pitchFamily="50" charset="0"/>
              <a:cs typeface="Arial"/>
            </a:endParaRPr>
          </a:p>
          <a:p>
            <a:pPr marL="241300" marR="5080" indent="-228600">
              <a:lnSpc>
                <a:spcPts val="1000"/>
              </a:lnSpc>
              <a:spcBef>
                <a:spcPts val="240"/>
              </a:spcBef>
              <a:spcAft>
                <a:spcPts val="400"/>
              </a:spcAft>
              <a:buClr>
                <a:srgbClr val="2D8CB5"/>
              </a:buClr>
              <a:buFont typeface="+mj-lt"/>
              <a:buAutoNum type="arabicPeriod" startAt="2"/>
              <a:tabLst>
                <a:tab pos="241300" algn="l"/>
              </a:tabLst>
            </a:pPr>
            <a:r>
              <a:rPr lang="en-US" sz="900" b="1" spc="-5" dirty="0">
                <a:solidFill>
                  <a:srgbClr val="3FADDD"/>
                </a:solidFill>
                <a:latin typeface="DINPro-Light" panose="02000504040000020003" pitchFamily="50" charset="0"/>
                <a:cs typeface="Arial"/>
              </a:rPr>
              <a:t>To present Wave </a:t>
            </a:r>
            <a:r>
              <a:rPr lang="el-GR" sz="900" b="1" spc="-5" dirty="0">
                <a:solidFill>
                  <a:srgbClr val="3FADDD"/>
                </a:solidFill>
                <a:latin typeface="DINPro-Light" panose="02000504040000020003" pitchFamily="50" charset="0"/>
                <a:cs typeface="Arial"/>
              </a:rPr>
              <a:t>6</a:t>
            </a:r>
            <a:r>
              <a:rPr lang="en-US" sz="900" b="1" spc="-5" dirty="0">
                <a:solidFill>
                  <a:srgbClr val="3FADDD"/>
                </a:solidFill>
                <a:latin typeface="DINPro-Light" panose="02000504040000020003" pitchFamily="50" charset="0"/>
                <a:cs typeface="Arial"/>
              </a:rPr>
              <a:t> timings in which respondents are most likely to take their next trip, the following time periods should be used as a reference: </a:t>
            </a:r>
          </a:p>
          <a:p>
            <a:pPr marL="641350" marR="5080" lvl="1" indent="-171450">
              <a:spcBef>
                <a:spcPts val="240"/>
              </a:spcBef>
              <a:spcAft>
                <a:spcPts val="400"/>
              </a:spcAft>
              <a:buClr>
                <a:srgbClr val="2D8CB5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900" spc="-5" dirty="0">
                <a:latin typeface="DINPro-Light" panose="02000504040000020003" pitchFamily="50" charset="0"/>
                <a:cs typeface="Arial"/>
              </a:rPr>
              <a:t>This month; 	February 2021.</a:t>
            </a:r>
            <a:r>
              <a:rPr lang="en-US" sz="900" spc="-5" dirty="0">
                <a:solidFill>
                  <a:srgbClr val="FF0000"/>
                </a:solidFill>
                <a:latin typeface="DINPro-Light" panose="02000504040000020003" pitchFamily="50" charset="0"/>
                <a:cs typeface="Arial"/>
              </a:rPr>
              <a:t> </a:t>
            </a:r>
          </a:p>
          <a:p>
            <a:pPr marL="641350" marR="5080" lvl="1" indent="-171450">
              <a:spcBef>
                <a:spcPts val="240"/>
              </a:spcBef>
              <a:spcAft>
                <a:spcPts val="400"/>
              </a:spcAft>
              <a:buClr>
                <a:srgbClr val="2D8CB5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900" spc="-5" dirty="0">
                <a:latin typeface="DINPro-Light" panose="02000504040000020003" pitchFamily="50" charset="0"/>
                <a:cs typeface="Arial"/>
              </a:rPr>
              <a:t>In 1-2 months; 	March – April 2021.  </a:t>
            </a:r>
          </a:p>
          <a:p>
            <a:pPr marL="641350" marR="5080" lvl="1" indent="-171450">
              <a:spcBef>
                <a:spcPts val="240"/>
              </a:spcBef>
              <a:spcAft>
                <a:spcPts val="400"/>
              </a:spcAft>
              <a:buClr>
                <a:srgbClr val="2D8CB5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900" spc="-5" dirty="0">
                <a:latin typeface="DINPro-Light" panose="02000504040000020003" pitchFamily="50" charset="0"/>
                <a:cs typeface="Arial"/>
              </a:rPr>
              <a:t>In 3-4 months; 	May – June 2021.</a:t>
            </a:r>
          </a:p>
          <a:p>
            <a:pPr marL="641350" marR="5080" lvl="1" indent="-171450">
              <a:spcBef>
                <a:spcPts val="240"/>
              </a:spcBef>
              <a:spcAft>
                <a:spcPts val="400"/>
              </a:spcAft>
              <a:buClr>
                <a:srgbClr val="2D8CB5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900" spc="-5" dirty="0">
                <a:latin typeface="DINPro-Light" panose="02000504040000020003" pitchFamily="50" charset="0"/>
                <a:cs typeface="Arial"/>
              </a:rPr>
              <a:t>In 5-6 months; 	July – August 2021.</a:t>
            </a:r>
          </a:p>
          <a:p>
            <a:pPr marL="241300" marR="5080" indent="-228600">
              <a:lnSpc>
                <a:spcPts val="1000"/>
              </a:lnSpc>
              <a:spcBef>
                <a:spcPts val="240"/>
              </a:spcBef>
              <a:spcAft>
                <a:spcPts val="400"/>
              </a:spcAft>
              <a:buClr>
                <a:srgbClr val="2D8CB5"/>
              </a:buClr>
              <a:buFont typeface="+mj-lt"/>
              <a:buAutoNum type="arabicPeriod" startAt="2"/>
              <a:tabLst>
                <a:tab pos="241300" algn="l"/>
              </a:tabLst>
            </a:pPr>
            <a:r>
              <a:rPr lang="en-US" sz="900" b="1" spc="-5" dirty="0">
                <a:solidFill>
                  <a:srgbClr val="3FADDD"/>
                </a:solidFill>
                <a:latin typeface="DINPro-Light" panose="02000504040000020003" pitchFamily="50" charset="0"/>
                <a:cs typeface="Arial"/>
              </a:rPr>
              <a:t>To present data and insights, the following distinct groups have been </a:t>
            </a:r>
            <a:r>
              <a:rPr lang="en-GB" sz="900" b="1" spc="-5" dirty="0">
                <a:solidFill>
                  <a:srgbClr val="3FADDD"/>
                </a:solidFill>
                <a:latin typeface="DINPro-Light" panose="02000504040000020003" pitchFamily="50" charset="0"/>
                <a:cs typeface="Arial"/>
              </a:rPr>
              <a:t>analysed</a:t>
            </a:r>
            <a:r>
              <a:rPr lang="en-US" sz="900" b="1" spc="-5" dirty="0">
                <a:solidFill>
                  <a:srgbClr val="3FADDD"/>
                </a:solidFill>
                <a:latin typeface="DINPro-Light" panose="02000504040000020003" pitchFamily="50" charset="0"/>
                <a:cs typeface="Arial"/>
              </a:rPr>
              <a:t>:  </a:t>
            </a:r>
          </a:p>
          <a:p>
            <a:pPr marL="641350" marR="5080" lvl="1" indent="-171450">
              <a:lnSpc>
                <a:spcPts val="1000"/>
              </a:lnSpc>
              <a:spcBef>
                <a:spcPts val="240"/>
              </a:spcBef>
              <a:spcAft>
                <a:spcPts val="400"/>
              </a:spcAft>
              <a:buClr>
                <a:srgbClr val="2D8CB5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900" spc="-5" dirty="0">
                <a:solidFill>
                  <a:srgbClr val="231F20"/>
                </a:solidFill>
                <a:latin typeface="DINPro-Light" panose="02000504040000020003" pitchFamily="50" charset="0"/>
                <a:cs typeface="Arial"/>
              </a:rPr>
              <a:t>Total respondents; 5,837</a:t>
            </a:r>
          </a:p>
          <a:p>
            <a:pPr marL="641350" marR="5080" lvl="1" indent="-171450">
              <a:lnSpc>
                <a:spcPts val="1000"/>
              </a:lnSpc>
              <a:spcBef>
                <a:spcPts val="240"/>
              </a:spcBef>
              <a:spcAft>
                <a:spcPts val="400"/>
              </a:spcAft>
              <a:buClr>
                <a:srgbClr val="2D8CB5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GB" sz="900" spc="-5" dirty="0">
                <a:solidFill>
                  <a:srgbClr val="231F20"/>
                </a:solidFill>
                <a:latin typeface="DINPro-Light" panose="02000504040000020003" pitchFamily="50" charset="0"/>
                <a:cs typeface="Arial"/>
              </a:rPr>
              <a:t>Respondents</a:t>
            </a:r>
            <a:r>
              <a:rPr lang="en-US" sz="900" spc="-5" dirty="0">
                <a:solidFill>
                  <a:srgbClr val="231F20"/>
                </a:solidFill>
                <a:latin typeface="DINPro-Light" panose="02000504040000020003" pitchFamily="50" charset="0"/>
                <a:cs typeface="Arial"/>
              </a:rPr>
              <a:t> with short-term travel plans/ most likely to travel in the next 6 months (”early-bird </a:t>
            </a:r>
            <a:r>
              <a:rPr lang="en-GB" sz="900" spc="-5" dirty="0">
                <a:solidFill>
                  <a:srgbClr val="231F20"/>
                </a:solidFill>
                <a:latin typeface="DINPro-Light" panose="02000504040000020003" pitchFamily="50" charset="0"/>
                <a:cs typeface="Arial"/>
              </a:rPr>
              <a:t>travellers</a:t>
            </a:r>
            <a:r>
              <a:rPr lang="en-US" sz="900" spc="-5" dirty="0">
                <a:solidFill>
                  <a:srgbClr val="231F20"/>
                </a:solidFill>
                <a:latin typeface="DINPro-Light" panose="02000504040000020003" pitchFamily="50" charset="0"/>
                <a:cs typeface="Arial"/>
              </a:rPr>
              <a:t>”); 3,246</a:t>
            </a:r>
            <a:endParaRPr lang="el-GR" sz="900" spc="-5" dirty="0">
              <a:solidFill>
                <a:srgbClr val="231F20"/>
              </a:solidFill>
              <a:latin typeface="DINPro-Light" panose="02000504040000020003" pitchFamily="50" charset="0"/>
              <a:cs typeface="Arial"/>
            </a:endParaRPr>
          </a:p>
          <a:p>
            <a:pPr marL="641350" marR="5080" lvl="1" indent="-171450">
              <a:lnSpc>
                <a:spcPts val="1000"/>
              </a:lnSpc>
              <a:spcBef>
                <a:spcPts val="240"/>
              </a:spcBef>
              <a:spcAft>
                <a:spcPts val="400"/>
              </a:spcAft>
              <a:buClr>
                <a:srgbClr val="2D8CB5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900" spc="-5" dirty="0">
                <a:solidFill>
                  <a:srgbClr val="231F20"/>
                </a:solidFill>
                <a:latin typeface="DINPro-Light" panose="02000504040000020003" pitchFamily="50" charset="0"/>
                <a:cs typeface="Arial"/>
              </a:rPr>
              <a:t>Respondents selecting outbound European destinations; 4,122</a:t>
            </a:r>
          </a:p>
          <a:p>
            <a:pPr marL="241300" marR="5080" indent="-228600">
              <a:lnSpc>
                <a:spcPts val="1000"/>
              </a:lnSpc>
              <a:spcBef>
                <a:spcPts val="240"/>
              </a:spcBef>
              <a:spcAft>
                <a:spcPts val="400"/>
              </a:spcAft>
              <a:buClr>
                <a:srgbClr val="2D8CB5"/>
              </a:buClr>
              <a:buFont typeface="+mj-lt"/>
              <a:buAutoNum type="arabicPeriod" startAt="2"/>
              <a:tabLst>
                <a:tab pos="241300" algn="l"/>
              </a:tabLst>
            </a:pPr>
            <a:r>
              <a:rPr lang="en-US" sz="900" b="1" spc="-5" dirty="0">
                <a:solidFill>
                  <a:srgbClr val="3FADDD"/>
                </a:solidFill>
                <a:latin typeface="DINPro-Light" panose="02000504040000020003" pitchFamily="50" charset="0"/>
                <a:cs typeface="Arial"/>
              </a:rPr>
              <a:t>Only significant changes between current and previous waves are shown; Significant changes refer to &gt;2.5% for the total sample and &gt;5% for the smaller samples, in absolute numbers. To indicate these changes, the following symbols were used: </a:t>
            </a:r>
          </a:p>
          <a:p>
            <a:pPr marL="641350" marR="5080" lvl="1" indent="-171450">
              <a:lnSpc>
                <a:spcPts val="1000"/>
              </a:lnSpc>
              <a:spcBef>
                <a:spcPts val="240"/>
              </a:spcBef>
              <a:spcAft>
                <a:spcPts val="400"/>
              </a:spcAft>
              <a:buClr>
                <a:srgbClr val="2D8CB5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900" spc="-5" dirty="0">
                <a:latin typeface="DINPro-Light" panose="02000504040000020003" pitchFamily="50" charset="0"/>
                <a:cs typeface="Arial"/>
              </a:rPr>
              <a:t>Increasing          ,   decreasing </a:t>
            </a:r>
            <a:endParaRPr lang="en-US" sz="900" b="1" spc="-5" dirty="0">
              <a:solidFill>
                <a:srgbClr val="3FADDD"/>
              </a:solidFill>
              <a:latin typeface="DINPro-Light" panose="02000504040000020003" pitchFamily="50" charset="0"/>
              <a:cs typeface="Arial"/>
            </a:endParaRPr>
          </a:p>
          <a:p>
            <a:pPr marL="641350" marR="5080" lvl="1" indent="-171450">
              <a:lnSpc>
                <a:spcPts val="1000"/>
              </a:lnSpc>
              <a:spcBef>
                <a:spcPts val="240"/>
              </a:spcBef>
              <a:spcAft>
                <a:spcPts val="400"/>
              </a:spcAft>
              <a:buClr>
                <a:srgbClr val="2D8CB5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900" dirty="0">
                <a:solidFill>
                  <a:srgbClr val="0A0935"/>
                </a:solidFill>
                <a:latin typeface="DINPro-Light" panose="02000504040000020003" pitchFamily="50" charset="0"/>
              </a:rPr>
              <a:t>Numbers next to the arrows reflect </a:t>
            </a:r>
            <a:r>
              <a:rPr lang="en-GB" sz="900" dirty="0">
                <a:solidFill>
                  <a:srgbClr val="0A0935"/>
                </a:solidFill>
                <a:latin typeface="DINPro-Light" panose="02000504040000020003" pitchFamily="50" charset="0"/>
              </a:rPr>
              <a:t>the </a:t>
            </a:r>
            <a:r>
              <a:rPr lang="en-GB" sz="900" u="sng" dirty="0">
                <a:solidFill>
                  <a:srgbClr val="0A0935"/>
                </a:solidFill>
                <a:latin typeface="DINPro-Light" panose="02000504040000020003" pitchFamily="50" charset="0"/>
              </a:rPr>
              <a:t>percentage of change in the share of respondents</a:t>
            </a:r>
            <a:r>
              <a:rPr lang="en-GB" sz="900" dirty="0">
                <a:solidFill>
                  <a:srgbClr val="0A0935"/>
                </a:solidFill>
                <a:latin typeface="DINPro-Light" panose="02000504040000020003" pitchFamily="50" charset="0"/>
              </a:rPr>
              <a:t> selecting a specific response between current and previous waves</a:t>
            </a:r>
            <a:endParaRPr lang="en-US" sz="900" spc="-5" dirty="0">
              <a:solidFill>
                <a:srgbClr val="3FADDD"/>
              </a:solidFill>
              <a:latin typeface="DINPro-Light" panose="02000504040000020003" pitchFamily="50" charset="0"/>
              <a:cs typeface="Arial"/>
            </a:endParaRPr>
          </a:p>
          <a:p>
            <a:pPr marL="241300" marR="5080" indent="-228600">
              <a:lnSpc>
                <a:spcPts val="1000"/>
              </a:lnSpc>
              <a:spcBef>
                <a:spcPts val="240"/>
              </a:spcBef>
              <a:spcAft>
                <a:spcPts val="400"/>
              </a:spcAft>
              <a:buClr>
                <a:srgbClr val="2D8CB5"/>
              </a:buClr>
              <a:buFontTx/>
              <a:buAutoNum type="arabicPeriod" startAt="6"/>
              <a:tabLst>
                <a:tab pos="241300" algn="l"/>
              </a:tabLst>
            </a:pPr>
            <a:r>
              <a:rPr lang="en-US" sz="900" b="1" spc="-5" dirty="0">
                <a:solidFill>
                  <a:srgbClr val="3FADDD"/>
                </a:solidFill>
                <a:latin typeface="DINPro-Light" panose="02000504040000020003" pitchFamily="50" charset="0"/>
                <a:cs typeface="Arial"/>
              </a:rPr>
              <a:t>When mention of new COVID-19 cases is made, it refers to the data collection period. </a:t>
            </a:r>
          </a:p>
          <a:p>
            <a:pPr marL="241300" marR="5080" indent="-228600">
              <a:lnSpc>
                <a:spcPts val="1000"/>
              </a:lnSpc>
              <a:spcBef>
                <a:spcPts val="240"/>
              </a:spcBef>
              <a:spcAft>
                <a:spcPts val="400"/>
              </a:spcAft>
              <a:buClr>
                <a:srgbClr val="2D8CB5"/>
              </a:buClr>
              <a:buFontTx/>
              <a:buAutoNum type="arabicPeriod" startAt="6"/>
              <a:tabLst>
                <a:tab pos="241300" algn="l"/>
              </a:tabLst>
            </a:pPr>
            <a:r>
              <a:rPr lang="en-US" sz="900" b="1" spc="-5" dirty="0">
                <a:solidFill>
                  <a:srgbClr val="3FADDD"/>
                </a:solidFill>
                <a:latin typeface="DINPro-Light" panose="02000504040000020003" pitchFamily="50" charset="0"/>
                <a:cs typeface="Arial"/>
              </a:rPr>
              <a:t>All data and insights refer to domestic and intra-European travel, unless otherwise stated.</a:t>
            </a:r>
          </a:p>
          <a:p>
            <a:pPr marL="241300" marR="5080" indent="-228600">
              <a:lnSpc>
                <a:spcPts val="1000"/>
              </a:lnSpc>
              <a:spcBef>
                <a:spcPts val="240"/>
              </a:spcBef>
              <a:spcAft>
                <a:spcPts val="400"/>
              </a:spcAft>
              <a:buClr>
                <a:srgbClr val="2D8CB5"/>
              </a:buClr>
              <a:buAutoNum type="arabicPeriod" startAt="6"/>
              <a:tabLst>
                <a:tab pos="241300" algn="l"/>
              </a:tabLst>
            </a:pPr>
            <a:endParaRPr lang="en-US" sz="900" b="1" spc="-5" dirty="0">
              <a:solidFill>
                <a:srgbClr val="3FADDD"/>
              </a:solidFill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2984412E-C205-4803-9659-494D9BAFA5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818" y="441325"/>
            <a:ext cx="2015047" cy="843821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r">
              <a:lnSpc>
                <a:spcPts val="3000"/>
              </a:lnSpc>
              <a:spcBef>
                <a:spcPts val="580"/>
              </a:spcBef>
            </a:pPr>
            <a:r>
              <a:rPr lang="en-US" sz="2800" spc="-85" dirty="0">
                <a:solidFill>
                  <a:srgbClr val="FFFFFF"/>
                </a:solidFill>
                <a:latin typeface="DINPro-Light" panose="02000504040000020003" pitchFamily="50" charset="0"/>
              </a:rPr>
              <a:t>How to </a:t>
            </a:r>
            <a:br>
              <a:rPr lang="en-US" sz="2800" spc="-85" dirty="0">
                <a:solidFill>
                  <a:srgbClr val="FFFFFF"/>
                </a:solidFill>
                <a:latin typeface="DINPro-Light" panose="02000504040000020003" pitchFamily="50" charset="0"/>
              </a:rPr>
            </a:br>
            <a:r>
              <a:rPr lang="en-US" sz="2800" spc="-85" dirty="0">
                <a:solidFill>
                  <a:srgbClr val="FFFFFF"/>
                </a:solidFill>
                <a:latin typeface="DINPro-Light" panose="02000504040000020003" pitchFamily="50" charset="0"/>
              </a:rPr>
              <a:t>read</a:t>
            </a:r>
            <a:endParaRPr sz="2800" spc="-210" dirty="0">
              <a:solidFill>
                <a:srgbClr val="FFFFFF"/>
              </a:solidFill>
              <a:latin typeface="DINPro-Light" panose="02000504040000020003" pitchFamily="50" charset="0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D58AD995-D1C5-4B64-A0A7-52DCEB5DB738}"/>
              </a:ext>
            </a:extLst>
          </p:cNvPr>
          <p:cNvSpPr txBox="1"/>
          <p:nvPr/>
        </p:nvSpPr>
        <p:spPr>
          <a:xfrm>
            <a:off x="76200" y="4784725"/>
            <a:ext cx="211455" cy="21428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700"/>
              </a:lnSpc>
              <a:spcBef>
                <a:spcPts val="240"/>
              </a:spcBef>
            </a:pPr>
            <a:fld id="{7A052216-CC2C-4A47-AA64-1C6BCACC6831}" type="slidenum">
              <a:rPr lang="en-US" sz="700" smtClean="0">
                <a:solidFill>
                  <a:schemeClr val="bg1"/>
                </a:solidFill>
                <a:latin typeface="DINPro-Light" panose="02000504040000020003" pitchFamily="50" charset="0"/>
                <a:cs typeface="Arial"/>
              </a:rPr>
              <a:t>9</a:t>
            </a:fld>
            <a:endParaRPr sz="700" dirty="0">
              <a:solidFill>
                <a:schemeClr val="bg1"/>
              </a:solidFill>
              <a:latin typeface="DINPro-Light" panose="02000504040000020003" pitchFamily="50" charset="0"/>
              <a:cs typeface="Arial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F9401FC-02BD-4755-B301-0ED210F5CCD3}"/>
              </a:ext>
            </a:extLst>
          </p:cNvPr>
          <p:cNvSpPr/>
          <p:nvPr/>
        </p:nvSpPr>
        <p:spPr>
          <a:xfrm>
            <a:off x="3999921" y="3979608"/>
            <a:ext cx="131102" cy="92233"/>
          </a:xfrm>
          <a:prstGeom prst="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4985BD4-FC4A-4A84-9CB6-787827801C18}"/>
              </a:ext>
            </a:extLst>
          </p:cNvPr>
          <p:cNvSpPr/>
          <p:nvPr/>
        </p:nvSpPr>
        <p:spPr>
          <a:xfrm rot="10800000">
            <a:off x="4943259" y="3979608"/>
            <a:ext cx="131102" cy="9223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24F3CB5-9088-4EED-99BC-01E0FF8851A1}"/>
              </a:ext>
            </a:extLst>
          </p:cNvPr>
          <p:cNvSpPr txBox="1">
            <a:spLocks/>
          </p:cNvSpPr>
          <p:nvPr/>
        </p:nvSpPr>
        <p:spPr>
          <a:xfrm>
            <a:off x="2996567" y="134625"/>
            <a:ext cx="2015047" cy="4591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>
            <a:lvl1pPr>
              <a:defRPr sz="4000" b="0" i="0">
                <a:solidFill>
                  <a:srgbClr val="090835"/>
                </a:solidFill>
                <a:latin typeface="DINPro" panose="02000503030000020004" pitchFamily="2" charset="0"/>
                <a:ea typeface="+mj-ea"/>
                <a:cs typeface="Arial"/>
              </a:defRPr>
            </a:lvl1pPr>
          </a:lstStyle>
          <a:p>
            <a:pPr marL="12700" marR="5080">
              <a:lnSpc>
                <a:spcPts val="3000"/>
              </a:lnSpc>
              <a:spcBef>
                <a:spcPts val="580"/>
              </a:spcBef>
            </a:pPr>
            <a:r>
              <a:rPr lang="en-US" sz="2800" b="1" kern="0" spc="-85" dirty="0">
                <a:solidFill>
                  <a:srgbClr val="2D8CB5"/>
                </a:solidFill>
                <a:latin typeface="DINPro-Light" panose="02000504040000020003" pitchFamily="50" charset="0"/>
              </a:rPr>
              <a:t>Wave 6</a:t>
            </a:r>
            <a:endParaRPr lang="en-US" sz="2800" b="1" kern="0" spc="-210" dirty="0">
              <a:solidFill>
                <a:srgbClr val="2D8CB5"/>
              </a:solidFill>
              <a:latin typeface="DINPro-Light" panose="02000504040000020003" pitchFamily="50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840781F-A2B8-4957-8239-E0F71487A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907620"/>
              </p:ext>
            </p:extLst>
          </p:nvPr>
        </p:nvGraphicFramePr>
        <p:xfrm>
          <a:off x="3079697" y="916386"/>
          <a:ext cx="4692704" cy="533400"/>
        </p:xfrm>
        <a:graphic>
          <a:graphicData uri="http://schemas.openxmlformats.org/drawingml/2006/table">
            <a:tbl>
              <a:tblPr/>
              <a:tblGrid>
                <a:gridCol w="794838">
                  <a:extLst>
                    <a:ext uri="{9D8B030D-6E8A-4147-A177-3AD203B41FA5}">
                      <a16:colId xmlns:a16="http://schemas.microsoft.com/office/drawing/2014/main" val="3895950420"/>
                    </a:ext>
                  </a:extLst>
                </a:gridCol>
                <a:gridCol w="651824">
                  <a:extLst>
                    <a:ext uri="{9D8B030D-6E8A-4147-A177-3AD203B41FA5}">
                      <a16:colId xmlns:a16="http://schemas.microsoft.com/office/drawing/2014/main" val="3452465981"/>
                    </a:ext>
                  </a:extLst>
                </a:gridCol>
                <a:gridCol w="697859">
                  <a:extLst>
                    <a:ext uri="{9D8B030D-6E8A-4147-A177-3AD203B41FA5}">
                      <a16:colId xmlns:a16="http://schemas.microsoft.com/office/drawing/2014/main" val="1230113304"/>
                    </a:ext>
                  </a:extLst>
                </a:gridCol>
                <a:gridCol w="557785">
                  <a:extLst>
                    <a:ext uri="{9D8B030D-6E8A-4147-A177-3AD203B41FA5}">
                      <a16:colId xmlns:a16="http://schemas.microsoft.com/office/drawing/2014/main" val="2745141377"/>
                    </a:ext>
                  </a:extLst>
                </a:gridCol>
                <a:gridCol w="663466">
                  <a:extLst>
                    <a:ext uri="{9D8B030D-6E8A-4147-A177-3AD203B41FA5}">
                      <a16:colId xmlns:a16="http://schemas.microsoft.com/office/drawing/2014/main" val="4203146766"/>
                    </a:ext>
                  </a:extLst>
                </a:gridCol>
                <a:gridCol w="663466">
                  <a:extLst>
                    <a:ext uri="{9D8B030D-6E8A-4147-A177-3AD203B41FA5}">
                      <a16:colId xmlns:a16="http://schemas.microsoft.com/office/drawing/2014/main" val="632170490"/>
                    </a:ext>
                  </a:extLst>
                </a:gridCol>
                <a:gridCol w="663466">
                  <a:extLst>
                    <a:ext uri="{9D8B030D-6E8A-4147-A177-3AD203B41FA5}">
                      <a16:colId xmlns:a16="http://schemas.microsoft.com/office/drawing/2014/main" val="2763577182"/>
                    </a:ext>
                  </a:extLst>
                </a:gridCol>
              </a:tblGrid>
              <a:tr h="181196">
                <a:tc>
                  <a:txBody>
                    <a:bodyPr/>
                    <a:lstStyle/>
                    <a:p>
                      <a:endParaRPr lang="x-none" sz="7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sng" strike="noStrike" dirty="0">
                          <a:solidFill>
                            <a:schemeClr val="bg1"/>
                          </a:solidFill>
                          <a:effectLst/>
                          <a:latin typeface="DINPro-Light" panose="02000504040000020003" pitchFamily="50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Wave 1</a:t>
                      </a:r>
                      <a:endParaRPr lang="en-US" sz="800" b="1" i="0" u="sng" strike="noStrike" dirty="0">
                        <a:solidFill>
                          <a:schemeClr val="bg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7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800" b="1" i="0" u="sng" strike="noStrike" dirty="0">
                          <a:solidFill>
                            <a:schemeClr val="bg1"/>
                          </a:solidFill>
                          <a:effectLst/>
                          <a:latin typeface="DINPro-Light" panose="02000504040000020003" pitchFamily="50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Wave 2</a:t>
                      </a:r>
                      <a:endParaRPr lang="en-US" sz="800" b="1" i="0" u="sng" strike="noStrike" dirty="0">
                        <a:solidFill>
                          <a:schemeClr val="bg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7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800" b="1" i="0" u="sng" strike="noStrike" dirty="0">
                          <a:solidFill>
                            <a:schemeClr val="bg1"/>
                          </a:solidFill>
                          <a:effectLst/>
                          <a:latin typeface="DINPro-Light" panose="02000504040000020003" pitchFamily="50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Wave 3</a:t>
                      </a:r>
                      <a:endParaRPr lang="en-US" sz="800" b="1" i="0" u="sng" strike="noStrike" dirty="0">
                        <a:solidFill>
                          <a:schemeClr val="bg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7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800" b="1" i="0" u="sng" strike="noStrike" dirty="0">
                          <a:solidFill>
                            <a:schemeClr val="bg1"/>
                          </a:solidFill>
                          <a:effectLst/>
                          <a:latin typeface="DINPro-Light" panose="02000504040000020003" pitchFamily="50" charset="0"/>
                        </a:rPr>
                        <a:t>Wave 4</a:t>
                      </a: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 dirty="0">
                          <a:solidFill>
                            <a:schemeClr val="bg1"/>
                          </a:solidFill>
                          <a:effectLst/>
                          <a:latin typeface="DINPro-Light" panose="02000504040000020003" pitchFamily="50" charset="0"/>
                        </a:rPr>
                        <a:t>Wave 5</a:t>
                      </a: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 dirty="0">
                          <a:solidFill>
                            <a:schemeClr val="bg1"/>
                          </a:solidFill>
                          <a:effectLst/>
                          <a:latin typeface="DINPro-Light" panose="02000504040000020003" pitchFamily="50" charset="0"/>
                        </a:rPr>
                        <a:t>Wave 6</a:t>
                      </a: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245090"/>
                  </a:ext>
                </a:extLst>
              </a:tr>
              <a:tr h="33434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DINPro-Light" panose="02000504040000020003" pitchFamily="50" charset="0"/>
                        </a:rPr>
                        <a:t>Surveys dates</a:t>
                      </a:r>
                      <a:endParaRPr lang="x-none" sz="800" b="1">
                        <a:solidFill>
                          <a:schemeClr val="bg1"/>
                        </a:solidFill>
                        <a:latin typeface="DINPro-Light" panose="02000504040000020003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7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27 Aug –</a:t>
                      </a:r>
                      <a:b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</a:b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15 Sep ‘20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21 Sep – </a:t>
                      </a:r>
                      <a:b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</a:b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9 Oct ’20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19 Oct – </a:t>
                      </a:r>
                      <a:b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</a:b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6 Nov ’20</a:t>
                      </a: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20 Nov – </a:t>
                      </a:r>
                      <a:b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</a:b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3 Dec ’20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18 Dec ‘20 – </a:t>
                      </a:r>
                    </a:p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7 Jan ‘21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INPro-Light" panose="02000504040000020003" pitchFamily="50" charset="0"/>
                        </a:rPr>
                        <a:t>5-19 Feb ‘21</a:t>
                      </a:r>
                      <a:endParaRPr lang="x-none" sz="800" b="0" i="0" u="none" strike="noStrike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828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559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12186</TotalTime>
  <Words>6538</Words>
  <Application>Microsoft Office PowerPoint</Application>
  <PresentationFormat>Niestandardowy</PresentationFormat>
  <Paragraphs>1016</Paragraphs>
  <Slides>50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50</vt:i4>
      </vt:variant>
    </vt:vector>
  </HeadingPairs>
  <TitlesOfParts>
    <vt:vector size="63" baseType="lpstr">
      <vt:lpstr>Arial</vt:lpstr>
      <vt:lpstr>Calibri</vt:lpstr>
      <vt:lpstr>Calibri Light</vt:lpstr>
      <vt:lpstr>DINPro</vt:lpstr>
      <vt:lpstr>DINPro Light</vt:lpstr>
      <vt:lpstr>DINPro-Black</vt:lpstr>
      <vt:lpstr>DINPro-Bold</vt:lpstr>
      <vt:lpstr>DINPro-Light</vt:lpstr>
      <vt:lpstr>Lato Light</vt:lpstr>
      <vt:lpstr>Open Sans Semibold</vt:lpstr>
      <vt:lpstr>Wingdings</vt:lpstr>
      <vt:lpstr>Office Theme</vt:lpstr>
      <vt:lpstr>1_Office Theme</vt:lpstr>
      <vt:lpstr>Prezentacja programu PowerPoint</vt:lpstr>
      <vt:lpstr>WAVE 6 RESEARCH HIGHLIGHTS</vt:lpstr>
      <vt:lpstr>WAVE 6 RESEARCH HIGHLIGHTS</vt:lpstr>
      <vt:lpstr>WAVE 6 RESEARCH HIGHLIGHTS</vt:lpstr>
      <vt:lpstr>WAVE 6 INSIGHTS ON TRAVELLERS’ ONLINE SENTIMENT</vt:lpstr>
      <vt:lpstr>WAVE 6 RECOMMENDATIONS FOR DESTINATIONS</vt:lpstr>
      <vt:lpstr>WAVE 6 RECOMMENDATIONS FOR BUSINESSES</vt:lpstr>
      <vt:lpstr>CONTENTS</vt:lpstr>
      <vt:lpstr>How to  read</vt:lpstr>
      <vt:lpstr>TRAVEL  INTENTIONS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TRIP PLANNING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TRAVEL CONCERNS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METHODOLOGICAL ANNEX</vt:lpstr>
      <vt:lpstr>METHODOLOGICAL ANNEX THE SURVEY</vt:lpstr>
      <vt:lpstr>METHODOLOGICAL ANNEX TRAVELLERS’ ONLINE SENTIMENT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Biliri Andriana</dc:creator>
  <cp:lastModifiedBy>Buczak Teresa</cp:lastModifiedBy>
  <cp:revision>1504</cp:revision>
  <dcterms:created xsi:type="dcterms:W3CDTF">2021-01-05T12:35:52Z</dcterms:created>
  <dcterms:modified xsi:type="dcterms:W3CDTF">2021-04-08T08:25:33Z</dcterms:modified>
</cp:coreProperties>
</file>