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3.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4.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5.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6.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7.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8.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9.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10.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11.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12.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13.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14.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15.xml" ContentType="application/vnd.openxmlformats-officedocument.drawingml.chartshapes+xml"/>
  <Override PartName="/ppt/notesSlides/notesSlide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57"/>
  </p:notesMasterIdLst>
  <p:handoutMasterIdLst>
    <p:handoutMasterId r:id="rId58"/>
  </p:handoutMasterIdLst>
  <p:sldIdLst>
    <p:sldId id="4054" r:id="rId3"/>
    <p:sldId id="4042" r:id="rId4"/>
    <p:sldId id="4079" r:id="rId5"/>
    <p:sldId id="260" r:id="rId6"/>
    <p:sldId id="4080" r:id="rId7"/>
    <p:sldId id="4052" r:id="rId8"/>
    <p:sldId id="4081" r:id="rId9"/>
    <p:sldId id="4086" r:id="rId10"/>
    <p:sldId id="4075" r:id="rId11"/>
    <p:sldId id="4082" r:id="rId12"/>
    <p:sldId id="4076" r:id="rId13"/>
    <p:sldId id="4083" r:id="rId14"/>
    <p:sldId id="4024" r:id="rId15"/>
    <p:sldId id="4053" r:id="rId16"/>
    <p:sldId id="4055" r:id="rId17"/>
    <p:sldId id="273" r:id="rId18"/>
    <p:sldId id="3994" r:id="rId19"/>
    <p:sldId id="272" r:id="rId20"/>
    <p:sldId id="3319" r:id="rId21"/>
    <p:sldId id="4005" r:id="rId22"/>
    <p:sldId id="4032" r:id="rId23"/>
    <p:sldId id="4004" r:id="rId24"/>
    <p:sldId id="4009" r:id="rId25"/>
    <p:sldId id="4071" r:id="rId26"/>
    <p:sldId id="4074" r:id="rId27"/>
    <p:sldId id="267" r:id="rId28"/>
    <p:sldId id="3995" r:id="rId29"/>
    <p:sldId id="4056" r:id="rId30"/>
    <p:sldId id="4057" r:id="rId31"/>
    <p:sldId id="4058" r:id="rId32"/>
    <p:sldId id="4059" r:id="rId33"/>
    <p:sldId id="4060" r:id="rId34"/>
    <p:sldId id="4061" r:id="rId35"/>
    <p:sldId id="4062" r:id="rId36"/>
    <p:sldId id="4063" r:id="rId37"/>
    <p:sldId id="4064" r:id="rId38"/>
    <p:sldId id="261" r:id="rId39"/>
    <p:sldId id="3320" r:id="rId40"/>
    <p:sldId id="4065" r:id="rId41"/>
    <p:sldId id="4010" r:id="rId42"/>
    <p:sldId id="4046" r:id="rId43"/>
    <p:sldId id="4035" r:id="rId44"/>
    <p:sldId id="4066" r:id="rId45"/>
    <p:sldId id="4067" r:id="rId46"/>
    <p:sldId id="4072" r:id="rId47"/>
    <p:sldId id="4084" r:id="rId48"/>
    <p:sldId id="4078" r:id="rId49"/>
    <p:sldId id="4013" r:id="rId50"/>
    <p:sldId id="4068" r:id="rId51"/>
    <p:sldId id="4069" r:id="rId52"/>
    <p:sldId id="4019" r:id="rId53"/>
    <p:sldId id="4085" r:id="rId54"/>
    <p:sldId id="4087" r:id="rId55"/>
    <p:sldId id="4026" r:id="rId56"/>
  </p:sldIdLst>
  <p:sldSz cx="9144000" cy="5149850"/>
  <p:notesSz cx="9144000" cy="514985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heofilos Kyratsoulis" initials="TK" lastIdx="91" clrIdx="6">
    <p:extLst>
      <p:ext uri="{19B8F6BF-5375-455C-9EA6-DF929625EA0E}">
        <p15:presenceInfo xmlns:p15="http://schemas.microsoft.com/office/powerpoint/2012/main" userId="S::tky@mindhaus.gr::bce0b862-a51b-4bff-a8cf-2a900b4400ac" providerId="AD"/>
      </p:ext>
    </p:extLst>
  </p:cmAuthor>
  <p:cmAuthor id="1" name="Andriana Biliri" initials="AB" lastIdx="6" clrIdx="0">
    <p:extLst>
      <p:ext uri="{19B8F6BF-5375-455C-9EA6-DF929625EA0E}">
        <p15:presenceInfo xmlns:p15="http://schemas.microsoft.com/office/powerpoint/2012/main" userId="S-1-5-21-1390067357-688789844-725345543-2796" providerId="AD"/>
      </p:ext>
    </p:extLst>
  </p:cmAuthor>
  <p:cmAuthor id="8" name="Lyublena Dimova" initials="LD [2]" lastIdx="78" clrIdx="7">
    <p:extLst>
      <p:ext uri="{19B8F6BF-5375-455C-9EA6-DF929625EA0E}">
        <p15:presenceInfo xmlns:p15="http://schemas.microsoft.com/office/powerpoint/2012/main" userId="Lyublena Dimova" providerId="None"/>
      </p:ext>
    </p:extLst>
  </p:cmAuthor>
  <p:cmAuthor id="2" name="Eran Ketter" initials="EK" lastIdx="25" clrIdx="1">
    <p:extLst>
      <p:ext uri="{19B8F6BF-5375-455C-9EA6-DF929625EA0E}">
        <p15:presenceInfo xmlns:p15="http://schemas.microsoft.com/office/powerpoint/2012/main" userId="Eran Ketter" providerId="None"/>
      </p:ext>
    </p:extLst>
  </p:cmAuthor>
  <p:cmAuthor id="3" name="Biliri Andriana" initials="BA" lastIdx="223" clrIdx="2">
    <p:extLst>
      <p:ext uri="{19B8F6BF-5375-455C-9EA6-DF929625EA0E}">
        <p15:presenceInfo xmlns:p15="http://schemas.microsoft.com/office/powerpoint/2012/main" userId="Biliri Andriana" providerId="None"/>
      </p:ext>
    </p:extLst>
  </p:cmAuthor>
  <p:cmAuthor id="4" name="Lyublena Dimova" initials="LD" lastIdx="134" clrIdx="3">
    <p:extLst>
      <p:ext uri="{19B8F6BF-5375-455C-9EA6-DF929625EA0E}">
        <p15:presenceInfo xmlns:p15="http://schemas.microsoft.com/office/powerpoint/2012/main" userId="S::lyublena.dimova@visiteurope.com::f8a279f8-fc44-47e0-91fa-b7dad0066992" providerId="AD"/>
      </p:ext>
    </p:extLst>
  </p:cmAuthor>
  <p:cmAuthor id="5" name="Jennifer Iduh" initials="JI" lastIdx="54" clrIdx="4">
    <p:extLst>
      <p:ext uri="{19B8F6BF-5375-455C-9EA6-DF929625EA0E}">
        <p15:presenceInfo xmlns:p15="http://schemas.microsoft.com/office/powerpoint/2012/main" userId="S::jennifer.iduh@visiteurope.com::76313ed3-745a-45e9-bc21-fe142a0601e3" providerId="AD"/>
      </p:ext>
    </p:extLst>
  </p:cmAuthor>
  <p:cmAuthor id="6" name="James  Arnold" initials="JA" lastIdx="49" clrIdx="5">
    <p:extLst>
      <p:ext uri="{19B8F6BF-5375-455C-9EA6-DF929625EA0E}">
        <p15:presenceInfo xmlns:p15="http://schemas.microsoft.com/office/powerpoint/2012/main" userId="James  Arn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185073"/>
    <a:srgbClr val="0A0936"/>
    <a:srgbClr val="40AEDD"/>
    <a:srgbClr val="62BCE3"/>
    <a:srgbClr val="3691B8"/>
    <a:srgbClr val="67ACC9"/>
    <a:srgbClr val="3FADDD"/>
    <a:srgbClr val="B4C7E7"/>
    <a:srgbClr val="A1E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6357" autoAdjust="0"/>
  </p:normalViewPr>
  <p:slideViewPr>
    <p:cSldViewPr>
      <p:cViewPr varScale="1">
        <p:scale>
          <a:sx n="100" d="100"/>
          <a:sy n="100" d="100"/>
        </p:scale>
        <p:origin x="930" y="84"/>
      </p:cViewPr>
      <p:guideLst>
        <p:guide orient="horz" pos="2880"/>
        <p:guide pos="2160"/>
      </p:guideLst>
    </p:cSldViewPr>
  </p:slideViewPr>
  <p:notesTextViewPr>
    <p:cViewPr>
      <p:scale>
        <a:sx n="100" d="100"/>
        <a:sy n="100" d="100"/>
      </p:scale>
      <p:origin x="0" y="0"/>
    </p:cViewPr>
  </p:notesTextViewPr>
  <p:notesViewPr>
    <p:cSldViewPr>
      <p:cViewPr varScale="1">
        <p:scale>
          <a:sx n="146" d="100"/>
          <a:sy n="146" d="100"/>
        </p:scale>
        <p:origin x="142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1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1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1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1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1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3643162367192"/>
          <c:y val="5.212763454536145E-2"/>
          <c:w val="0.88574284611534748"/>
          <c:h val="0.76218523830917129"/>
        </c:manualLayout>
      </c:layout>
      <c:barChart>
        <c:barDir val="col"/>
        <c:grouping val="stacked"/>
        <c:varyColors val="0"/>
        <c:ser>
          <c:idx val="0"/>
          <c:order val="0"/>
          <c:tx>
            <c:strRef>
              <c:f>Sheet1!$B$1</c:f>
              <c:strCache>
                <c:ptCount val="1"/>
                <c:pt idx="0">
                  <c:v>Likely/Very Likely</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0.44</c:v>
                </c:pt>
                <c:pt idx="1">
                  <c:v>0.45100000000000001</c:v>
                </c:pt>
              </c:numCache>
            </c:numRef>
          </c:val>
          <c:extLst>
            <c:ext xmlns:c16="http://schemas.microsoft.com/office/drawing/2014/chart" uri="{C3380CC4-5D6E-409C-BE32-E72D297353CC}">
              <c16:uniqueId val="{00000000-91A8-4545-8587-E11A25B0C7F1}"/>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0.308</c:v>
                </c:pt>
                <c:pt idx="1">
                  <c:v>0.30199999999999999</c:v>
                </c:pt>
              </c:numCache>
            </c:numRef>
          </c:val>
          <c:extLst>
            <c:ext xmlns:c16="http://schemas.microsoft.com/office/drawing/2014/chart" uri="{C3380CC4-5D6E-409C-BE32-E72D297353CC}">
              <c16:uniqueId val="{00000001-91A8-4545-8587-E11A25B0C7F1}"/>
            </c:ext>
          </c:extLst>
        </c:ser>
        <c:ser>
          <c:idx val="2"/>
          <c:order val="2"/>
          <c:tx>
            <c:strRef>
              <c:f>Sheet1!$D$1</c:f>
              <c:strCache>
                <c:ptCount val="1"/>
                <c:pt idx="0">
                  <c:v>Unlikely/Very Unlikely</c:v>
                </c:pt>
              </c:strCache>
            </c:strRef>
          </c:tx>
          <c:spPr>
            <a:solidFill>
              <a:srgbClr val="0A093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91A8-4545-8587-E11A25B0C7F1}"/>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D07F-410B-9134-A4623254E5C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0.252</c:v>
                </c:pt>
                <c:pt idx="1">
                  <c:v>0.247</c:v>
                </c:pt>
              </c:numCache>
            </c:numRef>
          </c:val>
          <c:extLst>
            <c:ext xmlns:c16="http://schemas.microsoft.com/office/drawing/2014/chart" uri="{C3380CC4-5D6E-409C-BE32-E72D297353CC}">
              <c16:uniqueId val="{00000003-91A8-4545-8587-E11A25B0C7F1}"/>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9112"/>
        <c:crossesAt val="0"/>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8.1376307283677826E-2"/>
          <c:y val="0.90116844853139821"/>
          <c:w val="0.86125864938936036"/>
          <c:h val="9.40926818419948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31703356393599"/>
          <c:y val="2.4770078895630005E-2"/>
          <c:w val="0.33711955017104966"/>
          <c:h val="0.89771240474775749"/>
        </c:manualLayout>
      </c:layout>
      <c:barChart>
        <c:barDir val="bar"/>
        <c:grouping val="clustered"/>
        <c:varyColors val="0"/>
        <c:ser>
          <c:idx val="0"/>
          <c:order val="0"/>
          <c:tx>
            <c:strRef>
              <c:f>Sheet1!$B$1</c:f>
              <c:strCache>
                <c:ptCount val="1"/>
                <c:pt idx="0">
                  <c:v>Nature outdoors</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0780-45EC-A0D8-A9FDEE57F220}"/>
              </c:ext>
            </c:extLst>
          </c:dPt>
          <c:dPt>
            <c:idx val="1"/>
            <c:invertIfNegative val="0"/>
            <c:bubble3D val="0"/>
            <c:spPr>
              <a:solidFill>
                <a:srgbClr val="40AEDD"/>
              </a:solidFill>
              <a:ln>
                <a:noFill/>
              </a:ln>
              <a:effectLst/>
            </c:spPr>
            <c:extLst>
              <c:ext xmlns:c16="http://schemas.microsoft.com/office/drawing/2014/chart" uri="{C3380CC4-5D6E-409C-BE32-E72D297353CC}">
                <c16:uniqueId val="{00000003-0780-45EC-A0D8-A9FDEE57F220}"/>
              </c:ext>
            </c:extLst>
          </c:dPt>
          <c:dPt>
            <c:idx val="2"/>
            <c:invertIfNegative val="0"/>
            <c:bubble3D val="0"/>
            <c:spPr>
              <a:solidFill>
                <a:srgbClr val="2D8BB4"/>
              </a:solidFill>
              <a:ln>
                <a:noFill/>
              </a:ln>
              <a:effectLst/>
            </c:spPr>
            <c:extLst>
              <c:ext xmlns:c16="http://schemas.microsoft.com/office/drawing/2014/chart" uri="{C3380CC4-5D6E-409C-BE32-E72D297353CC}">
                <c16:uniqueId val="{00000005-0780-45EC-A0D8-A9FDEE57F220}"/>
              </c:ext>
            </c:extLst>
          </c:dPt>
          <c:dPt>
            <c:idx val="3"/>
            <c:invertIfNegative val="0"/>
            <c:bubble3D val="0"/>
            <c:spPr>
              <a:solidFill>
                <a:srgbClr val="185073"/>
              </a:solidFill>
              <a:ln>
                <a:noFill/>
              </a:ln>
              <a:effectLst/>
            </c:spPr>
            <c:extLst>
              <c:ext xmlns:c16="http://schemas.microsoft.com/office/drawing/2014/chart" uri="{C3380CC4-5D6E-409C-BE32-E72D297353CC}">
                <c16:uniqueId val="{00000007-0780-45EC-A0D8-A9FDEE57F220}"/>
              </c:ext>
            </c:extLst>
          </c:dPt>
          <c:dPt>
            <c:idx val="4"/>
            <c:invertIfNegative val="0"/>
            <c:bubble3D val="0"/>
            <c:spPr>
              <a:solidFill>
                <a:srgbClr val="0A0936"/>
              </a:solidFill>
              <a:ln>
                <a:noFill/>
              </a:ln>
              <a:effectLst/>
            </c:spPr>
            <c:extLst>
              <c:ext xmlns:c16="http://schemas.microsoft.com/office/drawing/2014/chart" uri="{C3380CC4-5D6E-409C-BE32-E72D297353CC}">
                <c16:uniqueId val="{00000009-0780-45EC-A0D8-A9FDEE57F220}"/>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Belgium</c:v>
                </c:pt>
                <c:pt idx="1">
                  <c:v>France</c:v>
                </c:pt>
                <c:pt idx="2">
                  <c:v>Austria</c:v>
                </c:pt>
                <c:pt idx="3">
                  <c:v>Netherlands</c:v>
                </c:pt>
                <c:pt idx="4">
                  <c:v>Germany</c:v>
                </c:pt>
              </c:strCache>
            </c:strRef>
          </c:cat>
          <c:val>
            <c:numRef>
              <c:f>Sheet1!$B$2:$B$6</c:f>
              <c:numCache>
                <c:formatCode>0.0%</c:formatCode>
                <c:ptCount val="5"/>
                <c:pt idx="0">
                  <c:v>0.16</c:v>
                </c:pt>
                <c:pt idx="1">
                  <c:v>0.16600000000000001</c:v>
                </c:pt>
                <c:pt idx="2">
                  <c:v>0.17</c:v>
                </c:pt>
                <c:pt idx="3">
                  <c:v>0.186</c:v>
                </c:pt>
                <c:pt idx="4">
                  <c:v>0.189</c:v>
                </c:pt>
              </c:numCache>
            </c:numRef>
          </c:val>
          <c:extLst>
            <c:ext xmlns:c16="http://schemas.microsoft.com/office/drawing/2014/chart" uri="{C3380CC4-5D6E-409C-BE32-E72D297353CC}">
              <c16:uniqueId val="{0000000A-0780-45EC-A0D8-A9FDEE57F220}"/>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44977562387712"/>
          <c:y val="5.2037397269675614E-2"/>
          <c:w val="0.59059349735651145"/>
          <c:h val="0.87067136095890851"/>
        </c:manualLayout>
      </c:layout>
      <c:barChart>
        <c:barDir val="bar"/>
        <c:grouping val="clustered"/>
        <c:varyColors val="0"/>
        <c:ser>
          <c:idx val="0"/>
          <c:order val="0"/>
          <c:tx>
            <c:strRef>
              <c:f>Sheet1!$B$1</c:f>
              <c:strCache>
                <c:ptCount val="1"/>
                <c:pt idx="0">
                  <c:v>Sun &amp; Beach w2</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F601-4582-89D3-2DD4BC121D52}"/>
              </c:ext>
            </c:extLst>
          </c:dPt>
          <c:dPt>
            <c:idx val="1"/>
            <c:invertIfNegative val="0"/>
            <c:bubble3D val="0"/>
            <c:spPr>
              <a:solidFill>
                <a:srgbClr val="40AEDD"/>
              </a:solidFill>
              <a:ln>
                <a:noFill/>
              </a:ln>
              <a:effectLst/>
            </c:spPr>
            <c:extLst>
              <c:ext xmlns:c16="http://schemas.microsoft.com/office/drawing/2014/chart" uri="{C3380CC4-5D6E-409C-BE32-E72D297353CC}">
                <c16:uniqueId val="{00000003-F601-4582-89D3-2DD4BC121D52}"/>
              </c:ext>
            </c:extLst>
          </c:dPt>
          <c:dPt>
            <c:idx val="2"/>
            <c:invertIfNegative val="0"/>
            <c:bubble3D val="0"/>
            <c:spPr>
              <a:solidFill>
                <a:srgbClr val="2D8BB4"/>
              </a:solidFill>
              <a:ln>
                <a:noFill/>
              </a:ln>
              <a:effectLst/>
            </c:spPr>
            <c:extLst>
              <c:ext xmlns:c16="http://schemas.microsoft.com/office/drawing/2014/chart" uri="{C3380CC4-5D6E-409C-BE32-E72D297353CC}">
                <c16:uniqueId val="{00000005-F601-4582-89D3-2DD4BC121D52}"/>
              </c:ext>
            </c:extLst>
          </c:dPt>
          <c:dPt>
            <c:idx val="3"/>
            <c:invertIfNegative val="0"/>
            <c:bubble3D val="0"/>
            <c:spPr>
              <a:solidFill>
                <a:srgbClr val="185073"/>
              </a:solidFill>
              <a:ln>
                <a:noFill/>
              </a:ln>
              <a:effectLst/>
            </c:spPr>
            <c:extLst>
              <c:ext xmlns:c16="http://schemas.microsoft.com/office/drawing/2014/chart" uri="{C3380CC4-5D6E-409C-BE32-E72D297353CC}">
                <c16:uniqueId val="{00000007-F601-4582-89D3-2DD4BC121D52}"/>
              </c:ext>
            </c:extLst>
          </c:dPt>
          <c:dPt>
            <c:idx val="4"/>
            <c:invertIfNegative val="0"/>
            <c:bubble3D val="0"/>
            <c:spPr>
              <a:solidFill>
                <a:srgbClr val="0A0936"/>
              </a:solidFill>
              <a:ln>
                <a:noFill/>
              </a:ln>
              <a:effectLst/>
            </c:spPr>
            <c:extLst>
              <c:ext xmlns:c16="http://schemas.microsoft.com/office/drawing/2014/chart" uri="{C3380CC4-5D6E-409C-BE32-E72D297353CC}">
                <c16:uniqueId val="{00000009-F601-4582-89D3-2DD4BC121D52}"/>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Switzerland</c:v>
                </c:pt>
                <c:pt idx="1">
                  <c:v>Belgium</c:v>
                </c:pt>
                <c:pt idx="2">
                  <c:v>France</c:v>
                </c:pt>
                <c:pt idx="3">
                  <c:v>Germany</c:v>
                </c:pt>
                <c:pt idx="4">
                  <c:v>UK</c:v>
                </c:pt>
              </c:strCache>
            </c:strRef>
          </c:cat>
          <c:val>
            <c:numRef>
              <c:f>Sheet1!$B$2:$B$6</c:f>
              <c:numCache>
                <c:formatCode>0.0%</c:formatCode>
                <c:ptCount val="5"/>
                <c:pt idx="0">
                  <c:v>0.16600000000000001</c:v>
                </c:pt>
                <c:pt idx="1">
                  <c:v>0.17</c:v>
                </c:pt>
                <c:pt idx="2">
                  <c:v>0.18</c:v>
                </c:pt>
                <c:pt idx="3">
                  <c:v>0.2</c:v>
                </c:pt>
                <c:pt idx="4">
                  <c:v>0.249</c:v>
                </c:pt>
              </c:numCache>
            </c:numRef>
          </c:val>
          <c:extLst>
            <c:ext xmlns:c16="http://schemas.microsoft.com/office/drawing/2014/chart" uri="{C3380CC4-5D6E-409C-BE32-E72D297353CC}">
              <c16:uniqueId val="{0000000A-F601-4582-89D3-2DD4BC121D52}"/>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18046096274039"/>
          <c:y val="5.4034552266698392E-2"/>
          <c:w val="0.38432780774696723"/>
          <c:h val="0.81586987139541323"/>
        </c:manualLayout>
      </c:layout>
      <c:barChart>
        <c:barDir val="bar"/>
        <c:grouping val="clustered"/>
        <c:varyColors val="0"/>
        <c:ser>
          <c:idx val="0"/>
          <c:order val="0"/>
          <c:tx>
            <c:strRef>
              <c:f>Sheet1!$B$1</c:f>
              <c:strCache>
                <c:ptCount val="1"/>
                <c:pt idx="0">
                  <c:v>Nature outdoors</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DC2A-437A-A5D0-FBE09908F16F}"/>
              </c:ext>
            </c:extLst>
          </c:dPt>
          <c:dPt>
            <c:idx val="1"/>
            <c:invertIfNegative val="0"/>
            <c:bubble3D val="0"/>
            <c:spPr>
              <a:solidFill>
                <a:srgbClr val="40AEDD"/>
              </a:solidFill>
              <a:ln>
                <a:noFill/>
              </a:ln>
              <a:effectLst/>
            </c:spPr>
            <c:extLst>
              <c:ext xmlns:c16="http://schemas.microsoft.com/office/drawing/2014/chart" uri="{C3380CC4-5D6E-409C-BE32-E72D297353CC}">
                <c16:uniqueId val="{00000003-DC2A-437A-A5D0-FBE09908F16F}"/>
              </c:ext>
            </c:extLst>
          </c:dPt>
          <c:dPt>
            <c:idx val="2"/>
            <c:invertIfNegative val="0"/>
            <c:bubble3D val="0"/>
            <c:spPr>
              <a:solidFill>
                <a:srgbClr val="2D8BB4"/>
              </a:solidFill>
              <a:ln>
                <a:noFill/>
              </a:ln>
              <a:effectLst/>
            </c:spPr>
            <c:extLst>
              <c:ext xmlns:c16="http://schemas.microsoft.com/office/drawing/2014/chart" uri="{C3380CC4-5D6E-409C-BE32-E72D297353CC}">
                <c16:uniqueId val="{00000005-DC2A-437A-A5D0-FBE09908F16F}"/>
              </c:ext>
            </c:extLst>
          </c:dPt>
          <c:dPt>
            <c:idx val="3"/>
            <c:invertIfNegative val="0"/>
            <c:bubble3D val="0"/>
            <c:spPr>
              <a:solidFill>
                <a:srgbClr val="185073"/>
              </a:solidFill>
              <a:ln>
                <a:noFill/>
              </a:ln>
              <a:effectLst/>
            </c:spPr>
            <c:extLst>
              <c:ext xmlns:c16="http://schemas.microsoft.com/office/drawing/2014/chart" uri="{C3380CC4-5D6E-409C-BE32-E72D297353CC}">
                <c16:uniqueId val="{00000007-DC2A-437A-A5D0-FBE09908F16F}"/>
              </c:ext>
            </c:extLst>
          </c:dPt>
          <c:dPt>
            <c:idx val="4"/>
            <c:invertIfNegative val="0"/>
            <c:bubble3D val="0"/>
            <c:spPr>
              <a:solidFill>
                <a:srgbClr val="0A0936"/>
              </a:solidFill>
              <a:ln>
                <a:noFill/>
              </a:ln>
              <a:effectLst/>
            </c:spPr>
            <c:extLst>
              <c:ext xmlns:c16="http://schemas.microsoft.com/office/drawing/2014/chart" uri="{C3380CC4-5D6E-409C-BE32-E72D297353CC}">
                <c16:uniqueId val="{00000009-DC2A-437A-A5D0-FBE09908F16F}"/>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Netherlands</c:v>
                </c:pt>
                <c:pt idx="1">
                  <c:v>Poland</c:v>
                </c:pt>
                <c:pt idx="2">
                  <c:v>Germany</c:v>
                </c:pt>
                <c:pt idx="3">
                  <c:v>Belgium</c:v>
                </c:pt>
                <c:pt idx="4">
                  <c:v>France</c:v>
                </c:pt>
              </c:strCache>
            </c:strRef>
          </c:cat>
          <c:val>
            <c:numRef>
              <c:f>Sheet1!$B$2:$B$6</c:f>
              <c:numCache>
                <c:formatCode>0.0%</c:formatCode>
                <c:ptCount val="5"/>
                <c:pt idx="0">
                  <c:v>0.106</c:v>
                </c:pt>
                <c:pt idx="1">
                  <c:v>0.11799999999999999</c:v>
                </c:pt>
                <c:pt idx="2">
                  <c:v>0.125</c:v>
                </c:pt>
                <c:pt idx="3">
                  <c:v>0.13</c:v>
                </c:pt>
                <c:pt idx="4">
                  <c:v>0.14299999999999999</c:v>
                </c:pt>
              </c:numCache>
            </c:numRef>
          </c:val>
          <c:extLst>
            <c:ext xmlns:c16="http://schemas.microsoft.com/office/drawing/2014/chart" uri="{C3380CC4-5D6E-409C-BE32-E72D297353CC}">
              <c16:uniqueId val="{0000000A-DC2A-437A-A5D0-FBE09908F16F}"/>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80374112650865"/>
          <c:y val="2.4993021913104652E-2"/>
          <c:w val="0.27413399508592273"/>
          <c:h val="0.85106717456509495"/>
        </c:manualLayout>
      </c:layout>
      <c:barChart>
        <c:barDir val="bar"/>
        <c:grouping val="clustered"/>
        <c:varyColors val="0"/>
        <c:ser>
          <c:idx val="0"/>
          <c:order val="0"/>
          <c:tx>
            <c:strRef>
              <c:f>Sheet1!$B$1</c:f>
              <c:strCache>
                <c:ptCount val="1"/>
                <c:pt idx="0">
                  <c:v>Nature outdoors</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1E5B-4D65-9654-CA9321C1427C}"/>
              </c:ext>
            </c:extLst>
          </c:dPt>
          <c:dPt>
            <c:idx val="1"/>
            <c:invertIfNegative val="0"/>
            <c:bubble3D val="0"/>
            <c:spPr>
              <a:solidFill>
                <a:srgbClr val="40AEDD"/>
              </a:solidFill>
              <a:ln>
                <a:noFill/>
              </a:ln>
              <a:effectLst/>
            </c:spPr>
            <c:extLst>
              <c:ext xmlns:c16="http://schemas.microsoft.com/office/drawing/2014/chart" uri="{C3380CC4-5D6E-409C-BE32-E72D297353CC}">
                <c16:uniqueId val="{00000003-1E5B-4D65-9654-CA9321C1427C}"/>
              </c:ext>
            </c:extLst>
          </c:dPt>
          <c:dPt>
            <c:idx val="2"/>
            <c:invertIfNegative val="0"/>
            <c:bubble3D val="0"/>
            <c:spPr>
              <a:solidFill>
                <a:srgbClr val="2D8BB4"/>
              </a:solidFill>
              <a:ln>
                <a:noFill/>
              </a:ln>
              <a:effectLst/>
            </c:spPr>
            <c:extLst>
              <c:ext xmlns:c16="http://schemas.microsoft.com/office/drawing/2014/chart" uri="{C3380CC4-5D6E-409C-BE32-E72D297353CC}">
                <c16:uniqueId val="{00000005-1E5B-4D65-9654-CA9321C1427C}"/>
              </c:ext>
            </c:extLst>
          </c:dPt>
          <c:dPt>
            <c:idx val="3"/>
            <c:invertIfNegative val="0"/>
            <c:bubble3D val="0"/>
            <c:spPr>
              <a:solidFill>
                <a:srgbClr val="185073"/>
              </a:solidFill>
              <a:ln>
                <a:noFill/>
              </a:ln>
              <a:effectLst/>
            </c:spPr>
            <c:extLst>
              <c:ext xmlns:c16="http://schemas.microsoft.com/office/drawing/2014/chart" uri="{C3380CC4-5D6E-409C-BE32-E72D297353CC}">
                <c16:uniqueId val="{00000007-1E5B-4D65-9654-CA9321C1427C}"/>
              </c:ext>
            </c:extLst>
          </c:dPt>
          <c:dPt>
            <c:idx val="4"/>
            <c:invertIfNegative val="0"/>
            <c:bubble3D val="0"/>
            <c:spPr>
              <a:solidFill>
                <a:srgbClr val="0A0936"/>
              </a:solidFill>
              <a:ln>
                <a:noFill/>
              </a:ln>
              <a:effectLst/>
            </c:spPr>
            <c:extLst>
              <c:ext xmlns:c16="http://schemas.microsoft.com/office/drawing/2014/chart" uri="{C3380CC4-5D6E-409C-BE32-E72D297353CC}">
                <c16:uniqueId val="{00000009-1E5B-4D65-9654-CA9321C1427C}"/>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Belgium</c:v>
                </c:pt>
                <c:pt idx="1">
                  <c:v>Italy</c:v>
                </c:pt>
                <c:pt idx="2">
                  <c:v>UK</c:v>
                </c:pt>
                <c:pt idx="3">
                  <c:v>France</c:v>
                </c:pt>
                <c:pt idx="4">
                  <c:v>Switzerland</c:v>
                </c:pt>
              </c:strCache>
            </c:strRef>
          </c:cat>
          <c:val>
            <c:numRef>
              <c:f>Sheet1!$B$2:$B$6</c:f>
              <c:numCache>
                <c:formatCode>0.0%</c:formatCode>
                <c:ptCount val="5"/>
                <c:pt idx="0">
                  <c:v>0.04</c:v>
                </c:pt>
                <c:pt idx="1">
                  <c:v>0.04</c:v>
                </c:pt>
                <c:pt idx="2">
                  <c:v>4.3999999999999997E-2</c:v>
                </c:pt>
                <c:pt idx="3">
                  <c:v>4.4999999999999998E-2</c:v>
                </c:pt>
                <c:pt idx="4">
                  <c:v>4.8000000000000001E-2</c:v>
                </c:pt>
              </c:numCache>
            </c:numRef>
          </c:val>
          <c:extLst>
            <c:ext xmlns:c16="http://schemas.microsoft.com/office/drawing/2014/chart" uri="{C3380CC4-5D6E-409C-BE32-E72D297353CC}">
              <c16:uniqueId val="{0000000A-1E5B-4D65-9654-CA9321C1427C}"/>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C98B-4B1F-8418-7D2871FBFBC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0.52800000000000002</c:v>
                </c:pt>
                <c:pt idx="1">
                  <c:v>0.57469999999999999</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0.20399999999999999</c:v>
                </c:pt>
                <c:pt idx="1">
                  <c:v>0.20130000000000001</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0.26800000000000002</c:v>
                </c:pt>
                <c:pt idx="1">
                  <c:v>0.224</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3-456E-4E23-995F-95F0CD3F1AF2}"/>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4-456E-4E23-995F-95F0CD3F1AF2}"/>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456E-4E23-995F-95F0CD3F1AF2}"/>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6-456E-4E23-995F-95F0CD3F1AF2}"/>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456E-4E23-995F-95F0CD3F1AF2}"/>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456E-4E23-995F-95F0CD3F1AF2}"/>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456E-4E23-995F-95F0CD3F1AF2}"/>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6-456E-4E23-995F-95F0CD3F1AF2}"/>
                </c:ext>
              </c:extLst>
            </c:dLbl>
            <c:dLbl>
              <c:idx val="4"/>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456E-4E23-995F-95F0CD3F1AF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7.5999999999999998E-2</c:v>
                </c:pt>
                <c:pt idx="1">
                  <c:v>0.27329999999999999</c:v>
                </c:pt>
                <c:pt idx="2">
                  <c:v>0.20799999999999999</c:v>
                </c:pt>
                <c:pt idx="3">
                  <c:v>0.20100000000000001</c:v>
                </c:pt>
                <c:pt idx="4">
                  <c:v>0.24099999999999999</c:v>
                </c:pt>
              </c:numCache>
            </c:numRef>
          </c:val>
          <c:extLst>
            <c:ext xmlns:c16="http://schemas.microsoft.com/office/drawing/2014/chart" uri="{C3380CC4-5D6E-409C-BE32-E72D297353CC}">
              <c16:uniqueId val="{00000000-456E-4E23-995F-95F0CD3F1AF2}"/>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10-67ED-4237-8411-53394D6EFF4A}"/>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F-67ED-4237-8411-53394D6EFF4A}"/>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E-67ED-4237-8411-53394D6EFF4A}"/>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D-67ED-4237-8411-53394D6EFF4A}"/>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0C-67ED-4237-8411-53394D6EFF4A}"/>
              </c:ext>
            </c:extLst>
          </c:dPt>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0-67ED-4237-8411-53394D6EFF4A}"/>
                </c:ext>
              </c:extLst>
            </c:dLbl>
            <c:dLbl>
              <c:idx val="1"/>
              <c:layout>
                <c:manualLayout>
                  <c:x val="-7.4956528570315011E-17"/>
                  <c:y val="-5.2450729354237011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ED-4237-8411-53394D6EFF4A}"/>
                </c:ext>
              </c:extLst>
            </c:dLbl>
            <c:dLbl>
              <c:idx val="4"/>
              <c:layout>
                <c:manualLayout>
                  <c:x val="6.1328777297342194E-2"/>
                  <c:y val="-6.2940875225083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ED-4237-8411-53394D6EFF4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6.2700000000000006E-2</c:v>
                </c:pt>
                <c:pt idx="1">
                  <c:v>0.23200000000000001</c:v>
                </c:pt>
                <c:pt idx="2">
                  <c:v>0.21329999999999999</c:v>
                </c:pt>
                <c:pt idx="3">
                  <c:v>0.22670000000000001</c:v>
                </c:pt>
                <c:pt idx="4">
                  <c:v>0.26529999999999998</c:v>
                </c:pt>
              </c:numCache>
            </c:numRef>
          </c:val>
          <c:extLst>
            <c:ext xmlns:c16="http://schemas.microsoft.com/office/drawing/2014/chart" uri="{C3380CC4-5D6E-409C-BE32-E72D297353CC}">
              <c16:uniqueId val="{0000000B-67ED-4237-8411-53394D6EFF4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51111798504827"/>
          <c:y val="5.0239744636808366E-2"/>
          <c:w val="0.52962314095738128"/>
          <c:h val="0.89952051072638328"/>
        </c:manualLayout>
      </c:layout>
      <c:barChart>
        <c:barDir val="bar"/>
        <c:grouping val="clustered"/>
        <c:varyColors val="0"/>
        <c:ser>
          <c:idx val="0"/>
          <c:order val="0"/>
          <c:tx>
            <c:strRef>
              <c:f>Sheet1!$B$1</c:f>
              <c:strCache>
                <c:ptCount val="1"/>
                <c:pt idx="0">
                  <c:v>Wave 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1-9F0F-4F95-A851-B723E3BA2A79}"/>
              </c:ext>
            </c:extLst>
          </c:dPt>
          <c:dPt>
            <c:idx val="1"/>
            <c:invertIfNegative val="0"/>
            <c:bubble3D val="0"/>
            <c:spPr>
              <a:solidFill>
                <a:srgbClr val="3FADDD"/>
              </a:solidFill>
              <a:ln>
                <a:noFill/>
              </a:ln>
              <a:effectLst/>
            </c:spPr>
            <c:extLst>
              <c:ext xmlns:c16="http://schemas.microsoft.com/office/drawing/2014/chart" uri="{C3380CC4-5D6E-409C-BE32-E72D297353CC}">
                <c16:uniqueId val="{00000003-9F0F-4F95-A851-B723E3BA2A79}"/>
              </c:ext>
            </c:extLst>
          </c:dPt>
          <c:dPt>
            <c:idx val="2"/>
            <c:invertIfNegative val="0"/>
            <c:bubble3D val="0"/>
            <c:spPr>
              <a:solidFill>
                <a:srgbClr val="3FADDD"/>
              </a:solidFill>
              <a:ln>
                <a:noFill/>
              </a:ln>
              <a:effectLst/>
            </c:spPr>
            <c:extLst>
              <c:ext xmlns:c16="http://schemas.microsoft.com/office/drawing/2014/chart" uri="{C3380CC4-5D6E-409C-BE32-E72D297353CC}">
                <c16:uniqueId val="{00000005-9F0F-4F95-A851-B723E3BA2A79}"/>
              </c:ext>
            </c:extLst>
          </c:dPt>
          <c:dPt>
            <c:idx val="3"/>
            <c:invertIfNegative val="0"/>
            <c:bubble3D val="0"/>
            <c:spPr>
              <a:solidFill>
                <a:srgbClr val="3FADDD"/>
              </a:solidFill>
              <a:ln>
                <a:noFill/>
              </a:ln>
              <a:effectLst/>
            </c:spPr>
            <c:extLst>
              <c:ext xmlns:c16="http://schemas.microsoft.com/office/drawing/2014/chart" uri="{C3380CC4-5D6E-409C-BE32-E72D297353CC}">
                <c16:uniqueId val="{00000007-9F0F-4F95-A851-B723E3BA2A7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8.3500000000000005E-2</c:v>
                </c:pt>
                <c:pt idx="1">
                  <c:v>0.12039999999999999</c:v>
                </c:pt>
                <c:pt idx="2">
                  <c:v>0.39910000000000001</c:v>
                </c:pt>
                <c:pt idx="3">
                  <c:v>0.39700000000000002</c:v>
                </c:pt>
              </c:numCache>
            </c:numRef>
          </c:val>
          <c:extLst>
            <c:ext xmlns:c16="http://schemas.microsoft.com/office/drawing/2014/chart" uri="{C3380CC4-5D6E-409C-BE32-E72D297353CC}">
              <c16:uniqueId val="{00000008-9F0F-4F95-A851-B723E3BA2A79}"/>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0.1042</c:v>
                </c:pt>
                <c:pt idx="1">
                  <c:v>0.1075</c:v>
                </c:pt>
                <c:pt idx="2">
                  <c:v>0.3891</c:v>
                </c:pt>
                <c:pt idx="3">
                  <c:v>0.39910000000000001</c:v>
                </c:pt>
              </c:numCache>
            </c:numRef>
          </c:val>
          <c:extLst>
            <c:ext xmlns:c16="http://schemas.microsoft.com/office/drawing/2014/chart" uri="{C3380CC4-5D6E-409C-BE32-E72D297353CC}">
              <c16:uniqueId val="{00000009-33D7-40C6-BABB-8B0BDA5CD24D}"/>
            </c:ext>
          </c:extLst>
        </c:ser>
        <c:dLbls>
          <c:showLegendKey val="0"/>
          <c:showVal val="0"/>
          <c:showCatName val="0"/>
          <c:showSerName val="0"/>
          <c:showPercent val="0"/>
          <c:showBubbleSize val="0"/>
        </c:dLbls>
        <c:gapWidth val="182"/>
        <c:axId val="476063976"/>
        <c:axId val="476064304"/>
      </c:barChart>
      <c:date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0"/>
        <c:lblOffset val="100"/>
        <c:baseTimeUnit val="days"/>
      </c:date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0.44800000000000001</c:v>
                </c:pt>
                <c:pt idx="1">
                  <c:v>0.43330000000000002</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0.20899999999999999</c:v>
                </c:pt>
                <c:pt idx="1">
                  <c:v>0.20530000000000001</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0.34300000000000003</c:v>
                </c:pt>
                <c:pt idx="1">
                  <c:v>0.3614</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51111798504827"/>
          <c:y val="5.0239744636808366E-2"/>
          <c:w val="0.52267012310126493"/>
          <c:h val="0.89952051072638328"/>
        </c:manualLayout>
      </c:layout>
      <c:barChart>
        <c:barDir val="bar"/>
        <c:grouping val="clustered"/>
        <c:varyColors val="0"/>
        <c:ser>
          <c:idx val="0"/>
          <c:order val="0"/>
          <c:tx>
            <c:strRef>
              <c:f>Sheet1!$B$1</c:f>
              <c:strCache>
                <c:ptCount val="1"/>
                <c:pt idx="0">
                  <c:v>Wave 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7-14ED-49B9-B314-1C33FF6945F9}"/>
              </c:ext>
            </c:extLst>
          </c:dPt>
          <c:dPt>
            <c:idx val="1"/>
            <c:invertIfNegative val="0"/>
            <c:bubble3D val="0"/>
            <c:spPr>
              <a:solidFill>
                <a:srgbClr val="3FADDD"/>
              </a:solidFill>
              <a:ln>
                <a:noFill/>
              </a:ln>
              <a:effectLst/>
            </c:spPr>
            <c:extLst>
              <c:ext xmlns:c16="http://schemas.microsoft.com/office/drawing/2014/chart" uri="{C3380CC4-5D6E-409C-BE32-E72D297353CC}">
                <c16:uniqueId val="{00000006-14ED-49B9-B314-1C33FF6945F9}"/>
              </c:ext>
            </c:extLst>
          </c:dPt>
          <c:dPt>
            <c:idx val="2"/>
            <c:invertIfNegative val="0"/>
            <c:bubble3D val="0"/>
            <c:spPr>
              <a:solidFill>
                <a:srgbClr val="3FADDD"/>
              </a:solidFill>
              <a:ln>
                <a:noFill/>
              </a:ln>
              <a:effectLst/>
            </c:spPr>
            <c:extLst>
              <c:ext xmlns:c16="http://schemas.microsoft.com/office/drawing/2014/chart" uri="{C3380CC4-5D6E-409C-BE32-E72D297353CC}">
                <c16:uniqueId val="{00000005-14ED-49B9-B314-1C33FF6945F9}"/>
              </c:ext>
            </c:extLst>
          </c:dPt>
          <c:dPt>
            <c:idx val="3"/>
            <c:invertIfNegative val="0"/>
            <c:bubble3D val="0"/>
            <c:spPr>
              <a:solidFill>
                <a:srgbClr val="3FADDD"/>
              </a:solidFill>
              <a:ln>
                <a:noFill/>
              </a:ln>
              <a:effectLst/>
            </c:spPr>
            <c:extLst>
              <c:ext xmlns:c16="http://schemas.microsoft.com/office/drawing/2014/chart" uri="{C3380CC4-5D6E-409C-BE32-E72D297353CC}">
                <c16:uniqueId val="{00000004-14ED-49B9-B314-1C33FF6945F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0.15809999999999999</c:v>
                </c:pt>
                <c:pt idx="1">
                  <c:v>9.0700000000000003E-2</c:v>
                </c:pt>
                <c:pt idx="2">
                  <c:v>0.33839999999999998</c:v>
                </c:pt>
                <c:pt idx="3">
                  <c:v>0.4128</c:v>
                </c:pt>
              </c:numCache>
            </c:numRef>
          </c:val>
          <c:extLst>
            <c:ext xmlns:c16="http://schemas.microsoft.com/office/drawing/2014/chart" uri="{C3380CC4-5D6E-409C-BE32-E72D297353CC}">
              <c16:uniqueId val="{00000000-14ED-49B9-B314-1C33FF6945F9}"/>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0.15</c:v>
                </c:pt>
                <c:pt idx="1">
                  <c:v>9.8900000000000002E-2</c:v>
                </c:pt>
                <c:pt idx="2">
                  <c:v>0.35799999999999998</c:v>
                </c:pt>
                <c:pt idx="3">
                  <c:v>0.39319999999999999</c:v>
                </c:pt>
              </c:numCache>
            </c:numRef>
          </c:val>
          <c:extLst>
            <c:ext xmlns:c16="http://schemas.microsoft.com/office/drawing/2014/chart" uri="{C3380CC4-5D6E-409C-BE32-E72D297353CC}">
              <c16:uniqueId val="{00000009-488E-4666-9B40-B134F08F57B6}"/>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9694-4FEA-978D-EDF5C0884227}"/>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9694-4FEA-978D-EDF5C0884227}"/>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9694-4FEA-978D-EDF5C0884227}"/>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9694-4FEA-978D-EDF5C0884227}"/>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9694-4FEA-978D-EDF5C0884227}"/>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9694-4FEA-978D-EDF5C0884227}"/>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9694-4FEA-978D-EDF5C0884227}"/>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9694-4FEA-978D-EDF5C0884227}"/>
                </c:ext>
              </c:extLst>
            </c:dLbl>
            <c:dLbl>
              <c:idx val="4"/>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9694-4FEA-978D-EDF5C0884227}"/>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4.3999999999999997E-2</c:v>
                </c:pt>
                <c:pt idx="1">
                  <c:v>0.18099999999999999</c:v>
                </c:pt>
                <c:pt idx="2">
                  <c:v>0.16800000000000001</c:v>
                </c:pt>
                <c:pt idx="3">
                  <c:v>0.19500000000000001</c:v>
                </c:pt>
                <c:pt idx="4">
                  <c:v>0.41199999999999998</c:v>
                </c:pt>
              </c:numCache>
            </c:numRef>
          </c:val>
          <c:extLst>
            <c:ext xmlns:c16="http://schemas.microsoft.com/office/drawing/2014/chart" uri="{C3380CC4-5D6E-409C-BE32-E72D297353CC}">
              <c16:uniqueId val="{0000000A-9694-4FEA-978D-EDF5C0884227}"/>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9694-4FEA-978D-EDF5C0884227}"/>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9694-4FEA-978D-EDF5C0884227}"/>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9694-4FEA-978D-EDF5C0884227}"/>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9694-4FEA-978D-EDF5C0884227}"/>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9694-4FEA-978D-EDF5C0884227}"/>
              </c:ext>
            </c:extLst>
          </c:dPt>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9694-4FEA-978D-EDF5C0884227}"/>
                </c:ext>
              </c:extLst>
            </c:dLbl>
            <c:dLbl>
              <c:idx val="1"/>
              <c:layout>
                <c:manualLayout>
                  <c:x val="-7.4956528570315011E-17"/>
                  <c:y val="-5.2450729354237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94-4FEA-978D-EDF5C0884227}"/>
                </c:ext>
              </c:extLst>
            </c:dLbl>
            <c:dLbl>
              <c:idx val="2"/>
              <c:layout>
                <c:manualLayout>
                  <c:x val="0"/>
                  <c:y val="5.7695802289660182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694-4FEA-978D-EDF5C0884227}"/>
                </c:ext>
              </c:extLst>
            </c:dLbl>
            <c:dLbl>
              <c:idx val="4"/>
              <c:layout>
                <c:manualLayout>
                  <c:x val="0.10222477653439509"/>
                  <c:y val="-0.21243541527538576"/>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4088156218179662"/>
                      <c:h val="5.7401063128143949E-2"/>
                    </c:manualLayout>
                  </c15:layout>
                </c:ext>
                <c:ext xmlns:c16="http://schemas.microsoft.com/office/drawing/2014/chart" uri="{C3380CC4-5D6E-409C-BE32-E72D297353CC}">
                  <c16:uniqueId val="{00000014-9694-4FEA-978D-EDF5C088422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3.9E-2</c:v>
                </c:pt>
                <c:pt idx="1">
                  <c:v>0.125</c:v>
                </c:pt>
                <c:pt idx="2">
                  <c:v>0.153</c:v>
                </c:pt>
                <c:pt idx="3">
                  <c:v>0.221</c:v>
                </c:pt>
                <c:pt idx="4">
                  <c:v>0.46100000000000002</c:v>
                </c:pt>
              </c:numCache>
            </c:numRef>
          </c:val>
          <c:extLst>
            <c:ext xmlns:c16="http://schemas.microsoft.com/office/drawing/2014/chart" uri="{C3380CC4-5D6E-409C-BE32-E72D297353CC}">
              <c16:uniqueId val="{00000015-9694-4FEA-978D-EDF5C088422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3643162367192"/>
          <c:y val="5.212763454536145E-2"/>
          <c:w val="0.88574284611534748"/>
          <c:h val="0.76218523830917129"/>
        </c:manualLayout>
      </c:layout>
      <c:barChart>
        <c:barDir val="col"/>
        <c:grouping val="stacked"/>
        <c:varyColors val="0"/>
        <c:ser>
          <c:idx val="0"/>
          <c:order val="0"/>
          <c:tx>
            <c:strRef>
              <c:f>Sheet1!$B$1</c:f>
              <c:strCache>
                <c:ptCount val="1"/>
                <c:pt idx="0">
                  <c:v>Likely/Very Likely</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0.53500000000000003</c:v>
                </c:pt>
                <c:pt idx="1">
                  <c:v>0.53600000000000003</c:v>
                </c:pt>
              </c:numCache>
            </c:numRef>
          </c:val>
          <c:extLst>
            <c:ext xmlns:c16="http://schemas.microsoft.com/office/drawing/2014/chart" uri="{C3380CC4-5D6E-409C-BE32-E72D297353CC}">
              <c16:uniqueId val="{00000000-4AE7-40F2-80EC-DBFFA5FDC83B}"/>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0.183</c:v>
                </c:pt>
                <c:pt idx="1">
                  <c:v>0.185</c:v>
                </c:pt>
              </c:numCache>
            </c:numRef>
          </c:val>
          <c:extLst>
            <c:ext xmlns:c16="http://schemas.microsoft.com/office/drawing/2014/chart" uri="{C3380CC4-5D6E-409C-BE32-E72D297353CC}">
              <c16:uniqueId val="{00000001-4AE7-40F2-80EC-DBFFA5FDC83B}"/>
            </c:ext>
          </c:extLst>
        </c:ser>
        <c:ser>
          <c:idx val="2"/>
          <c:order val="2"/>
          <c:tx>
            <c:strRef>
              <c:f>Sheet1!$D$1</c:f>
              <c:strCache>
                <c:ptCount val="1"/>
                <c:pt idx="0">
                  <c:v>Unlikely/Very Unlikely</c:v>
                </c:pt>
              </c:strCache>
            </c:strRef>
          </c:tx>
          <c:spPr>
            <a:solidFill>
              <a:srgbClr val="0A093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4AE7-40F2-80EC-DBFFA5FDC83B}"/>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36EF-435B-9CA4-1B4E320027C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0.28100000000000003</c:v>
                </c:pt>
                <c:pt idx="1">
                  <c:v>0.27900000000000003</c:v>
                </c:pt>
              </c:numCache>
            </c:numRef>
          </c:val>
          <c:extLst>
            <c:ext xmlns:c16="http://schemas.microsoft.com/office/drawing/2014/chart" uri="{C3380CC4-5D6E-409C-BE32-E72D297353CC}">
              <c16:uniqueId val="{00000003-4AE7-40F2-80EC-DBFFA5FDC83B}"/>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9112"/>
        <c:crossesAt val="0"/>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8.1376307283677826E-2"/>
          <c:y val="0.90116844853139821"/>
          <c:w val="0.86125864938936036"/>
          <c:h val="9.40926818419948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0.50700000000000001</c:v>
                </c:pt>
                <c:pt idx="1">
                  <c:v>0.51600000000000001</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0.16300000000000001</c:v>
                </c:pt>
                <c:pt idx="1">
                  <c:v>0.14699999999999999</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0.33</c:v>
                </c:pt>
                <c:pt idx="1">
                  <c:v>0.33700000000000002</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51111798504827"/>
          <c:y val="5.0239744636808366E-2"/>
          <c:w val="0.55048219452573022"/>
          <c:h val="0.89952051072638328"/>
        </c:manualLayout>
      </c:layout>
      <c:barChart>
        <c:barDir val="bar"/>
        <c:grouping val="clustered"/>
        <c:varyColors val="0"/>
        <c:ser>
          <c:idx val="0"/>
          <c:order val="0"/>
          <c:tx>
            <c:strRef>
              <c:f>Sheet1!$B$1</c:f>
              <c:strCache>
                <c:ptCount val="1"/>
                <c:pt idx="0">
                  <c:v>Wave 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7-14ED-49B9-B314-1C33FF6945F9}"/>
              </c:ext>
            </c:extLst>
          </c:dPt>
          <c:dPt>
            <c:idx val="1"/>
            <c:invertIfNegative val="0"/>
            <c:bubble3D val="0"/>
            <c:spPr>
              <a:solidFill>
                <a:srgbClr val="3FADDD"/>
              </a:solidFill>
              <a:ln>
                <a:noFill/>
              </a:ln>
              <a:effectLst/>
            </c:spPr>
            <c:extLst>
              <c:ext xmlns:c16="http://schemas.microsoft.com/office/drawing/2014/chart" uri="{C3380CC4-5D6E-409C-BE32-E72D297353CC}">
                <c16:uniqueId val="{00000006-14ED-49B9-B314-1C33FF6945F9}"/>
              </c:ext>
            </c:extLst>
          </c:dPt>
          <c:dPt>
            <c:idx val="2"/>
            <c:invertIfNegative val="0"/>
            <c:bubble3D val="0"/>
            <c:spPr>
              <a:solidFill>
                <a:srgbClr val="3FADDD"/>
              </a:solidFill>
              <a:ln>
                <a:noFill/>
              </a:ln>
              <a:effectLst/>
            </c:spPr>
            <c:extLst>
              <c:ext xmlns:c16="http://schemas.microsoft.com/office/drawing/2014/chart" uri="{C3380CC4-5D6E-409C-BE32-E72D297353CC}">
                <c16:uniqueId val="{00000005-14ED-49B9-B314-1C33FF6945F9}"/>
              </c:ext>
            </c:extLst>
          </c:dPt>
          <c:dPt>
            <c:idx val="3"/>
            <c:invertIfNegative val="0"/>
            <c:bubble3D val="0"/>
            <c:spPr>
              <a:solidFill>
                <a:srgbClr val="3FADDD"/>
              </a:solidFill>
              <a:ln>
                <a:noFill/>
              </a:ln>
              <a:effectLst/>
            </c:spPr>
            <c:extLst>
              <c:ext xmlns:c16="http://schemas.microsoft.com/office/drawing/2014/chart" uri="{C3380CC4-5D6E-409C-BE32-E72D297353CC}">
                <c16:uniqueId val="{00000004-14ED-49B9-B314-1C33FF6945F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7.9699999999999993E-2</c:v>
                </c:pt>
                <c:pt idx="1">
                  <c:v>0.13239999999999999</c:v>
                </c:pt>
                <c:pt idx="2">
                  <c:v>0.35630000000000001</c:v>
                </c:pt>
                <c:pt idx="3">
                  <c:v>0.43159999999999998</c:v>
                </c:pt>
              </c:numCache>
            </c:numRef>
          </c:val>
          <c:extLst>
            <c:ext xmlns:c16="http://schemas.microsoft.com/office/drawing/2014/chart" uri="{C3380CC4-5D6E-409C-BE32-E72D297353CC}">
              <c16:uniqueId val="{00000000-14ED-49B9-B314-1C33FF6945F9}"/>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8.5999999999999993E-2</c:v>
                </c:pt>
                <c:pt idx="1">
                  <c:v>0.155</c:v>
                </c:pt>
                <c:pt idx="2">
                  <c:v>0.35499999999999998</c:v>
                </c:pt>
                <c:pt idx="3">
                  <c:v>0.40400000000000003</c:v>
                </c:pt>
              </c:numCache>
            </c:numRef>
          </c:val>
          <c:extLst>
            <c:ext xmlns:c16="http://schemas.microsoft.com/office/drawing/2014/chart" uri="{C3380CC4-5D6E-409C-BE32-E72D297353CC}">
              <c16:uniqueId val="{00000009-8FF2-4DD8-9C5A-A23DC4742828}"/>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CF40-47AB-9615-B3EC27F7DD8F}"/>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CF40-47AB-9615-B3EC27F7DD8F}"/>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CF40-47AB-9615-B3EC27F7DD8F}"/>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CF40-47AB-9615-B3EC27F7DD8F}"/>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CF40-47AB-9615-B3EC27F7DD8F}"/>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CF40-47AB-9615-B3EC27F7DD8F}"/>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CF40-47AB-9615-B3EC27F7DD8F}"/>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CF40-47AB-9615-B3EC27F7DD8F}"/>
                </c:ext>
              </c:extLst>
            </c:dLbl>
            <c:dLbl>
              <c:idx val="4"/>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CF40-47AB-9615-B3EC27F7DD8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6.4000000000000001E-2</c:v>
                </c:pt>
                <c:pt idx="1">
                  <c:v>0.18</c:v>
                </c:pt>
                <c:pt idx="2">
                  <c:v>0.17699999999999999</c:v>
                </c:pt>
                <c:pt idx="3">
                  <c:v>0.28399999999999997</c:v>
                </c:pt>
                <c:pt idx="4">
                  <c:v>0.29499999999999998</c:v>
                </c:pt>
              </c:numCache>
            </c:numRef>
          </c:val>
          <c:extLst>
            <c:ext xmlns:c16="http://schemas.microsoft.com/office/drawing/2014/chart" uri="{C3380CC4-5D6E-409C-BE32-E72D297353CC}">
              <c16:uniqueId val="{0000000A-CF40-47AB-9615-B3EC27F7DD8F}"/>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CF40-47AB-9615-B3EC27F7DD8F}"/>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CF40-47AB-9615-B3EC27F7DD8F}"/>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CF40-47AB-9615-B3EC27F7DD8F}"/>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CF40-47AB-9615-B3EC27F7DD8F}"/>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CF40-47AB-9615-B3EC27F7DD8F}"/>
              </c:ext>
            </c:extLst>
          </c:dPt>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CF40-47AB-9615-B3EC27F7DD8F}"/>
                </c:ext>
              </c:extLst>
            </c:dLbl>
            <c:dLbl>
              <c:idx val="1"/>
              <c:layout>
                <c:manualLayout>
                  <c:x val="-7.4956528570315011E-17"/>
                  <c:y val="-5.2450729354237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40-47AB-9615-B3EC27F7DD8F}"/>
                </c:ext>
              </c:extLst>
            </c:dLbl>
            <c:dLbl>
              <c:idx val="2"/>
              <c:layout>
                <c:manualLayout>
                  <c:x val="-2.86200960720931E-2"/>
                  <c:y val="5.7695802289660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F40-47AB-9615-B3EC27F7DD8F}"/>
                </c:ext>
              </c:extLst>
            </c:dLbl>
            <c:dLbl>
              <c:idx val="4"/>
              <c:layout>
                <c:manualLayout>
                  <c:x val="6.9510849577050379E-2"/>
                  <c:y val="-7.3437716445405643E-2"/>
                </c:manualLayout>
              </c:layout>
              <c:showLegendKey val="0"/>
              <c:showVal val="1"/>
              <c:showCatName val="0"/>
              <c:showSerName val="0"/>
              <c:showPercent val="0"/>
              <c:showBubbleSize val="0"/>
              <c:extLst>
                <c:ext xmlns:c15="http://schemas.microsoft.com/office/drawing/2012/chart" uri="{CE6537A1-D6FC-4f65-9D91-7224C49458BB}">
                  <c15:layout>
                    <c:manualLayout>
                      <c:w val="0.14906882750302269"/>
                      <c:h val="6.2652610163604294E-2"/>
                    </c:manualLayout>
                  </c15:layout>
                </c:ext>
                <c:ext xmlns:c16="http://schemas.microsoft.com/office/drawing/2014/chart" uri="{C3380CC4-5D6E-409C-BE32-E72D297353CC}">
                  <c16:uniqueId val="{00000014-CF40-47AB-9615-B3EC27F7DD8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5.2999999999999999E-2</c:v>
                </c:pt>
                <c:pt idx="1">
                  <c:v>0.16200000000000001</c:v>
                </c:pt>
                <c:pt idx="2">
                  <c:v>0.21</c:v>
                </c:pt>
                <c:pt idx="3">
                  <c:v>0.28199999999999997</c:v>
                </c:pt>
                <c:pt idx="4">
                  <c:v>0.29299999999999998</c:v>
                </c:pt>
              </c:numCache>
            </c:numRef>
          </c:val>
          <c:extLst>
            <c:ext xmlns:c16="http://schemas.microsoft.com/office/drawing/2014/chart" uri="{C3380CC4-5D6E-409C-BE32-E72D297353CC}">
              <c16:uniqueId val="{00000015-CF40-47AB-9615-B3EC27F7DD8F}"/>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0.51</c:v>
                </c:pt>
                <c:pt idx="1">
                  <c:v>0.44400000000000001</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0.22</c:v>
                </c:pt>
                <c:pt idx="1">
                  <c:v>0.26200000000000001</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0.27</c:v>
                </c:pt>
                <c:pt idx="1">
                  <c:v>0.29399999999999998</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47768750497096951"/>
          <c:h val="0.86619254576583693"/>
        </c:manualLayout>
      </c:layout>
      <c:barChart>
        <c:barDir val="bar"/>
        <c:grouping val="clustered"/>
        <c:varyColors val="0"/>
        <c:ser>
          <c:idx val="0"/>
          <c:order val="0"/>
          <c:tx>
            <c:strRef>
              <c:f>Sheet1!$B$1</c:f>
              <c:strCache>
                <c:ptCount val="1"/>
                <c:pt idx="0">
                  <c:v>Wave 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1-8835-4C33-AB70-83BF08FA8907}"/>
              </c:ext>
            </c:extLst>
          </c:dPt>
          <c:dPt>
            <c:idx val="1"/>
            <c:invertIfNegative val="0"/>
            <c:bubble3D val="0"/>
            <c:spPr>
              <a:solidFill>
                <a:srgbClr val="3FADDD"/>
              </a:solidFill>
              <a:ln>
                <a:noFill/>
              </a:ln>
              <a:effectLst/>
            </c:spPr>
            <c:extLst>
              <c:ext xmlns:c16="http://schemas.microsoft.com/office/drawing/2014/chart" uri="{C3380CC4-5D6E-409C-BE32-E72D297353CC}">
                <c16:uniqueId val="{00000003-8835-4C33-AB70-83BF08FA8907}"/>
              </c:ext>
            </c:extLst>
          </c:dPt>
          <c:dPt>
            <c:idx val="2"/>
            <c:invertIfNegative val="0"/>
            <c:bubble3D val="0"/>
            <c:spPr>
              <a:solidFill>
                <a:srgbClr val="3FADDD"/>
              </a:solidFill>
              <a:ln>
                <a:noFill/>
              </a:ln>
              <a:effectLst/>
            </c:spPr>
            <c:extLst>
              <c:ext xmlns:c16="http://schemas.microsoft.com/office/drawing/2014/chart" uri="{C3380CC4-5D6E-409C-BE32-E72D297353CC}">
                <c16:uniqueId val="{00000005-8835-4C33-AB70-83BF08FA8907}"/>
              </c:ext>
            </c:extLst>
          </c:dPt>
          <c:dPt>
            <c:idx val="3"/>
            <c:invertIfNegative val="0"/>
            <c:bubble3D val="0"/>
            <c:spPr>
              <a:solidFill>
                <a:srgbClr val="3FADDD"/>
              </a:solidFill>
              <a:ln>
                <a:noFill/>
              </a:ln>
              <a:effectLst/>
            </c:spPr>
            <c:extLst>
              <c:ext xmlns:c16="http://schemas.microsoft.com/office/drawing/2014/chart" uri="{C3380CC4-5D6E-409C-BE32-E72D297353CC}">
                <c16:uniqueId val="{00000007-8835-4C33-AB70-83BF08FA8907}"/>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5-4C33-AB70-83BF08FA89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0.13800000000000001</c:v>
                </c:pt>
                <c:pt idx="1">
                  <c:v>0.126</c:v>
                </c:pt>
                <c:pt idx="2">
                  <c:v>0.435</c:v>
                </c:pt>
                <c:pt idx="3">
                  <c:v>0.30099999999999999</c:v>
                </c:pt>
              </c:numCache>
            </c:numRef>
          </c:val>
          <c:extLst>
            <c:ext xmlns:c16="http://schemas.microsoft.com/office/drawing/2014/chart" uri="{C3380CC4-5D6E-409C-BE32-E72D297353CC}">
              <c16:uniqueId val="{00000008-8835-4C33-AB70-83BF08FA8907}"/>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0.14799999999999999</c:v>
                </c:pt>
                <c:pt idx="1">
                  <c:v>0.14499999999999999</c:v>
                </c:pt>
                <c:pt idx="2">
                  <c:v>0.433</c:v>
                </c:pt>
                <c:pt idx="3">
                  <c:v>0.27400000000000002</c:v>
                </c:pt>
              </c:numCache>
            </c:numRef>
          </c:val>
          <c:extLst>
            <c:ext xmlns:c16="http://schemas.microsoft.com/office/drawing/2014/chart" uri="{C3380CC4-5D6E-409C-BE32-E72D297353CC}">
              <c16:uniqueId val="{00000009-7BA2-4EE8-9669-AE1373DEBA10}"/>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D29E-4030-9668-0BB805ECE131}"/>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D29E-4030-9668-0BB805ECE131}"/>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D29E-4030-9668-0BB805ECE131}"/>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D29E-4030-9668-0BB805ECE131}"/>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D29E-4030-9668-0BB805ECE131}"/>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D29E-4030-9668-0BB805ECE131}"/>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D29E-4030-9668-0BB805ECE131}"/>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D29E-4030-9668-0BB805ECE131}"/>
                </c:ext>
              </c:extLst>
            </c:dLbl>
            <c:dLbl>
              <c:idx val="4"/>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D29E-4030-9668-0BB805ECE13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6.0999999999999999E-2</c:v>
                </c:pt>
                <c:pt idx="1">
                  <c:v>0.17</c:v>
                </c:pt>
                <c:pt idx="2">
                  <c:v>0.22900000000000001</c:v>
                </c:pt>
                <c:pt idx="3">
                  <c:v>0.191</c:v>
                </c:pt>
                <c:pt idx="4">
                  <c:v>0.35</c:v>
                </c:pt>
              </c:numCache>
            </c:numRef>
          </c:val>
          <c:extLst>
            <c:ext xmlns:c16="http://schemas.microsoft.com/office/drawing/2014/chart" uri="{C3380CC4-5D6E-409C-BE32-E72D297353CC}">
              <c16:uniqueId val="{0000000A-D29E-4030-9668-0BB805ECE131}"/>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D29E-4030-9668-0BB805ECE131}"/>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D29E-4030-9668-0BB805ECE131}"/>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D29E-4030-9668-0BB805ECE131}"/>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D29E-4030-9668-0BB805ECE131}"/>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D29E-4030-9668-0BB805ECE131}"/>
              </c:ext>
            </c:extLst>
          </c:dPt>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D29E-4030-9668-0BB805ECE131}"/>
                </c:ext>
              </c:extLst>
            </c:dLbl>
            <c:dLbl>
              <c:idx val="1"/>
              <c:layout>
                <c:manualLayout>
                  <c:x val="-7.4956528570315011E-17"/>
                  <c:y val="-5.2450729354237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29E-4030-9668-0BB805ECE131}"/>
                </c:ext>
              </c:extLst>
            </c:dLbl>
            <c:dLbl>
              <c:idx val="2"/>
              <c:layout>
                <c:manualLayout>
                  <c:x val="-2.4531510918936954E-2"/>
                  <c:y val="7.8676094031354796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29E-4030-9668-0BB805ECE131}"/>
                </c:ext>
              </c:extLst>
            </c:dLbl>
            <c:dLbl>
              <c:idx val="4"/>
              <c:layout>
                <c:manualLayout>
                  <c:x val="9.200084838119392E-2"/>
                  <c:y val="-0.14162347234771031"/>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1222613355750537"/>
                      <c:h val="5.2149516092683611E-2"/>
                    </c:manualLayout>
                  </c15:layout>
                </c:ext>
                <c:ext xmlns:c16="http://schemas.microsoft.com/office/drawing/2014/chart" uri="{C3380CC4-5D6E-409C-BE32-E72D297353CC}">
                  <c16:uniqueId val="{00000014-D29E-4030-9668-0BB805ECE1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5.6000000000000001E-2</c:v>
                </c:pt>
                <c:pt idx="1">
                  <c:v>0.13600000000000001</c:v>
                </c:pt>
                <c:pt idx="2">
                  <c:v>0.188</c:v>
                </c:pt>
                <c:pt idx="3">
                  <c:v>0.23799999999999999</c:v>
                </c:pt>
                <c:pt idx="4">
                  <c:v>0.38200000000000001</c:v>
                </c:pt>
              </c:numCache>
            </c:numRef>
          </c:val>
          <c:extLst>
            <c:ext xmlns:c16="http://schemas.microsoft.com/office/drawing/2014/chart" uri="{C3380CC4-5D6E-409C-BE32-E72D297353CC}">
              <c16:uniqueId val="{00000015-D29E-4030-9668-0BB805ECE13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0.57799999999999996</c:v>
                </c:pt>
                <c:pt idx="1">
                  <c:v>0.59699999999999998</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0.219</c:v>
                </c:pt>
                <c:pt idx="1">
                  <c:v>0.20100000000000001</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0.20399999999999999</c:v>
                </c:pt>
                <c:pt idx="1">
                  <c:v>0.20100000000000001</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54149471168971031"/>
          <c:h val="0.86619254576583693"/>
        </c:manualLayout>
      </c:layout>
      <c:barChart>
        <c:barDir val="bar"/>
        <c:grouping val="clustered"/>
        <c:varyColors val="0"/>
        <c:ser>
          <c:idx val="0"/>
          <c:order val="0"/>
          <c:tx>
            <c:strRef>
              <c:f>Sheet1!$B$1</c:f>
              <c:strCache>
                <c:ptCount val="1"/>
                <c:pt idx="0">
                  <c:v>Wave 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7-14ED-49B9-B314-1C33FF6945F9}"/>
              </c:ext>
            </c:extLst>
          </c:dPt>
          <c:dPt>
            <c:idx val="1"/>
            <c:invertIfNegative val="0"/>
            <c:bubble3D val="0"/>
            <c:spPr>
              <a:solidFill>
                <a:srgbClr val="3FADDD"/>
              </a:solidFill>
              <a:ln>
                <a:noFill/>
              </a:ln>
              <a:effectLst/>
            </c:spPr>
            <c:extLst>
              <c:ext xmlns:c16="http://schemas.microsoft.com/office/drawing/2014/chart" uri="{C3380CC4-5D6E-409C-BE32-E72D297353CC}">
                <c16:uniqueId val="{00000006-14ED-49B9-B314-1C33FF6945F9}"/>
              </c:ext>
            </c:extLst>
          </c:dPt>
          <c:dPt>
            <c:idx val="2"/>
            <c:invertIfNegative val="0"/>
            <c:bubble3D val="0"/>
            <c:spPr>
              <a:solidFill>
                <a:srgbClr val="3FADDD"/>
              </a:solidFill>
              <a:ln>
                <a:noFill/>
              </a:ln>
              <a:effectLst/>
            </c:spPr>
            <c:extLst>
              <c:ext xmlns:c16="http://schemas.microsoft.com/office/drawing/2014/chart" uri="{C3380CC4-5D6E-409C-BE32-E72D297353CC}">
                <c16:uniqueId val="{00000005-14ED-49B9-B314-1C33FF6945F9}"/>
              </c:ext>
            </c:extLst>
          </c:dPt>
          <c:dPt>
            <c:idx val="3"/>
            <c:invertIfNegative val="0"/>
            <c:bubble3D val="0"/>
            <c:spPr>
              <a:solidFill>
                <a:srgbClr val="3FADDD"/>
              </a:solidFill>
              <a:ln>
                <a:noFill/>
              </a:ln>
              <a:effectLst/>
            </c:spPr>
            <c:extLst>
              <c:ext xmlns:c16="http://schemas.microsoft.com/office/drawing/2014/chart" uri="{C3380CC4-5D6E-409C-BE32-E72D297353CC}">
                <c16:uniqueId val="{00000004-14ED-49B9-B314-1C33FF6945F9}"/>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ED-49B9-B314-1C33FF6945F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7.9500000000000001E-2</c:v>
                </c:pt>
                <c:pt idx="1">
                  <c:v>7.1400000000000005E-2</c:v>
                </c:pt>
                <c:pt idx="2">
                  <c:v>0.30530000000000002</c:v>
                </c:pt>
                <c:pt idx="3">
                  <c:v>0.54379999999999995</c:v>
                </c:pt>
              </c:numCache>
            </c:numRef>
          </c:val>
          <c:extLst>
            <c:ext xmlns:c16="http://schemas.microsoft.com/office/drawing/2014/chart" uri="{C3380CC4-5D6E-409C-BE32-E72D297353CC}">
              <c16:uniqueId val="{00000000-14ED-49B9-B314-1C33FF6945F9}"/>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9.8000000000000004E-2</c:v>
                </c:pt>
                <c:pt idx="1">
                  <c:v>6.2E-2</c:v>
                </c:pt>
                <c:pt idx="2">
                  <c:v>0.33100000000000002</c:v>
                </c:pt>
                <c:pt idx="3">
                  <c:v>0.51</c:v>
                </c:pt>
              </c:numCache>
            </c:numRef>
          </c:val>
          <c:extLst>
            <c:ext xmlns:c16="http://schemas.microsoft.com/office/drawing/2014/chart" uri="{C3380CC4-5D6E-409C-BE32-E72D297353CC}">
              <c16:uniqueId val="{00000009-103F-479B-94A7-7EBF7DE81420}"/>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6730-494E-8B27-54384AE8A35B}"/>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6730-494E-8B27-54384AE8A35B}"/>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6730-494E-8B27-54384AE8A35B}"/>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6730-494E-8B27-54384AE8A35B}"/>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6730-494E-8B27-54384AE8A35B}"/>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6730-494E-8B27-54384AE8A35B}"/>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6730-494E-8B27-54384AE8A35B}"/>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6730-494E-8B27-54384AE8A35B}"/>
                </c:ext>
              </c:extLst>
            </c:dLbl>
            <c:dLbl>
              <c:idx val="4"/>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6730-494E-8B27-54384AE8A35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5.7000000000000002E-2</c:v>
                </c:pt>
                <c:pt idx="1">
                  <c:v>0.14699999999999999</c:v>
                </c:pt>
                <c:pt idx="2">
                  <c:v>0.193</c:v>
                </c:pt>
                <c:pt idx="3">
                  <c:v>0.25900000000000001</c:v>
                </c:pt>
                <c:pt idx="4">
                  <c:v>0.34399999999999997</c:v>
                </c:pt>
              </c:numCache>
            </c:numRef>
          </c:val>
          <c:extLst>
            <c:ext xmlns:c16="http://schemas.microsoft.com/office/drawing/2014/chart" uri="{C3380CC4-5D6E-409C-BE32-E72D297353CC}">
              <c16:uniqueId val="{0000000A-6730-494E-8B27-54384AE8A35B}"/>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6730-494E-8B27-54384AE8A35B}"/>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6730-494E-8B27-54384AE8A35B}"/>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6730-494E-8B27-54384AE8A35B}"/>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6730-494E-8B27-54384AE8A35B}"/>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6730-494E-8B27-54384AE8A35B}"/>
              </c:ext>
            </c:extLst>
          </c:dPt>
          <c:dLbls>
            <c:dLbl>
              <c:idx val="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6730-494E-8B27-54384AE8A35B}"/>
                </c:ext>
              </c:extLst>
            </c:dLbl>
            <c:dLbl>
              <c:idx val="1"/>
              <c:layout>
                <c:manualLayout>
                  <c:x val="-7.4956528570315011E-17"/>
                  <c:y val="-5.2450729354237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30-494E-8B27-54384AE8A35B}"/>
                </c:ext>
              </c:extLst>
            </c:dLbl>
            <c:dLbl>
              <c:idx val="2"/>
              <c:layout>
                <c:manualLayout>
                  <c:x val="-3.2708681225249094E-2"/>
                  <c:y val="0.110146531643896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730-494E-8B27-54384AE8A35B}"/>
                </c:ext>
              </c:extLst>
            </c:dLbl>
            <c:dLbl>
              <c:idx val="4"/>
              <c:layout>
                <c:manualLayout>
                  <c:x val="9.8141136205473239E-2"/>
                  <c:y val="-0.11540460688862381"/>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4088156218179662"/>
                      <c:h val="5.2149516092683611E-2"/>
                    </c:manualLayout>
                  </c15:layout>
                </c:ext>
                <c:ext xmlns:c16="http://schemas.microsoft.com/office/drawing/2014/chart" uri="{C3380CC4-5D6E-409C-BE32-E72D297353CC}">
                  <c16:uniqueId val="{00000014-6730-494E-8B27-54384AE8A35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3.5999999999999997E-2</c:v>
                </c:pt>
                <c:pt idx="1">
                  <c:v>0.13700000000000001</c:v>
                </c:pt>
                <c:pt idx="2">
                  <c:v>0.221</c:v>
                </c:pt>
                <c:pt idx="3">
                  <c:v>0.27900000000000003</c:v>
                </c:pt>
                <c:pt idx="4">
                  <c:v>0.32700000000000001</c:v>
                </c:pt>
              </c:numCache>
            </c:numRef>
          </c:val>
          <c:extLst>
            <c:ext xmlns:c16="http://schemas.microsoft.com/office/drawing/2014/chart" uri="{C3380CC4-5D6E-409C-BE32-E72D297353CC}">
              <c16:uniqueId val="{00000015-6730-494E-8B27-54384AE8A35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52314205541763192"/>
          <c:h val="0.86619254576583693"/>
        </c:manualLayout>
      </c:layout>
      <c:barChart>
        <c:barDir val="bar"/>
        <c:grouping val="clustered"/>
        <c:varyColors val="0"/>
        <c:ser>
          <c:idx val="0"/>
          <c:order val="0"/>
          <c:tx>
            <c:strRef>
              <c:f>Sheet1!$B$1</c:f>
              <c:strCache>
                <c:ptCount val="1"/>
                <c:pt idx="0">
                  <c:v>Wave1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1-FD0F-4557-A2C7-F4564EFE385C}"/>
              </c:ext>
            </c:extLst>
          </c:dPt>
          <c:dPt>
            <c:idx val="1"/>
            <c:invertIfNegative val="0"/>
            <c:bubble3D val="0"/>
            <c:spPr>
              <a:solidFill>
                <a:srgbClr val="3FADDD"/>
              </a:solidFill>
              <a:ln>
                <a:noFill/>
              </a:ln>
              <a:effectLst/>
            </c:spPr>
            <c:extLst>
              <c:ext xmlns:c16="http://schemas.microsoft.com/office/drawing/2014/chart" uri="{C3380CC4-5D6E-409C-BE32-E72D297353CC}">
                <c16:uniqueId val="{00000003-FD0F-4557-A2C7-F4564EFE385C}"/>
              </c:ext>
            </c:extLst>
          </c:dPt>
          <c:dPt>
            <c:idx val="2"/>
            <c:invertIfNegative val="0"/>
            <c:bubble3D val="0"/>
            <c:spPr>
              <a:solidFill>
                <a:srgbClr val="3FADDD"/>
              </a:solidFill>
              <a:ln>
                <a:noFill/>
              </a:ln>
              <a:effectLst/>
            </c:spPr>
            <c:extLst>
              <c:ext xmlns:c16="http://schemas.microsoft.com/office/drawing/2014/chart" uri="{C3380CC4-5D6E-409C-BE32-E72D297353CC}">
                <c16:uniqueId val="{00000005-FD0F-4557-A2C7-F4564EFE385C}"/>
              </c:ext>
            </c:extLst>
          </c:dPt>
          <c:dPt>
            <c:idx val="3"/>
            <c:invertIfNegative val="0"/>
            <c:bubble3D val="0"/>
            <c:spPr>
              <a:solidFill>
                <a:srgbClr val="3FADDD"/>
              </a:solidFill>
              <a:ln>
                <a:noFill/>
              </a:ln>
              <a:effectLst/>
            </c:spPr>
            <c:extLst>
              <c:ext xmlns:c16="http://schemas.microsoft.com/office/drawing/2014/chart" uri="{C3380CC4-5D6E-409C-BE32-E72D297353CC}">
                <c16:uniqueId val="{00000007-FD0F-4557-A2C7-F4564EFE385C}"/>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F-4557-A2C7-F4564EFE385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0.12</c:v>
                </c:pt>
                <c:pt idx="1">
                  <c:v>0.125</c:v>
                </c:pt>
                <c:pt idx="2">
                  <c:v>0.48099999999999998</c:v>
                </c:pt>
                <c:pt idx="3">
                  <c:v>0.27400000000000002</c:v>
                </c:pt>
              </c:numCache>
            </c:numRef>
          </c:val>
          <c:extLst>
            <c:ext xmlns:c16="http://schemas.microsoft.com/office/drawing/2014/chart" uri="{C3380CC4-5D6E-409C-BE32-E72D297353CC}">
              <c16:uniqueId val="{00000008-FD0F-4557-A2C7-F4564EFE385C}"/>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0.13400000000000001</c:v>
                </c:pt>
                <c:pt idx="1">
                  <c:v>0.13800000000000001</c:v>
                </c:pt>
                <c:pt idx="2">
                  <c:v>0.503</c:v>
                </c:pt>
                <c:pt idx="3">
                  <c:v>0.22500000000000001</c:v>
                </c:pt>
              </c:numCache>
            </c:numRef>
          </c:val>
          <c:extLst>
            <c:ext xmlns:c16="http://schemas.microsoft.com/office/drawing/2014/chart" uri="{C3380CC4-5D6E-409C-BE32-E72D297353CC}">
              <c16:uniqueId val="{00000009-C4D4-41AC-9894-9BCC9C9A185A}"/>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6144222719232589E-2"/>
          <c:w val="1"/>
          <c:h val="0.74392690693285757"/>
        </c:manualLayout>
      </c:layout>
      <c:barChart>
        <c:barDir val="col"/>
        <c:grouping val="clustered"/>
        <c:varyColors val="0"/>
        <c:ser>
          <c:idx val="0"/>
          <c:order val="0"/>
          <c:tx>
            <c:strRef>
              <c:f>Sheet1!$B$1</c:f>
              <c:strCache>
                <c:ptCount val="1"/>
                <c:pt idx="0">
                  <c:v>18-24</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Sheet1!$B$2:$B$6</c:f>
              <c:numCache>
                <c:formatCode>###0.0%</c:formatCode>
                <c:ptCount val="5"/>
                <c:pt idx="0">
                  <c:v>0.13900000000000001</c:v>
                </c:pt>
                <c:pt idx="1">
                  <c:v>0.1932059447983015</c:v>
                </c:pt>
                <c:pt idx="2">
                  <c:v>0.20063694267515925</c:v>
                </c:pt>
                <c:pt idx="3">
                  <c:v>0.32802547770700635</c:v>
                </c:pt>
                <c:pt idx="4">
                  <c:v>0.13906581740976645</c:v>
                </c:pt>
              </c:numCache>
            </c:numRef>
          </c:val>
          <c:extLst>
            <c:ext xmlns:c16="http://schemas.microsoft.com/office/drawing/2014/chart" uri="{C3380CC4-5D6E-409C-BE32-E72D297353CC}">
              <c16:uniqueId val="{00000000-57D3-4823-B4B7-A3A2A48967F3}"/>
            </c:ext>
          </c:extLst>
        </c:ser>
        <c:ser>
          <c:idx val="1"/>
          <c:order val="1"/>
          <c:tx>
            <c:strRef>
              <c:f>Sheet1!$C$1</c:f>
              <c:strCache>
                <c:ptCount val="1"/>
                <c:pt idx="0">
                  <c:v>25-34</c:v>
                </c:pt>
              </c:strCache>
            </c:strRef>
          </c:tx>
          <c:spPr>
            <a:solidFill>
              <a:srgbClr val="185073"/>
            </a:solidFill>
            <a:ln>
              <a:noFill/>
            </a:ln>
            <a:effectLst/>
          </c:spPr>
          <c:invertIfNegative val="0"/>
          <c:dLbls>
            <c:dLbl>
              <c:idx val="1"/>
              <c:layout>
                <c:manualLayout>
                  <c:x val="5.1630759573847032E-3"/>
                  <c:y val="1.133422579205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C0-424D-9607-C0E88E04C06F}"/>
                </c:ext>
              </c:extLst>
            </c:dLbl>
            <c:dLbl>
              <c:idx val="3"/>
              <c:layout>
                <c:manualLayout>
                  <c:x val="-6.3677011479076583E-3"/>
                  <c:y val="1.5193236736648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51-44C6-8EE4-17963229088D}"/>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Sheet1!$C$2:$C$6</c:f>
              <c:numCache>
                <c:formatCode>###0.0%</c:formatCode>
                <c:ptCount val="5"/>
                <c:pt idx="0">
                  <c:v>0.11</c:v>
                </c:pt>
                <c:pt idx="1">
                  <c:v>0.1683794466403162</c:v>
                </c:pt>
                <c:pt idx="2">
                  <c:v>0.17391304347826086</c:v>
                </c:pt>
                <c:pt idx="3">
                  <c:v>0.35731225296442687</c:v>
                </c:pt>
                <c:pt idx="4">
                  <c:v>0.19051383399209487</c:v>
                </c:pt>
              </c:numCache>
            </c:numRef>
          </c:val>
          <c:extLst>
            <c:ext xmlns:c16="http://schemas.microsoft.com/office/drawing/2014/chart" uri="{C3380CC4-5D6E-409C-BE32-E72D297353CC}">
              <c16:uniqueId val="{00000001-57D3-4823-B4B7-A3A2A48967F3}"/>
            </c:ext>
          </c:extLst>
        </c:ser>
        <c:ser>
          <c:idx val="2"/>
          <c:order val="2"/>
          <c:tx>
            <c:strRef>
              <c:f>Sheet1!$D$1</c:f>
              <c:strCache>
                <c:ptCount val="1"/>
                <c:pt idx="0">
                  <c:v>35-44</c:v>
                </c:pt>
              </c:strCache>
            </c:strRef>
          </c:tx>
          <c:spPr>
            <a:solidFill>
              <a:srgbClr val="2D8BB4"/>
            </a:solidFill>
            <a:ln>
              <a:noFill/>
            </a:ln>
            <a:effectLst/>
          </c:spPr>
          <c:invertIfNegative val="0"/>
          <c:dLbls>
            <c:dLbl>
              <c:idx val="0"/>
              <c:layout>
                <c:manualLayout>
                  <c:x val="0"/>
                  <c:y val="1.133422579205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C0-424D-9607-C0E88E04C06F}"/>
                </c:ext>
              </c:extLst>
            </c:dLbl>
            <c:dLbl>
              <c:idx val="1"/>
              <c:layout>
                <c:manualLayout>
                  <c:x val="0"/>
                  <c:y val="1.8870119658702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C0-424D-9607-C0E88E04C06F}"/>
                </c:ext>
              </c:extLst>
            </c:dLbl>
            <c:dLbl>
              <c:idx val="3"/>
              <c:layout>
                <c:manualLayout>
                  <c:x val="2.5815094994902552E-3"/>
                  <c:y val="1.694075804082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C0-424D-9607-C0E88E04C06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Sheet1!$D$2:$D$6</c:f>
              <c:numCache>
                <c:formatCode>###0.0%</c:formatCode>
                <c:ptCount val="5"/>
                <c:pt idx="0">
                  <c:v>9.6000000000000002E-2</c:v>
                </c:pt>
                <c:pt idx="1">
                  <c:v>0.13538205980066445</c:v>
                </c:pt>
                <c:pt idx="2">
                  <c:v>0.20016611295681064</c:v>
                </c:pt>
                <c:pt idx="3">
                  <c:v>0.3538205980066445</c:v>
                </c:pt>
                <c:pt idx="4">
                  <c:v>0.21511627906976746</c:v>
                </c:pt>
              </c:numCache>
            </c:numRef>
          </c:val>
          <c:extLst>
            <c:ext xmlns:c16="http://schemas.microsoft.com/office/drawing/2014/chart" uri="{C3380CC4-5D6E-409C-BE32-E72D297353CC}">
              <c16:uniqueId val="{00000002-57D3-4823-B4B7-A3A2A48967F3}"/>
            </c:ext>
          </c:extLst>
        </c:ser>
        <c:ser>
          <c:idx val="3"/>
          <c:order val="3"/>
          <c:tx>
            <c:strRef>
              <c:f>Sheet1!$E$1</c:f>
              <c:strCache>
                <c:ptCount val="1"/>
                <c:pt idx="0">
                  <c:v>45-54</c:v>
                </c:pt>
              </c:strCache>
            </c:strRef>
          </c:tx>
          <c:spPr>
            <a:solidFill>
              <a:srgbClr val="40AEDD"/>
            </a:solidFill>
            <a:ln>
              <a:noFill/>
            </a:ln>
            <a:effectLst/>
          </c:spPr>
          <c:invertIfNegative val="0"/>
          <c:dLbls>
            <c:dLbl>
              <c:idx val="4"/>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5.4018580568783961E-2"/>
                      <c:h val="6.4180276662204355E-2"/>
                    </c:manualLayout>
                  </c15:layout>
                </c:ext>
                <c:ext xmlns:c16="http://schemas.microsoft.com/office/drawing/2014/chart" uri="{C3380CC4-5D6E-409C-BE32-E72D297353CC}">
                  <c16:uniqueId val="{00000007-40C0-424D-9607-C0E88E04C06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Sheet1!$E$2:$E$6</c:f>
              <c:numCache>
                <c:formatCode>###0.0%</c:formatCode>
                <c:ptCount val="5"/>
                <c:pt idx="0">
                  <c:v>0.10909090909090909</c:v>
                </c:pt>
                <c:pt idx="1">
                  <c:v>0.14181818181818182</c:v>
                </c:pt>
                <c:pt idx="2">
                  <c:v>0.18636363636363637</c:v>
                </c:pt>
                <c:pt idx="3">
                  <c:v>0.37363636363636366</c:v>
                </c:pt>
                <c:pt idx="4">
                  <c:v>0.18909090909090909</c:v>
                </c:pt>
              </c:numCache>
            </c:numRef>
          </c:val>
          <c:extLst>
            <c:ext xmlns:c16="http://schemas.microsoft.com/office/drawing/2014/chart" uri="{C3380CC4-5D6E-409C-BE32-E72D297353CC}">
              <c16:uniqueId val="{00000003-57D3-4823-B4B7-A3A2A48967F3}"/>
            </c:ext>
          </c:extLst>
        </c:ser>
        <c:ser>
          <c:idx val="4"/>
          <c:order val="4"/>
          <c:tx>
            <c:strRef>
              <c:f>Sheet1!$F$1</c:f>
              <c:strCache>
                <c:ptCount val="1"/>
                <c:pt idx="0">
                  <c:v>&gt;54</c:v>
                </c:pt>
              </c:strCache>
            </c:strRef>
          </c:tx>
          <c:spPr>
            <a:solidFill>
              <a:srgbClr val="A1EAF7"/>
            </a:solidFill>
            <a:ln>
              <a:noFill/>
            </a:ln>
            <a:effectLst/>
          </c:spPr>
          <c:invertIfNegative val="0"/>
          <c:dLbls>
            <c:dLbl>
              <c:idx val="4"/>
              <c:layout>
                <c:manualLayout>
                  <c:x val="9.1788490037556067E-4"/>
                  <c:y val="1.5071810474540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C0-424D-9607-C0E88E04C06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Neutral</c:v>
                </c:pt>
                <c:pt idx="3">
                  <c:v>Likely</c:v>
                </c:pt>
                <c:pt idx="4">
                  <c:v>Very Likely</c:v>
                </c:pt>
              </c:strCache>
            </c:strRef>
          </c:cat>
          <c:val>
            <c:numRef>
              <c:f>Sheet1!$F$2:$F$6</c:f>
              <c:numCache>
                <c:formatCode>###0.0%</c:formatCode>
                <c:ptCount val="5"/>
                <c:pt idx="0">
                  <c:v>0.15164835164835164</c:v>
                </c:pt>
                <c:pt idx="1">
                  <c:v>0.15677655677655677</c:v>
                </c:pt>
                <c:pt idx="2">
                  <c:v>0.1706959706959707</c:v>
                </c:pt>
                <c:pt idx="3">
                  <c:v>0.33919413919413921</c:v>
                </c:pt>
                <c:pt idx="4">
                  <c:v>0.18168498168498168</c:v>
                </c:pt>
              </c:numCache>
            </c:numRef>
          </c:val>
          <c:extLst>
            <c:ext xmlns:c16="http://schemas.microsoft.com/office/drawing/2014/chart" uri="{C3380CC4-5D6E-409C-BE32-E72D297353CC}">
              <c16:uniqueId val="{00000004-57D3-4823-B4B7-A3A2A48967F3}"/>
            </c:ext>
          </c:extLst>
        </c:ser>
        <c:dLbls>
          <c:showLegendKey val="0"/>
          <c:showVal val="0"/>
          <c:showCatName val="0"/>
          <c:showSerName val="0"/>
          <c:showPercent val="0"/>
          <c:showBubbleSize val="0"/>
        </c:dLbls>
        <c:gapWidth val="219"/>
        <c:overlap val="-27"/>
        <c:axId val="545474976"/>
        <c:axId val="545475304"/>
      </c:barChart>
      <c:catAx>
        <c:axId val="54547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545475304"/>
        <c:crosses val="autoZero"/>
        <c:auto val="1"/>
        <c:lblAlgn val="ctr"/>
        <c:lblOffset val="100"/>
        <c:noMultiLvlLbl val="0"/>
      </c:catAx>
      <c:valAx>
        <c:axId val="545475304"/>
        <c:scaling>
          <c:orientation val="minMax"/>
        </c:scaling>
        <c:delete val="1"/>
        <c:axPos val="l"/>
        <c:numFmt formatCode="###0.0%" sourceLinked="1"/>
        <c:majorTickMark val="none"/>
        <c:minorTickMark val="none"/>
        <c:tickLblPos val="nextTo"/>
        <c:crossAx val="545474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0.49</c:v>
                </c:pt>
                <c:pt idx="1">
                  <c:v>0.53600000000000003</c:v>
                </c:pt>
              </c:numCache>
            </c:numRef>
          </c:val>
          <c:extLst>
            <c:ext xmlns:c16="http://schemas.microsoft.com/office/drawing/2014/chart" uri="{C3380CC4-5D6E-409C-BE32-E72D297353CC}">
              <c16:uniqueId val="{00000000-978B-4169-AEBB-7A59EC308D67}"/>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0.188</c:v>
                </c:pt>
                <c:pt idx="1">
                  <c:v>0.16600000000000001</c:v>
                </c:pt>
              </c:numCache>
            </c:numRef>
          </c:val>
          <c:extLst>
            <c:ext xmlns:c16="http://schemas.microsoft.com/office/drawing/2014/chart" uri="{C3380CC4-5D6E-409C-BE32-E72D297353CC}">
              <c16:uniqueId val="{00000001-978B-4169-AEBB-7A59EC308D67}"/>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0.32200000000000001</c:v>
                </c:pt>
                <c:pt idx="1">
                  <c:v>0.29799999999999999</c:v>
                </c:pt>
              </c:numCache>
            </c:numRef>
          </c:val>
          <c:extLst>
            <c:ext xmlns:c16="http://schemas.microsoft.com/office/drawing/2014/chart" uri="{C3380CC4-5D6E-409C-BE32-E72D297353CC}">
              <c16:uniqueId val="{00000002-978B-4169-AEBB-7A59EC308D67}"/>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8A90-47C2-8EAD-AE7FF06E5D3A}"/>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8A90-47C2-8EAD-AE7FF06E5D3A}"/>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8A90-47C2-8EAD-AE7FF06E5D3A}"/>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8A90-47C2-8EAD-AE7FF06E5D3A}"/>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8A90-47C2-8EAD-AE7FF06E5D3A}"/>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8A90-47C2-8EAD-AE7FF06E5D3A}"/>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8A90-47C2-8EAD-AE7FF06E5D3A}"/>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8A90-47C2-8EAD-AE7FF06E5D3A}"/>
                </c:ext>
              </c:extLst>
            </c:dLbl>
            <c:dLbl>
              <c:idx val="4"/>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8A90-47C2-8EAD-AE7FF06E5D3A}"/>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9.6000000000000002E-2</c:v>
                </c:pt>
                <c:pt idx="1">
                  <c:v>0.17799999999999999</c:v>
                </c:pt>
                <c:pt idx="2">
                  <c:v>0.17399999999999999</c:v>
                </c:pt>
                <c:pt idx="3">
                  <c:v>0.22</c:v>
                </c:pt>
                <c:pt idx="4">
                  <c:v>0.33200000000000002</c:v>
                </c:pt>
              </c:numCache>
            </c:numRef>
          </c:val>
          <c:extLst>
            <c:ext xmlns:c16="http://schemas.microsoft.com/office/drawing/2014/chart" uri="{C3380CC4-5D6E-409C-BE32-E72D297353CC}">
              <c16:uniqueId val="{0000000A-8A90-47C2-8EAD-AE7FF06E5D3A}"/>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8A90-47C2-8EAD-AE7FF06E5D3A}"/>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8A90-47C2-8EAD-AE7FF06E5D3A}"/>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8A90-47C2-8EAD-AE7FF06E5D3A}"/>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8A90-47C2-8EAD-AE7FF06E5D3A}"/>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8A90-47C2-8EAD-AE7FF06E5D3A}"/>
              </c:ext>
            </c:extLst>
          </c:dPt>
          <c:dLbls>
            <c:dLbl>
              <c:idx val="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8A90-47C2-8EAD-AE7FF06E5D3A}"/>
                </c:ext>
              </c:extLst>
            </c:dLbl>
            <c:dLbl>
              <c:idx val="1"/>
              <c:layout>
                <c:manualLayout>
                  <c:x val="-7.4956528570315011E-17"/>
                  <c:y val="-5.2450729354237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A90-47C2-8EAD-AE7FF06E5D3A}"/>
                </c:ext>
              </c:extLst>
            </c:dLbl>
            <c:dLbl>
              <c:idx val="2"/>
              <c:layout>
                <c:manualLayout>
                  <c:x val="-3.2708681225249246E-2"/>
                  <c:y val="4.196058348338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A90-47C2-8EAD-AE7FF06E5D3A}"/>
                </c:ext>
              </c:extLst>
            </c:dLbl>
            <c:dLbl>
              <c:idx val="4"/>
              <c:layout>
                <c:manualLayout>
                  <c:x val="0.10018795253577972"/>
                  <c:y val="-0.13113361052128841"/>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2860066419995753"/>
                      <c:h val="7.3155704234524999E-2"/>
                    </c:manualLayout>
                  </c15:layout>
                </c:ext>
                <c:ext xmlns:c16="http://schemas.microsoft.com/office/drawing/2014/chart" uri="{C3380CC4-5D6E-409C-BE32-E72D297353CC}">
                  <c16:uniqueId val="{00000014-8A90-47C2-8EAD-AE7FF06E5D3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7.1999999999999995E-2</c:v>
                </c:pt>
                <c:pt idx="1">
                  <c:v>0.19800000000000001</c:v>
                </c:pt>
                <c:pt idx="2">
                  <c:v>0.19400000000000001</c:v>
                </c:pt>
                <c:pt idx="3">
                  <c:v>0.17799999999999999</c:v>
                </c:pt>
                <c:pt idx="4">
                  <c:v>0.35799999999999998</c:v>
                </c:pt>
              </c:numCache>
            </c:numRef>
          </c:val>
          <c:extLst>
            <c:ext xmlns:c16="http://schemas.microsoft.com/office/drawing/2014/chart" uri="{C3380CC4-5D6E-409C-BE32-E72D297353CC}">
              <c16:uniqueId val="{00000015-8A90-47C2-8EAD-AE7FF06E5D3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807375253298"/>
          <c:y val="6.6903727117081521E-2"/>
          <c:w val="0.37645129643011577"/>
          <c:h val="0.86619254576583693"/>
        </c:manualLayout>
      </c:layout>
      <c:barChart>
        <c:barDir val="bar"/>
        <c:grouping val="clustered"/>
        <c:varyColors val="0"/>
        <c:ser>
          <c:idx val="0"/>
          <c:order val="0"/>
          <c:tx>
            <c:strRef>
              <c:f>Sheet1!$B$1</c:f>
              <c:strCache>
                <c:ptCount val="1"/>
                <c:pt idx="0">
                  <c:v>Wave 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1-FD0F-4557-A2C7-F4564EFE385C}"/>
              </c:ext>
            </c:extLst>
          </c:dPt>
          <c:dPt>
            <c:idx val="1"/>
            <c:invertIfNegative val="0"/>
            <c:bubble3D val="0"/>
            <c:spPr>
              <a:solidFill>
                <a:srgbClr val="3FADDD"/>
              </a:solidFill>
              <a:ln>
                <a:noFill/>
              </a:ln>
              <a:effectLst/>
            </c:spPr>
            <c:extLst>
              <c:ext xmlns:c16="http://schemas.microsoft.com/office/drawing/2014/chart" uri="{C3380CC4-5D6E-409C-BE32-E72D297353CC}">
                <c16:uniqueId val="{00000003-FD0F-4557-A2C7-F4564EFE385C}"/>
              </c:ext>
            </c:extLst>
          </c:dPt>
          <c:dPt>
            <c:idx val="2"/>
            <c:invertIfNegative val="0"/>
            <c:bubble3D val="0"/>
            <c:spPr>
              <a:solidFill>
                <a:srgbClr val="3FADDD"/>
              </a:solidFill>
              <a:ln>
                <a:noFill/>
              </a:ln>
              <a:effectLst/>
            </c:spPr>
            <c:extLst>
              <c:ext xmlns:c16="http://schemas.microsoft.com/office/drawing/2014/chart" uri="{C3380CC4-5D6E-409C-BE32-E72D297353CC}">
                <c16:uniqueId val="{00000005-FD0F-4557-A2C7-F4564EFE385C}"/>
              </c:ext>
            </c:extLst>
          </c:dPt>
          <c:dPt>
            <c:idx val="3"/>
            <c:invertIfNegative val="0"/>
            <c:bubble3D val="0"/>
            <c:spPr>
              <a:solidFill>
                <a:srgbClr val="3FADDD"/>
              </a:solidFill>
              <a:ln>
                <a:noFill/>
              </a:ln>
              <a:effectLst/>
            </c:spPr>
            <c:extLst>
              <c:ext xmlns:c16="http://schemas.microsoft.com/office/drawing/2014/chart" uri="{C3380CC4-5D6E-409C-BE32-E72D297353CC}">
                <c16:uniqueId val="{00000007-FD0F-4557-A2C7-F4564EFE385C}"/>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F-4557-A2C7-F4564EFE385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9.4E-2</c:v>
                </c:pt>
                <c:pt idx="1">
                  <c:v>0.154</c:v>
                </c:pt>
                <c:pt idx="2">
                  <c:v>0.45</c:v>
                </c:pt>
                <c:pt idx="3">
                  <c:v>0.30199999999999999</c:v>
                </c:pt>
              </c:numCache>
            </c:numRef>
          </c:val>
          <c:extLst>
            <c:ext xmlns:c16="http://schemas.microsoft.com/office/drawing/2014/chart" uri="{C3380CC4-5D6E-409C-BE32-E72D297353CC}">
              <c16:uniqueId val="{00000008-FD0F-4557-A2C7-F4564EFE385C}"/>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0.08</c:v>
                </c:pt>
                <c:pt idx="1">
                  <c:v>0.159</c:v>
                </c:pt>
                <c:pt idx="2">
                  <c:v>0.42</c:v>
                </c:pt>
                <c:pt idx="3">
                  <c:v>0.34200000000000003</c:v>
                </c:pt>
              </c:numCache>
            </c:numRef>
          </c:val>
          <c:extLst>
            <c:ext xmlns:c16="http://schemas.microsoft.com/office/drawing/2014/chart" uri="{C3380CC4-5D6E-409C-BE32-E72D297353CC}">
              <c16:uniqueId val="{00000009-D08A-4BDF-B2A5-A43A22F9A209}"/>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0.505</c:v>
                </c:pt>
                <c:pt idx="1">
                  <c:v>0.41599999999999998</c:v>
                </c:pt>
              </c:numCache>
            </c:numRef>
          </c:val>
          <c:extLst>
            <c:ext xmlns:c16="http://schemas.microsoft.com/office/drawing/2014/chart" uri="{C3380CC4-5D6E-409C-BE32-E72D297353CC}">
              <c16:uniqueId val="{00000000-978B-4169-AEBB-7A59EC308D67}"/>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0.218</c:v>
                </c:pt>
                <c:pt idx="1">
                  <c:v>0.27300000000000002</c:v>
                </c:pt>
              </c:numCache>
            </c:numRef>
          </c:val>
          <c:extLst>
            <c:ext xmlns:c16="http://schemas.microsoft.com/office/drawing/2014/chart" uri="{C3380CC4-5D6E-409C-BE32-E72D297353CC}">
              <c16:uniqueId val="{00000001-978B-4169-AEBB-7A59EC308D67}"/>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0.27700000000000002</c:v>
                </c:pt>
                <c:pt idx="1">
                  <c:v>0.311</c:v>
                </c:pt>
              </c:numCache>
            </c:numRef>
          </c:val>
          <c:extLst>
            <c:ext xmlns:c16="http://schemas.microsoft.com/office/drawing/2014/chart" uri="{C3380CC4-5D6E-409C-BE32-E72D297353CC}">
              <c16:uniqueId val="{00000002-978B-4169-AEBB-7A59EC308D67}"/>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ED4F-4339-A58D-175C3497E031}"/>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ED4F-4339-A58D-175C3497E031}"/>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ED4F-4339-A58D-175C3497E031}"/>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ED4F-4339-A58D-175C3497E031}"/>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ED4F-4339-A58D-175C3497E031}"/>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ED4F-4339-A58D-175C3497E031}"/>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ED4F-4339-A58D-175C3497E031}"/>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ED4F-4339-A58D-175C3497E031}"/>
                </c:ext>
              </c:extLst>
            </c:dLbl>
            <c:dLbl>
              <c:idx val="4"/>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ED4F-4339-A58D-175C3497E03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9.0999999999999998E-2</c:v>
                </c:pt>
                <c:pt idx="1">
                  <c:v>0.26</c:v>
                </c:pt>
                <c:pt idx="2">
                  <c:v>0.22800000000000001</c:v>
                </c:pt>
                <c:pt idx="3">
                  <c:v>0.186</c:v>
                </c:pt>
                <c:pt idx="4">
                  <c:v>0.23499999999999999</c:v>
                </c:pt>
              </c:numCache>
            </c:numRef>
          </c:val>
          <c:extLst>
            <c:ext xmlns:c16="http://schemas.microsoft.com/office/drawing/2014/chart" uri="{C3380CC4-5D6E-409C-BE32-E72D297353CC}">
              <c16:uniqueId val="{0000000A-ED4F-4339-A58D-175C3497E031}"/>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ED4F-4339-A58D-175C3497E031}"/>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ED4F-4339-A58D-175C3497E031}"/>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ED4F-4339-A58D-175C3497E031}"/>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ED4F-4339-A58D-175C3497E031}"/>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ED4F-4339-A58D-175C3497E031}"/>
              </c:ext>
            </c:extLst>
          </c:dPt>
          <c:dLbls>
            <c:dLbl>
              <c:idx val="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ED4F-4339-A58D-175C3497E031}"/>
                </c:ext>
              </c:extLst>
            </c:dLbl>
            <c:dLbl>
              <c:idx val="1"/>
              <c:layout>
                <c:manualLayout>
                  <c:x val="1.2265755459468439E-2"/>
                  <c:y val="0.14686204219186239"/>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4F-4339-A58D-175C3497E031}"/>
                </c:ext>
              </c:extLst>
            </c:dLbl>
            <c:dLbl>
              <c:idx val="2"/>
              <c:layout>
                <c:manualLayout>
                  <c:x val="-3.2708681225249246E-2"/>
                  <c:y val="2.6225364677118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4F-4339-A58D-175C3497E031}"/>
                </c:ext>
              </c:extLst>
            </c:dLbl>
            <c:dLbl>
              <c:idx val="3"/>
              <c:layout>
                <c:manualLayout>
                  <c:x val="7.3594532756810632E-2"/>
                  <c:y val="7.8676094031354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4F-4339-A58D-175C3497E031}"/>
                </c:ext>
              </c:extLst>
            </c:dLbl>
            <c:dLbl>
              <c:idx val="4"/>
              <c:layout>
                <c:manualLayout>
                  <c:x val="5.1114805766800213E-2"/>
                  <c:y val="-4.1960687828609379E-2"/>
                </c:manualLayout>
              </c:layout>
              <c:showLegendKey val="0"/>
              <c:showVal val="1"/>
              <c:showCatName val="0"/>
              <c:showSerName val="0"/>
              <c:showPercent val="0"/>
              <c:showBubbleSize val="0"/>
              <c:extLst>
                <c:ext xmlns:c15="http://schemas.microsoft.com/office/drawing/2012/chart" uri="{CE6537A1-D6FC-4f65-9D91-7224C49458BB}">
                  <c15:layout>
                    <c:manualLayout>
                      <c:w val="0.13678792952118357"/>
                      <c:h val="6.2652610163604294E-2"/>
                    </c:manualLayout>
                  </c15:layout>
                </c:ext>
                <c:ext xmlns:c16="http://schemas.microsoft.com/office/drawing/2014/chart" uri="{C3380CC4-5D6E-409C-BE32-E72D297353CC}">
                  <c16:uniqueId val="{00000014-ED4F-4339-A58D-175C3497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7.3999999999999996E-2</c:v>
                </c:pt>
                <c:pt idx="1">
                  <c:v>0.247</c:v>
                </c:pt>
                <c:pt idx="2">
                  <c:v>0.22700000000000001</c:v>
                </c:pt>
                <c:pt idx="3">
                  <c:v>0.219</c:v>
                </c:pt>
                <c:pt idx="4">
                  <c:v>0.23200000000000001</c:v>
                </c:pt>
              </c:numCache>
            </c:numRef>
          </c:val>
          <c:extLst>
            <c:ext xmlns:c16="http://schemas.microsoft.com/office/drawing/2014/chart" uri="{C3380CC4-5D6E-409C-BE32-E72D297353CC}">
              <c16:uniqueId val="{00000015-ED4F-4339-A58D-175C3497E03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0.54400000000000004</c:v>
                </c:pt>
                <c:pt idx="1">
                  <c:v>0.54200000000000004</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0.17799999999999999</c:v>
                </c:pt>
                <c:pt idx="1">
                  <c:v>0.14599999999999999</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80-4BFD-BF34-3CDBAAD7011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23-4498-85F4-9D0E20A32E3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0.27800000000000002</c:v>
                </c:pt>
                <c:pt idx="1">
                  <c:v>0.312</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5777572323445832"/>
          <c:h val="0.86619254576583693"/>
        </c:manualLayout>
      </c:layout>
      <c:barChart>
        <c:barDir val="bar"/>
        <c:grouping val="clustered"/>
        <c:varyColors val="0"/>
        <c:ser>
          <c:idx val="0"/>
          <c:order val="0"/>
          <c:tx>
            <c:strRef>
              <c:f>Sheet1!$B$1</c:f>
              <c:strCache>
                <c:ptCount val="1"/>
                <c:pt idx="0">
                  <c:v>Wave 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1-8835-4C33-AB70-83BF08FA8907}"/>
              </c:ext>
            </c:extLst>
          </c:dPt>
          <c:dPt>
            <c:idx val="1"/>
            <c:invertIfNegative val="0"/>
            <c:bubble3D val="0"/>
            <c:spPr>
              <a:solidFill>
                <a:srgbClr val="3FADDD"/>
              </a:solidFill>
              <a:ln>
                <a:noFill/>
              </a:ln>
              <a:effectLst/>
            </c:spPr>
            <c:extLst>
              <c:ext xmlns:c16="http://schemas.microsoft.com/office/drawing/2014/chart" uri="{C3380CC4-5D6E-409C-BE32-E72D297353CC}">
                <c16:uniqueId val="{00000003-8835-4C33-AB70-83BF08FA8907}"/>
              </c:ext>
            </c:extLst>
          </c:dPt>
          <c:dPt>
            <c:idx val="2"/>
            <c:invertIfNegative val="0"/>
            <c:bubble3D val="0"/>
            <c:spPr>
              <a:solidFill>
                <a:srgbClr val="3FADDD"/>
              </a:solidFill>
              <a:ln>
                <a:noFill/>
              </a:ln>
              <a:effectLst/>
            </c:spPr>
            <c:extLst>
              <c:ext xmlns:c16="http://schemas.microsoft.com/office/drawing/2014/chart" uri="{C3380CC4-5D6E-409C-BE32-E72D297353CC}">
                <c16:uniqueId val="{00000005-8835-4C33-AB70-83BF08FA8907}"/>
              </c:ext>
            </c:extLst>
          </c:dPt>
          <c:dPt>
            <c:idx val="3"/>
            <c:invertIfNegative val="0"/>
            <c:bubble3D val="0"/>
            <c:spPr>
              <a:solidFill>
                <a:srgbClr val="3FADDD"/>
              </a:solidFill>
              <a:ln>
                <a:noFill/>
              </a:ln>
              <a:effectLst/>
            </c:spPr>
            <c:extLst>
              <c:ext xmlns:c16="http://schemas.microsoft.com/office/drawing/2014/chart" uri="{C3380CC4-5D6E-409C-BE32-E72D297353CC}">
                <c16:uniqueId val="{00000007-8835-4C33-AB70-83BF08FA8907}"/>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5-4C33-AB70-83BF08FA89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0.124</c:v>
                </c:pt>
                <c:pt idx="1">
                  <c:v>6.2E-2</c:v>
                </c:pt>
                <c:pt idx="2">
                  <c:v>0.34339999999999998</c:v>
                </c:pt>
                <c:pt idx="3">
                  <c:v>0.47070000000000001</c:v>
                </c:pt>
              </c:numCache>
            </c:numRef>
          </c:val>
          <c:extLst>
            <c:ext xmlns:c16="http://schemas.microsoft.com/office/drawing/2014/chart" uri="{C3380CC4-5D6E-409C-BE32-E72D297353CC}">
              <c16:uniqueId val="{00000008-8835-4C33-AB70-83BF08FA8907}"/>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0.15</c:v>
                </c:pt>
                <c:pt idx="1">
                  <c:v>5.6000000000000001E-2</c:v>
                </c:pt>
                <c:pt idx="2">
                  <c:v>0.315</c:v>
                </c:pt>
                <c:pt idx="3">
                  <c:v>0.48</c:v>
                </c:pt>
              </c:numCache>
            </c:numRef>
          </c:val>
          <c:extLst>
            <c:ext xmlns:c16="http://schemas.microsoft.com/office/drawing/2014/chart" uri="{C3380CC4-5D6E-409C-BE32-E72D297353CC}">
              <c16:uniqueId val="{00000009-237D-4827-AC02-8413078C5034}"/>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6125-47AC-ADA5-6C27297B7865}"/>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6125-47AC-ADA5-6C27297B7865}"/>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6125-47AC-ADA5-6C27297B7865}"/>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6125-47AC-ADA5-6C27297B7865}"/>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6125-47AC-ADA5-6C27297B7865}"/>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6125-47AC-ADA5-6C27297B7865}"/>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6125-47AC-ADA5-6C27297B7865}"/>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6125-47AC-ADA5-6C27297B7865}"/>
                </c:ext>
              </c:extLst>
            </c:dLbl>
            <c:dLbl>
              <c:idx val="4"/>
              <c:layout>
                <c:manualLayout>
                  <c:x val="4.0885851531561462E-2"/>
                  <c:y val="-6.8185948160507492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25-47AC-ADA5-6C27297B786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4.5999999999999999E-2</c:v>
                </c:pt>
                <c:pt idx="1">
                  <c:v>0.13400000000000001</c:v>
                </c:pt>
                <c:pt idx="2">
                  <c:v>0.182</c:v>
                </c:pt>
                <c:pt idx="3">
                  <c:v>0.26600000000000001</c:v>
                </c:pt>
                <c:pt idx="4">
                  <c:v>0.372</c:v>
                </c:pt>
              </c:numCache>
            </c:numRef>
          </c:val>
          <c:extLst>
            <c:ext xmlns:c16="http://schemas.microsoft.com/office/drawing/2014/chart" uri="{C3380CC4-5D6E-409C-BE32-E72D297353CC}">
              <c16:uniqueId val="{0000000A-6125-47AC-ADA5-6C27297B7865}"/>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6125-47AC-ADA5-6C27297B7865}"/>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6125-47AC-ADA5-6C27297B7865}"/>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6125-47AC-ADA5-6C27297B7865}"/>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6125-47AC-ADA5-6C27297B7865}"/>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6125-47AC-ADA5-6C27297B7865}"/>
              </c:ext>
            </c:extLst>
          </c:dPt>
          <c:dLbls>
            <c:dLbl>
              <c:idx val="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6125-47AC-ADA5-6C27297B7865}"/>
                </c:ext>
              </c:extLst>
            </c:dLbl>
            <c:dLbl>
              <c:idx val="1"/>
              <c:layout>
                <c:manualLayout>
                  <c:x val="4.0885851531561462E-3"/>
                  <c:y val="-1.0490145870847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125-47AC-ADA5-6C27297B7865}"/>
                </c:ext>
              </c:extLst>
            </c:dLbl>
            <c:dLbl>
              <c:idx val="2"/>
              <c:layout>
                <c:manualLayout>
                  <c:x val="-4.0885851531562963E-3"/>
                  <c:y val="9.9656385773049319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125-47AC-ADA5-6C27297B7865}"/>
                </c:ext>
              </c:extLst>
            </c:dLbl>
            <c:dLbl>
              <c:idx val="3"/>
              <c:layout>
                <c:manualLayout>
                  <c:x val="-4.0885851531561462E-2"/>
                  <c:y val="-5.24507293542374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125-47AC-ADA5-6C27297B7865}"/>
                </c:ext>
              </c:extLst>
            </c:dLbl>
            <c:dLbl>
              <c:idx val="4"/>
              <c:layout>
                <c:manualLayout>
                  <c:x val="0.13287641516397578"/>
                  <c:y val="-0.19668739029125409"/>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4497519484240964"/>
                      <c:h val="7.8407251269985337E-2"/>
                    </c:manualLayout>
                  </c15:layout>
                </c:ext>
                <c:ext xmlns:c16="http://schemas.microsoft.com/office/drawing/2014/chart" uri="{C3380CC4-5D6E-409C-BE32-E72D297353CC}">
                  <c16:uniqueId val="{00000014-6125-47AC-ADA5-6C27297B7865}"/>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3.7999999999999999E-2</c:v>
                </c:pt>
                <c:pt idx="1">
                  <c:v>9.1999999999999998E-2</c:v>
                </c:pt>
                <c:pt idx="2">
                  <c:v>0.22</c:v>
                </c:pt>
                <c:pt idx="3">
                  <c:v>0.23599999999999999</c:v>
                </c:pt>
                <c:pt idx="4">
                  <c:v>0.41399999999999998</c:v>
                </c:pt>
              </c:numCache>
            </c:numRef>
          </c:val>
          <c:extLst>
            <c:ext xmlns:c16="http://schemas.microsoft.com/office/drawing/2014/chart" uri="{C3380CC4-5D6E-409C-BE32-E72D297353CC}">
              <c16:uniqueId val="{00000015-6125-47AC-ADA5-6C27297B786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0.74199999999999999</c:v>
                </c:pt>
                <c:pt idx="1">
                  <c:v>0.77</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dLbl>
              <c:idx val="0"/>
              <c:layout>
                <c:manualLayout>
                  <c:x val="0"/>
                  <c:y val="-5.3500355545669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89-4D89-972F-746EB3FCD99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5.6000000000000001E-2</c:v>
                </c:pt>
                <c:pt idx="1">
                  <c:v>6.8000000000000005E-2</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0.20200000000000001</c:v>
                </c:pt>
                <c:pt idx="1">
                  <c:v>0.16200000000000001</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56935197340041177"/>
          <c:h val="0.86619254576583693"/>
        </c:manualLayout>
      </c:layout>
      <c:barChart>
        <c:barDir val="bar"/>
        <c:grouping val="clustered"/>
        <c:varyColors val="0"/>
        <c:ser>
          <c:idx val="0"/>
          <c:order val="0"/>
          <c:tx>
            <c:strRef>
              <c:f>Sheet1!$B$1</c:f>
              <c:strCache>
                <c:ptCount val="1"/>
                <c:pt idx="0">
                  <c:v>Wave1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1-8835-4C33-AB70-83BF08FA8907}"/>
              </c:ext>
            </c:extLst>
          </c:dPt>
          <c:dPt>
            <c:idx val="1"/>
            <c:invertIfNegative val="0"/>
            <c:bubble3D val="0"/>
            <c:spPr>
              <a:solidFill>
                <a:srgbClr val="3FADDD"/>
              </a:solidFill>
              <a:ln>
                <a:noFill/>
              </a:ln>
              <a:effectLst/>
            </c:spPr>
            <c:extLst>
              <c:ext xmlns:c16="http://schemas.microsoft.com/office/drawing/2014/chart" uri="{C3380CC4-5D6E-409C-BE32-E72D297353CC}">
                <c16:uniqueId val="{00000003-8835-4C33-AB70-83BF08FA8907}"/>
              </c:ext>
            </c:extLst>
          </c:dPt>
          <c:dPt>
            <c:idx val="2"/>
            <c:invertIfNegative val="0"/>
            <c:bubble3D val="0"/>
            <c:spPr>
              <a:solidFill>
                <a:srgbClr val="3FADDD"/>
              </a:solidFill>
              <a:ln>
                <a:noFill/>
              </a:ln>
              <a:effectLst/>
            </c:spPr>
            <c:extLst>
              <c:ext xmlns:c16="http://schemas.microsoft.com/office/drawing/2014/chart" uri="{C3380CC4-5D6E-409C-BE32-E72D297353CC}">
                <c16:uniqueId val="{00000005-8835-4C33-AB70-83BF08FA8907}"/>
              </c:ext>
            </c:extLst>
          </c:dPt>
          <c:dPt>
            <c:idx val="3"/>
            <c:invertIfNegative val="0"/>
            <c:bubble3D val="0"/>
            <c:spPr>
              <a:solidFill>
                <a:srgbClr val="3FADDD"/>
              </a:solidFill>
              <a:ln>
                <a:noFill/>
              </a:ln>
              <a:effectLst/>
            </c:spPr>
            <c:extLst>
              <c:ext xmlns:c16="http://schemas.microsoft.com/office/drawing/2014/chart" uri="{C3380CC4-5D6E-409C-BE32-E72D297353CC}">
                <c16:uniqueId val="{00000007-8835-4C33-AB70-83BF08FA8907}"/>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5-4C33-AB70-83BF08FA89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5.11E-2</c:v>
                </c:pt>
                <c:pt idx="1">
                  <c:v>0.10059999999999999</c:v>
                </c:pt>
                <c:pt idx="2">
                  <c:v>0.46329999999999999</c:v>
                </c:pt>
                <c:pt idx="3">
                  <c:v>0.38500000000000001</c:v>
                </c:pt>
              </c:numCache>
            </c:numRef>
          </c:val>
          <c:extLst>
            <c:ext xmlns:c16="http://schemas.microsoft.com/office/drawing/2014/chart" uri="{C3380CC4-5D6E-409C-BE32-E72D297353CC}">
              <c16:uniqueId val="{00000008-8835-4C33-AB70-83BF08FA8907}"/>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0.04</c:v>
                </c:pt>
                <c:pt idx="1">
                  <c:v>8.1000000000000003E-2</c:v>
                </c:pt>
                <c:pt idx="2">
                  <c:v>0.504</c:v>
                </c:pt>
                <c:pt idx="3">
                  <c:v>0.375</c:v>
                </c:pt>
              </c:numCache>
            </c:numRef>
          </c:val>
          <c:extLst>
            <c:ext xmlns:c16="http://schemas.microsoft.com/office/drawing/2014/chart" uri="{C3380CC4-5D6E-409C-BE32-E72D297353CC}">
              <c16:uniqueId val="{00000009-0D20-441C-A3B3-AD946751B163}"/>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858580560496892E-2"/>
          <c:y val="2.6548672566371681E-2"/>
          <c:w val="0.98914141943950307"/>
          <c:h val="0.84643021392237472"/>
        </c:manualLayout>
      </c:layout>
      <c:barChart>
        <c:barDir val="col"/>
        <c:grouping val="clustered"/>
        <c:varyColors val="0"/>
        <c:ser>
          <c:idx val="0"/>
          <c:order val="0"/>
          <c:tx>
            <c:strRef>
              <c:f>Sheet1!$B$1</c:f>
              <c:strCache>
                <c:ptCount val="1"/>
                <c:pt idx="0">
                  <c:v>Sun &amp; Beach</c:v>
                </c:pt>
              </c:strCache>
            </c:strRef>
          </c:tx>
          <c:spPr>
            <a:solidFill>
              <a:schemeClr val="accent1"/>
            </a:solidFill>
            <a:ln>
              <a:noFill/>
            </a:ln>
            <a:effectLst/>
          </c:spPr>
          <c:invertIfNegative val="0"/>
          <c:dPt>
            <c:idx val="0"/>
            <c:invertIfNegative val="0"/>
            <c:bubble3D val="0"/>
            <c:spPr>
              <a:solidFill>
                <a:srgbClr val="DBEEF4"/>
              </a:solidFill>
              <a:ln>
                <a:noFill/>
              </a:ln>
              <a:effectLst/>
            </c:spPr>
            <c:extLst>
              <c:ext xmlns:c16="http://schemas.microsoft.com/office/drawing/2014/chart" uri="{C3380CC4-5D6E-409C-BE32-E72D297353CC}">
                <c16:uniqueId val="{00000001-A098-4168-AA1E-8A4F89503CBF}"/>
              </c:ext>
            </c:extLst>
          </c:dPt>
          <c:dPt>
            <c:idx val="1"/>
            <c:invertIfNegative val="0"/>
            <c:bubble3D val="0"/>
            <c:spPr>
              <a:solidFill>
                <a:srgbClr val="DBEEF4"/>
              </a:solidFill>
              <a:ln>
                <a:noFill/>
              </a:ln>
              <a:effectLst/>
            </c:spPr>
            <c:extLst>
              <c:ext xmlns:c16="http://schemas.microsoft.com/office/drawing/2014/chart" uri="{C3380CC4-5D6E-409C-BE32-E72D297353CC}">
                <c16:uniqueId val="{00000003-A72A-4C8C-A10E-831A2C9D34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0.13300000000000001</c:v>
                </c:pt>
                <c:pt idx="1">
                  <c:v>0.13300000000000001</c:v>
                </c:pt>
              </c:numCache>
            </c:numRef>
          </c:val>
          <c:extLst>
            <c:ext xmlns:c16="http://schemas.microsoft.com/office/drawing/2014/chart" uri="{C3380CC4-5D6E-409C-BE32-E72D297353CC}">
              <c16:uniqueId val="{00000002-A098-4168-AA1E-8A4F89503CBF}"/>
            </c:ext>
          </c:extLst>
        </c:ser>
        <c:ser>
          <c:idx val="1"/>
          <c:order val="1"/>
          <c:tx>
            <c:strRef>
              <c:f>Sheet1!$C$1</c:f>
              <c:strCache>
                <c:ptCount val="1"/>
                <c:pt idx="0">
                  <c:v>Bleisure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4.4999999999999998E-2</c:v>
                </c:pt>
                <c:pt idx="1">
                  <c:v>4.2999999999999997E-2</c:v>
                </c:pt>
              </c:numCache>
            </c:numRef>
          </c:val>
          <c:extLst>
            <c:ext xmlns:c16="http://schemas.microsoft.com/office/drawing/2014/chart" uri="{C3380CC4-5D6E-409C-BE32-E72D297353CC}">
              <c16:uniqueId val="{00000003-A098-4168-AA1E-8A4F89503CBF}"/>
            </c:ext>
          </c:extLst>
        </c:ser>
        <c:ser>
          <c:idx val="2"/>
          <c:order val="2"/>
          <c:tx>
            <c:strRef>
              <c:f>Sheet1!$D$1</c:f>
              <c:strCache>
                <c:ptCount val="1"/>
                <c:pt idx="0">
                  <c:v>Business</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0.02</c:v>
                </c:pt>
                <c:pt idx="1">
                  <c:v>0.02</c:v>
                </c:pt>
              </c:numCache>
            </c:numRef>
          </c:val>
          <c:extLst>
            <c:ext xmlns:c16="http://schemas.microsoft.com/office/drawing/2014/chart" uri="{C3380CC4-5D6E-409C-BE32-E72D297353CC}">
              <c16:uniqueId val="{00000004-A098-4168-AA1E-8A4F89503CBF}"/>
            </c:ext>
          </c:extLst>
        </c:ser>
        <c:ser>
          <c:idx val="3"/>
          <c:order val="3"/>
          <c:tx>
            <c:strRef>
              <c:f>Sheet1!$E$1</c:f>
              <c:strCache>
                <c:ptCount val="1"/>
                <c:pt idx="0">
                  <c:v>Culture</c:v>
                </c:pt>
              </c:strCache>
            </c:strRef>
          </c:tx>
          <c:spPr>
            <a:solidFill>
              <a:srgbClr val="40AE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Sheet1!$E$2:$E$3</c:f>
              <c:numCache>
                <c:formatCode>0.0%</c:formatCode>
                <c:ptCount val="2"/>
                <c:pt idx="0">
                  <c:v>3.9E-2</c:v>
                </c:pt>
                <c:pt idx="1">
                  <c:v>4.2000000000000003E-2</c:v>
                </c:pt>
              </c:numCache>
            </c:numRef>
          </c:val>
          <c:extLst>
            <c:ext xmlns:c16="http://schemas.microsoft.com/office/drawing/2014/chart" uri="{C3380CC4-5D6E-409C-BE32-E72D297353CC}">
              <c16:uniqueId val="{00000005-A098-4168-AA1E-8A4F89503CBF}"/>
            </c:ext>
          </c:extLst>
        </c:ser>
        <c:ser>
          <c:idx val="4"/>
          <c:order val="4"/>
          <c:tx>
            <c:strRef>
              <c:f>Sheet1!$F$1</c:f>
              <c:strCache>
                <c:ptCount val="1"/>
                <c:pt idx="0">
                  <c:v>Explorers</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Sheet1!$F$2:$F$3</c:f>
              <c:numCache>
                <c:formatCode>0.0%</c:formatCode>
                <c:ptCount val="2"/>
                <c:pt idx="0">
                  <c:v>0.21199999999999999</c:v>
                </c:pt>
                <c:pt idx="1">
                  <c:v>0.22700000000000001</c:v>
                </c:pt>
              </c:numCache>
            </c:numRef>
          </c:val>
          <c:extLst>
            <c:ext xmlns:c16="http://schemas.microsoft.com/office/drawing/2014/chart" uri="{C3380CC4-5D6E-409C-BE32-E72D297353CC}">
              <c16:uniqueId val="{00000006-A098-4168-AA1E-8A4F89503CBF}"/>
            </c:ext>
          </c:extLst>
        </c:ser>
        <c:ser>
          <c:idx val="5"/>
          <c:order val="5"/>
          <c:tx>
            <c:strRef>
              <c:f>Sheet1!$G$1</c:f>
              <c:strCache>
                <c:ptCount val="1"/>
                <c:pt idx="0">
                  <c:v>City enthusiasts</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Sheet1!$G$2:$G$3</c:f>
              <c:numCache>
                <c:formatCode>0.0%</c:formatCode>
                <c:ptCount val="2"/>
                <c:pt idx="0">
                  <c:v>0.39200000000000002</c:v>
                </c:pt>
                <c:pt idx="1">
                  <c:v>0.38</c:v>
                </c:pt>
              </c:numCache>
            </c:numRef>
          </c:val>
          <c:extLst>
            <c:ext xmlns:c16="http://schemas.microsoft.com/office/drawing/2014/chart" uri="{C3380CC4-5D6E-409C-BE32-E72D297353CC}">
              <c16:uniqueId val="{00000007-A098-4168-AA1E-8A4F89503CBF}"/>
            </c:ext>
          </c:extLst>
        </c:ser>
        <c:ser>
          <c:idx val="6"/>
          <c:order val="6"/>
          <c:tx>
            <c:strRef>
              <c:f>Sheet1!$H$1</c:f>
              <c:strCache>
                <c:ptCount val="1"/>
                <c:pt idx="0">
                  <c:v>Gastronomy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Sheet1!$H$2:$H$3</c:f>
              <c:numCache>
                <c:formatCode>0.0%</c:formatCode>
                <c:ptCount val="2"/>
                <c:pt idx="0">
                  <c:v>0.16</c:v>
                </c:pt>
                <c:pt idx="1">
                  <c:v>0.155</c:v>
                </c:pt>
              </c:numCache>
            </c:numRef>
          </c:val>
          <c:extLst>
            <c:ext xmlns:c16="http://schemas.microsoft.com/office/drawing/2014/chart" uri="{C3380CC4-5D6E-409C-BE32-E72D297353CC}">
              <c16:uniqueId val="{00000008-A098-4168-AA1E-8A4F89503CBF}"/>
            </c:ext>
          </c:extLst>
        </c:ser>
        <c:dLbls>
          <c:showLegendKey val="0"/>
          <c:showVal val="0"/>
          <c:showCatName val="0"/>
          <c:showSerName val="0"/>
          <c:showPercent val="0"/>
          <c:showBubbleSize val="0"/>
        </c:dLbls>
        <c:gapWidth val="219"/>
        <c:overlap val="-27"/>
        <c:axId val="590808512"/>
        <c:axId val="1118627520"/>
      </c:barChart>
      <c:catAx>
        <c:axId val="59080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INPro Light" panose="02000504040000020003"/>
                <a:ea typeface="+mn-ea"/>
                <a:cs typeface="+mn-cs"/>
              </a:defRPr>
            </a:pPr>
            <a:endParaRPr lang="pl-PL"/>
          </a:p>
        </c:txPr>
        <c:crossAx val="1118627520"/>
        <c:crosses val="autoZero"/>
        <c:auto val="1"/>
        <c:lblAlgn val="ctr"/>
        <c:lblOffset val="100"/>
        <c:noMultiLvlLbl val="0"/>
      </c:catAx>
      <c:valAx>
        <c:axId val="1118627520"/>
        <c:scaling>
          <c:orientation val="minMax"/>
        </c:scaling>
        <c:delete val="1"/>
        <c:axPos val="l"/>
        <c:numFmt formatCode="0.0%" sourceLinked="1"/>
        <c:majorTickMark val="none"/>
        <c:minorTickMark val="none"/>
        <c:tickLblPos val="nextTo"/>
        <c:crossAx val="59080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F418-4508-9745-23282349E3CB}"/>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F418-4508-9745-23282349E3CB}"/>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F418-4508-9745-23282349E3CB}"/>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F418-4508-9745-23282349E3CB}"/>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F418-4508-9745-23282349E3CB}"/>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418-4508-9745-23282349E3CB}"/>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F418-4508-9745-23282349E3CB}"/>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F418-4508-9745-23282349E3CB}"/>
                </c:ext>
              </c:extLst>
            </c:dLbl>
            <c:dLbl>
              <c:idx val="4"/>
              <c:layout>
                <c:manualLayout>
                  <c:x val="4.0885851531561462E-3"/>
                  <c:y val="-5.2450729354236534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18-4508-9745-23282349E3C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6.6000000000000003E-2</c:v>
                </c:pt>
                <c:pt idx="1">
                  <c:v>0.23599999999999999</c:v>
                </c:pt>
                <c:pt idx="2">
                  <c:v>0.20399999999999999</c:v>
                </c:pt>
                <c:pt idx="3">
                  <c:v>0.23599999999999999</c:v>
                </c:pt>
                <c:pt idx="4">
                  <c:v>0.25800000000000001</c:v>
                </c:pt>
              </c:numCache>
            </c:numRef>
          </c:val>
          <c:extLst>
            <c:ext xmlns:c16="http://schemas.microsoft.com/office/drawing/2014/chart" uri="{C3380CC4-5D6E-409C-BE32-E72D297353CC}">
              <c16:uniqueId val="{0000000A-F418-4508-9745-23282349E3CB}"/>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F418-4508-9745-23282349E3CB}"/>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F418-4508-9745-23282349E3CB}"/>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F418-4508-9745-23282349E3CB}"/>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F418-4508-9745-23282349E3CB}"/>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F418-4508-9745-23282349E3CB}"/>
              </c:ext>
            </c:extLst>
          </c:dPt>
          <c:dLbls>
            <c:dLbl>
              <c:idx val="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F418-4508-9745-23282349E3CB}"/>
                </c:ext>
              </c:extLst>
            </c:dLbl>
            <c:dLbl>
              <c:idx val="1"/>
              <c:layout>
                <c:manualLayout>
                  <c:x val="0"/>
                  <c:y val="-5.24507293542365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418-4508-9745-23282349E3CB}"/>
                </c:ext>
              </c:extLst>
            </c:dLbl>
            <c:dLbl>
              <c:idx val="2"/>
              <c:layout>
                <c:manualLayout>
                  <c:x val="-5.3151606991029977E-2"/>
                  <c:y val="9.4411312837625661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418-4508-9745-23282349E3CB}"/>
                </c:ext>
              </c:extLst>
            </c:dLbl>
            <c:dLbl>
              <c:idx val="3"/>
              <c:layout>
                <c:manualLayout>
                  <c:x val="6.541736245049834E-2"/>
                  <c:y val="2.6225364677118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418-4508-9745-23282349E3CB}"/>
                </c:ext>
              </c:extLst>
            </c:dLbl>
            <c:dLbl>
              <c:idx val="4"/>
              <c:layout>
                <c:manualLayout>
                  <c:x val="6.13337377541558E-2"/>
                  <c:y val="-6.2030694672160804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163197662181184"/>
                      <c:h val="5.7401063128143949E-2"/>
                    </c:manualLayout>
                  </c15:layout>
                </c:ext>
                <c:ext xmlns:c16="http://schemas.microsoft.com/office/drawing/2014/chart" uri="{C3380CC4-5D6E-409C-BE32-E72D297353CC}">
                  <c16:uniqueId val="{00000014-F418-4508-9745-23282349E3C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4.5999999999999999E-2</c:v>
                </c:pt>
                <c:pt idx="1">
                  <c:v>0.154</c:v>
                </c:pt>
                <c:pt idx="2">
                  <c:v>0.218</c:v>
                </c:pt>
                <c:pt idx="3">
                  <c:v>0.314</c:v>
                </c:pt>
                <c:pt idx="4">
                  <c:v>0.26800000000000002</c:v>
                </c:pt>
              </c:numCache>
            </c:numRef>
          </c:val>
          <c:extLst>
            <c:ext xmlns:c16="http://schemas.microsoft.com/office/drawing/2014/chart" uri="{C3380CC4-5D6E-409C-BE32-E72D297353CC}">
              <c16:uniqueId val="{00000015-F418-4508-9745-23282349E3C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Likely/Very Likely</c:v>
                </c:pt>
              </c:strCache>
            </c:strRef>
          </c:tx>
          <c:spPr>
            <a:solidFill>
              <a:srgbClr val="1850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0.52800000000000002</c:v>
                </c:pt>
                <c:pt idx="1">
                  <c:v>0.51200000000000001</c:v>
                </c:pt>
              </c:numCache>
            </c:numRef>
          </c:val>
          <c:extLst>
            <c:ext xmlns:c16="http://schemas.microsoft.com/office/drawing/2014/chart" uri="{C3380CC4-5D6E-409C-BE32-E72D297353CC}">
              <c16:uniqueId val="{00000000-C98B-4B1F-8418-7D2871FBFBC9}"/>
            </c:ext>
          </c:extLst>
        </c:ser>
        <c:ser>
          <c:idx val="1"/>
          <c:order val="1"/>
          <c:tx>
            <c:strRef>
              <c:f>Sheet1!$C$1</c:f>
              <c:strCache>
                <c:ptCount val="1"/>
                <c:pt idx="0">
                  <c:v>Neutral</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0.17199999999999999</c:v>
                </c:pt>
                <c:pt idx="1">
                  <c:v>0.192</c:v>
                </c:pt>
              </c:numCache>
            </c:numRef>
          </c:val>
          <c:extLst>
            <c:ext xmlns:c16="http://schemas.microsoft.com/office/drawing/2014/chart" uri="{C3380CC4-5D6E-409C-BE32-E72D297353CC}">
              <c16:uniqueId val="{00000001-C98B-4B1F-8418-7D2871FBFBC9}"/>
            </c:ext>
          </c:extLst>
        </c:ser>
        <c:ser>
          <c:idx val="2"/>
          <c:order val="2"/>
          <c:tx>
            <c:strRef>
              <c:f>Sheet1!$D$1</c:f>
              <c:strCache>
                <c:ptCount val="1"/>
                <c:pt idx="0">
                  <c:v>Unlikely/Very Unlikely</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0.3</c:v>
                </c:pt>
                <c:pt idx="1">
                  <c:v>0.29599999999999999</c:v>
                </c:pt>
              </c:numCache>
            </c:numRef>
          </c:val>
          <c:extLst>
            <c:ext xmlns:c16="http://schemas.microsoft.com/office/drawing/2014/chart" uri="{C3380CC4-5D6E-409C-BE32-E72D297353CC}">
              <c16:uniqueId val="{00000002-C98B-4B1F-8418-7D2871FBFBC9}"/>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84877652296315"/>
          <c:y val="6.6903727117081521E-2"/>
          <c:w val="0.46354893457895346"/>
          <c:h val="0.86619254576583693"/>
        </c:manualLayout>
      </c:layout>
      <c:barChart>
        <c:barDir val="bar"/>
        <c:grouping val="clustered"/>
        <c:varyColors val="0"/>
        <c:ser>
          <c:idx val="0"/>
          <c:order val="0"/>
          <c:tx>
            <c:strRef>
              <c:f>Sheet1!$B$1</c:f>
              <c:strCache>
                <c:ptCount val="1"/>
                <c:pt idx="0">
                  <c:v>Wave 1</c:v>
                </c:pt>
              </c:strCache>
            </c:strRef>
          </c:tx>
          <c:spPr>
            <a:solidFill>
              <a:srgbClr val="3FADDD"/>
            </a:solidFill>
            <a:ln>
              <a:noFill/>
            </a:ln>
            <a:effectLst/>
          </c:spPr>
          <c:invertIfNegative val="0"/>
          <c:dPt>
            <c:idx val="0"/>
            <c:invertIfNegative val="0"/>
            <c:bubble3D val="0"/>
            <c:spPr>
              <a:solidFill>
                <a:srgbClr val="3FADDD"/>
              </a:solidFill>
              <a:ln>
                <a:noFill/>
              </a:ln>
              <a:effectLst/>
            </c:spPr>
            <c:extLst>
              <c:ext xmlns:c16="http://schemas.microsoft.com/office/drawing/2014/chart" uri="{C3380CC4-5D6E-409C-BE32-E72D297353CC}">
                <c16:uniqueId val="{00000001-8835-4C33-AB70-83BF08FA8907}"/>
              </c:ext>
            </c:extLst>
          </c:dPt>
          <c:dPt>
            <c:idx val="1"/>
            <c:invertIfNegative val="0"/>
            <c:bubble3D val="0"/>
            <c:spPr>
              <a:solidFill>
                <a:srgbClr val="3FADDD"/>
              </a:solidFill>
              <a:ln>
                <a:noFill/>
              </a:ln>
              <a:effectLst/>
            </c:spPr>
            <c:extLst>
              <c:ext xmlns:c16="http://schemas.microsoft.com/office/drawing/2014/chart" uri="{C3380CC4-5D6E-409C-BE32-E72D297353CC}">
                <c16:uniqueId val="{00000003-8835-4C33-AB70-83BF08FA8907}"/>
              </c:ext>
            </c:extLst>
          </c:dPt>
          <c:dPt>
            <c:idx val="2"/>
            <c:invertIfNegative val="0"/>
            <c:bubble3D val="0"/>
            <c:spPr>
              <a:solidFill>
                <a:srgbClr val="3FADDD"/>
              </a:solidFill>
              <a:ln>
                <a:noFill/>
              </a:ln>
              <a:effectLst/>
            </c:spPr>
            <c:extLst>
              <c:ext xmlns:c16="http://schemas.microsoft.com/office/drawing/2014/chart" uri="{C3380CC4-5D6E-409C-BE32-E72D297353CC}">
                <c16:uniqueId val="{00000005-8835-4C33-AB70-83BF08FA8907}"/>
              </c:ext>
            </c:extLst>
          </c:dPt>
          <c:dPt>
            <c:idx val="3"/>
            <c:invertIfNegative val="0"/>
            <c:bubble3D val="0"/>
            <c:spPr>
              <a:solidFill>
                <a:srgbClr val="3FADDD"/>
              </a:solidFill>
              <a:ln>
                <a:noFill/>
              </a:ln>
              <a:effectLst/>
            </c:spPr>
            <c:extLst>
              <c:ext xmlns:c16="http://schemas.microsoft.com/office/drawing/2014/chart" uri="{C3380CC4-5D6E-409C-BE32-E72D297353CC}">
                <c16:uniqueId val="{00000007-8835-4C33-AB70-83BF08FA8907}"/>
              </c:ext>
            </c:extLst>
          </c:dPt>
          <c:dLbls>
            <c:dLbl>
              <c:idx val="3"/>
              <c:layout>
                <c:manualLayout>
                  <c:x val="-1.8319749572860567E-16"/>
                  <c:y val="-2.78762309368520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5-4C33-AB70-83BF08FA89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Sheet1!$B$2:$B$5</c:f>
              <c:numCache>
                <c:formatCode>0.0%</c:formatCode>
                <c:ptCount val="4"/>
                <c:pt idx="0">
                  <c:v>0.125</c:v>
                </c:pt>
                <c:pt idx="1">
                  <c:v>8.6099999999999996E-2</c:v>
                </c:pt>
                <c:pt idx="2">
                  <c:v>0.38179999999999997</c:v>
                </c:pt>
                <c:pt idx="3">
                  <c:v>0.40710000000000002</c:v>
                </c:pt>
              </c:numCache>
            </c:numRef>
          </c:val>
          <c:extLst>
            <c:ext xmlns:c16="http://schemas.microsoft.com/office/drawing/2014/chart" uri="{C3380CC4-5D6E-409C-BE32-E72D297353CC}">
              <c16:uniqueId val="{00000008-8835-4C33-AB70-83BF08FA8907}"/>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not know yet</c:v>
                </c:pt>
                <c:pt idx="1">
                  <c:v>To destinations outside Europe</c:v>
                </c:pt>
                <c:pt idx="2">
                  <c:v>To another European country</c:v>
                </c:pt>
                <c:pt idx="3">
                  <c:v>Within my country</c:v>
                </c:pt>
              </c:strCache>
            </c:strRef>
          </c:cat>
          <c:val>
            <c:numRef>
              <c:f>Sheet1!$C$2:$C$5</c:f>
              <c:numCache>
                <c:formatCode>0.0%</c:formatCode>
                <c:ptCount val="4"/>
                <c:pt idx="0">
                  <c:v>0.14299999999999999</c:v>
                </c:pt>
                <c:pt idx="1">
                  <c:v>7.1999999999999995E-2</c:v>
                </c:pt>
                <c:pt idx="2">
                  <c:v>0.371</c:v>
                </c:pt>
                <c:pt idx="3">
                  <c:v>0.41399999999999998</c:v>
                </c:pt>
              </c:numCache>
            </c:numRef>
          </c:val>
          <c:extLst>
            <c:ext xmlns:c16="http://schemas.microsoft.com/office/drawing/2014/chart" uri="{C3380CC4-5D6E-409C-BE32-E72D297353CC}">
              <c16:uniqueId val="{00000009-8A57-4036-B6FB-9E5563E34544}"/>
            </c:ext>
          </c:extLst>
        </c:ser>
        <c:dLbls>
          <c:showLegendKey val="0"/>
          <c:showVal val="0"/>
          <c:showCatName val="0"/>
          <c:showSerName val="0"/>
          <c:showPercent val="0"/>
          <c:showBubbleSize val="0"/>
        </c:dLbls>
        <c:gapWidth val="182"/>
        <c:axId val="476063976"/>
        <c:axId val="476064304"/>
      </c:barChart>
      <c:catAx>
        <c:axId val="47606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476064304"/>
        <c:crosses val="autoZero"/>
        <c:auto val="1"/>
        <c:lblAlgn val="ctr"/>
        <c:lblOffset val="100"/>
        <c:noMultiLvlLbl val="0"/>
      </c:catAx>
      <c:valAx>
        <c:axId val="476064304"/>
        <c:scaling>
          <c:orientation val="minMax"/>
        </c:scaling>
        <c:delete val="1"/>
        <c:axPos val="b"/>
        <c:numFmt formatCode="0.0%" sourceLinked="1"/>
        <c:majorTickMark val="none"/>
        <c:minorTickMark val="none"/>
        <c:tickLblPos val="nextTo"/>
        <c:crossAx val="47606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5862062082754"/>
          <c:y val="7.6679249335073432E-2"/>
          <c:w val="0.54243677743513075"/>
          <c:h val="0.69586919531495217"/>
        </c:manualLayout>
      </c:layout>
      <c:doughnutChart>
        <c:varyColors val="1"/>
        <c:ser>
          <c:idx val="0"/>
          <c:order val="0"/>
          <c:tx>
            <c:strRef>
              <c:f>Sheet1!$B$1</c:f>
              <c:strCache>
                <c:ptCount val="1"/>
                <c:pt idx="0">
                  <c:v>w1</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1-7DC5-48ED-AAE3-CC5F24041EB7}"/>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7DC5-48ED-AAE3-CC5F24041EB7}"/>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05-7DC5-48ED-AAE3-CC5F24041EB7}"/>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07-7DC5-48ED-AAE3-CC5F24041EB7}"/>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7DC5-48ED-AAE3-CC5F24041EB7}"/>
              </c:ext>
            </c:extLst>
          </c:dPt>
          <c:dLbls>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7DC5-48ED-AAE3-CC5F24041EB7}"/>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7DC5-48ED-AAE3-CC5F24041EB7}"/>
                </c:ext>
              </c:extLst>
            </c:dLbl>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7DC5-48ED-AAE3-CC5F24041EB7}"/>
                </c:ext>
              </c:extLst>
            </c:dLbl>
            <c:dLbl>
              <c:idx val="4"/>
              <c:layout>
                <c:manualLayout>
                  <c:x val="4.0885851531561462E-3"/>
                  <c:y val="-5.2450729354236534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C5-48ED-AAE3-CC5F24041EB7}"/>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Sheet1!$B$2:$B$6</c:f>
              <c:numCache>
                <c:formatCode>0.0%</c:formatCode>
                <c:ptCount val="5"/>
                <c:pt idx="0">
                  <c:v>4.2000000000000003E-2</c:v>
                </c:pt>
                <c:pt idx="1">
                  <c:v>0.28399999999999997</c:v>
                </c:pt>
                <c:pt idx="2">
                  <c:v>0.14399999999999999</c:v>
                </c:pt>
                <c:pt idx="3">
                  <c:v>0.16600000000000001</c:v>
                </c:pt>
                <c:pt idx="4">
                  <c:v>0.36399999999999999</c:v>
                </c:pt>
              </c:numCache>
            </c:numRef>
          </c:val>
          <c:extLst>
            <c:ext xmlns:c16="http://schemas.microsoft.com/office/drawing/2014/chart" uri="{C3380CC4-5D6E-409C-BE32-E72D297353CC}">
              <c16:uniqueId val="{0000000A-7DC5-48ED-AAE3-CC5F24041EB7}"/>
            </c:ext>
          </c:extLst>
        </c:ser>
        <c:ser>
          <c:idx val="1"/>
          <c:order val="1"/>
          <c:tx>
            <c:strRef>
              <c:f>Sheet1!$C$1</c:f>
              <c:strCache>
                <c:ptCount val="1"/>
                <c:pt idx="0">
                  <c:v>w2</c:v>
                </c:pt>
              </c:strCache>
            </c:strRef>
          </c:tx>
          <c:dPt>
            <c:idx val="0"/>
            <c:bubble3D val="0"/>
            <c:spPr>
              <a:solidFill>
                <a:srgbClr val="A1EAF7"/>
              </a:solidFill>
              <a:ln w="19050">
                <a:solidFill>
                  <a:schemeClr val="lt1"/>
                </a:solidFill>
              </a:ln>
              <a:effectLst/>
            </c:spPr>
            <c:extLst>
              <c:ext xmlns:c16="http://schemas.microsoft.com/office/drawing/2014/chart" uri="{C3380CC4-5D6E-409C-BE32-E72D297353CC}">
                <c16:uniqueId val="{0000000C-7DC5-48ED-AAE3-CC5F24041EB7}"/>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E-7DC5-48ED-AAE3-CC5F24041EB7}"/>
              </c:ext>
            </c:extLst>
          </c:dPt>
          <c:dPt>
            <c:idx val="2"/>
            <c:bubble3D val="0"/>
            <c:spPr>
              <a:solidFill>
                <a:srgbClr val="0A0936"/>
              </a:solidFill>
              <a:ln w="19050">
                <a:solidFill>
                  <a:schemeClr val="lt1"/>
                </a:solidFill>
              </a:ln>
              <a:effectLst/>
            </c:spPr>
            <c:extLst>
              <c:ext xmlns:c16="http://schemas.microsoft.com/office/drawing/2014/chart" uri="{C3380CC4-5D6E-409C-BE32-E72D297353CC}">
                <c16:uniqueId val="{00000010-7DC5-48ED-AAE3-CC5F24041EB7}"/>
              </c:ext>
            </c:extLst>
          </c:dPt>
          <c:dPt>
            <c:idx val="3"/>
            <c:bubble3D val="0"/>
            <c:spPr>
              <a:solidFill>
                <a:srgbClr val="185073"/>
              </a:solidFill>
              <a:ln w="19050">
                <a:solidFill>
                  <a:schemeClr val="lt1"/>
                </a:solidFill>
              </a:ln>
              <a:effectLst/>
            </c:spPr>
            <c:extLst>
              <c:ext xmlns:c16="http://schemas.microsoft.com/office/drawing/2014/chart" uri="{C3380CC4-5D6E-409C-BE32-E72D297353CC}">
                <c16:uniqueId val="{00000012-7DC5-48ED-AAE3-CC5F24041EB7}"/>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14-7DC5-48ED-AAE3-CC5F24041EB7}"/>
              </c:ext>
            </c:extLst>
          </c:dPt>
          <c:dLbls>
            <c:dLbl>
              <c:idx val="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7DC5-48ED-AAE3-CC5F24041EB7}"/>
                </c:ext>
              </c:extLst>
            </c:dLbl>
            <c:dLbl>
              <c:idx val="1"/>
              <c:layout>
                <c:manualLayout>
                  <c:x val="0"/>
                  <c:y val="-5.24507293542365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C5-48ED-AAE3-CC5F24041EB7}"/>
                </c:ext>
              </c:extLst>
            </c:dLbl>
            <c:dLbl>
              <c:idx val="2"/>
              <c:layout>
                <c:manualLayout>
                  <c:x val="-2.0442925765780731E-2"/>
                  <c:y val="6.2940875225083737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C5-48ED-AAE3-CC5F24041EB7}"/>
                </c:ext>
              </c:extLst>
            </c:dLbl>
            <c:dLbl>
              <c:idx val="3"/>
              <c:layout>
                <c:manualLayout>
                  <c:x val="-2.4531510918936877E-2"/>
                  <c:y val="-5.24507293542374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C5-48ED-AAE3-CC5F24041EB7}"/>
                </c:ext>
              </c:extLst>
            </c:dLbl>
            <c:dLbl>
              <c:idx val="4"/>
              <c:layout>
                <c:manualLayout>
                  <c:x val="0.10016764553911688"/>
                  <c:y val="-0.18528657113261809"/>
                </c:manualLayout>
              </c:layout>
              <c:showLegendKey val="0"/>
              <c:showVal val="1"/>
              <c:showCatName val="0"/>
              <c:showSerName val="0"/>
              <c:showPercent val="0"/>
              <c:showBubbleSize val="0"/>
              <c:extLst>
                <c:ext xmlns:c15="http://schemas.microsoft.com/office/drawing/2012/chart" uri="{CE6537A1-D6FC-4f65-9D91-7224C49458BB}">
                  <c15:layout>
                    <c:manualLayout>
                      <c:w val="0.12860066419995753"/>
                      <c:h val="6.2652610163604294E-2"/>
                    </c:manualLayout>
                  </c15:layout>
                </c:ext>
                <c:ext xmlns:c16="http://schemas.microsoft.com/office/drawing/2014/chart" uri="{C3380CC4-5D6E-409C-BE32-E72D297353CC}">
                  <c16:uniqueId val="{00000014-7DC5-48ED-AAE3-CC5F24041EB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This month</c:v>
                </c:pt>
                <c:pt idx="1">
                  <c:v>In 1-2 months</c:v>
                </c:pt>
                <c:pt idx="2">
                  <c:v>In 3-4 months</c:v>
                </c:pt>
                <c:pt idx="3">
                  <c:v>In 5-6 months</c:v>
                </c:pt>
                <c:pt idx="4">
                  <c:v>I don't know yet</c:v>
                </c:pt>
              </c:strCache>
            </c:strRef>
          </c:cat>
          <c:val>
            <c:numRef>
              <c:f>Sheet1!$C$2:$C$6</c:f>
              <c:numCache>
                <c:formatCode>0.0%</c:formatCode>
                <c:ptCount val="5"/>
                <c:pt idx="0">
                  <c:v>2.1999999999999999E-2</c:v>
                </c:pt>
                <c:pt idx="1">
                  <c:v>0.22</c:v>
                </c:pt>
                <c:pt idx="2">
                  <c:v>0.14000000000000001</c:v>
                </c:pt>
                <c:pt idx="3">
                  <c:v>0.19800000000000001</c:v>
                </c:pt>
                <c:pt idx="4">
                  <c:v>0.42</c:v>
                </c:pt>
              </c:numCache>
            </c:numRef>
          </c:val>
          <c:extLst>
            <c:ext xmlns:c16="http://schemas.microsoft.com/office/drawing/2014/chart" uri="{C3380CC4-5D6E-409C-BE32-E72D297353CC}">
              <c16:uniqueId val="{00000015-7DC5-48ED-AAE3-CC5F24041EB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Wave 1</c:v>
                </c:pt>
              </c:strCache>
            </c:strRef>
          </c:tx>
          <c:spPr>
            <a:solidFill>
              <a:srgbClr val="2D8CB5"/>
            </a:solidFill>
          </c:spPr>
          <c:dPt>
            <c:idx val="0"/>
            <c:bubble3D val="0"/>
            <c:spPr>
              <a:solidFill>
                <a:srgbClr val="2D8CB5"/>
              </a:solidFill>
              <a:ln w="19050">
                <a:solidFill>
                  <a:schemeClr val="lt1"/>
                </a:solidFill>
              </a:ln>
              <a:effectLst/>
            </c:spPr>
            <c:extLst>
              <c:ext xmlns:c16="http://schemas.microsoft.com/office/drawing/2014/chart" uri="{C3380CC4-5D6E-409C-BE32-E72D297353CC}">
                <c16:uniqueId val="{00000001-7AC4-4B09-A894-500233CBDD2C}"/>
              </c:ext>
            </c:extLst>
          </c:dPt>
          <c:dPt>
            <c:idx val="1"/>
            <c:bubble3D val="0"/>
            <c:spPr>
              <a:solidFill>
                <a:srgbClr val="A5A5A5"/>
              </a:solidFill>
              <a:ln w="19050">
                <a:solidFill>
                  <a:schemeClr val="lt1"/>
                </a:solidFill>
              </a:ln>
              <a:effectLst/>
            </c:spPr>
            <c:extLst>
              <c:ext xmlns:c16="http://schemas.microsoft.com/office/drawing/2014/chart" uri="{C3380CC4-5D6E-409C-BE32-E72D297353CC}">
                <c16:uniqueId val="{00000003-7AC4-4B09-A894-500233CBDD2C}"/>
              </c:ext>
            </c:extLst>
          </c:dPt>
          <c:dPt>
            <c:idx val="2"/>
            <c:bubble3D val="0"/>
            <c:spPr>
              <a:solidFill>
                <a:srgbClr val="185073"/>
              </a:solidFill>
              <a:ln w="19050">
                <a:solidFill>
                  <a:schemeClr val="lt1"/>
                </a:solidFill>
              </a:ln>
              <a:effectLst/>
            </c:spPr>
            <c:extLst>
              <c:ext xmlns:c16="http://schemas.microsoft.com/office/drawing/2014/chart" uri="{C3380CC4-5D6E-409C-BE32-E72D297353CC}">
                <c16:uniqueId val="{00000005-7AC4-4B09-A894-500233CBDD2C}"/>
              </c:ext>
            </c:extLst>
          </c:dPt>
          <c:dPt>
            <c:idx val="3"/>
            <c:bubble3D val="0"/>
            <c:spPr>
              <a:solidFill>
                <a:srgbClr val="A1EAF7"/>
              </a:solidFill>
              <a:ln w="19050">
                <a:solidFill>
                  <a:schemeClr val="lt1"/>
                </a:solidFill>
              </a:ln>
              <a:effectLst/>
            </c:spPr>
            <c:extLst>
              <c:ext xmlns:c16="http://schemas.microsoft.com/office/drawing/2014/chart" uri="{C3380CC4-5D6E-409C-BE32-E72D297353CC}">
                <c16:uniqueId val="{00000007-B683-4335-A741-B8434980A915}"/>
              </c:ext>
            </c:extLst>
          </c:dPt>
          <c:dPt>
            <c:idx val="4"/>
            <c:bubble3D val="0"/>
            <c:spPr>
              <a:solidFill>
                <a:srgbClr val="495975"/>
              </a:solidFill>
              <a:ln w="19050">
                <a:solidFill>
                  <a:schemeClr val="lt1"/>
                </a:solidFill>
              </a:ln>
              <a:effectLst/>
            </c:spPr>
            <c:extLst>
              <c:ext xmlns:c16="http://schemas.microsoft.com/office/drawing/2014/chart" uri="{C3380CC4-5D6E-409C-BE32-E72D297353CC}">
                <c16:uniqueId val="{00000009-4F4F-46A4-91F0-FF3EA77EFD39}"/>
              </c:ext>
            </c:extLst>
          </c:dPt>
          <c:dLbls>
            <c:dLbl>
              <c:idx val="3"/>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B683-4335-A741-B8434980A91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With family</c:v>
                </c:pt>
                <c:pt idx="1">
                  <c:v>With my partner</c:v>
                </c:pt>
                <c:pt idx="2">
                  <c:v>By myself</c:v>
                </c:pt>
                <c:pt idx="3">
                  <c:v>With friends</c:v>
                </c:pt>
                <c:pt idx="4">
                  <c:v>Other</c:v>
                </c:pt>
              </c:strCache>
            </c:strRef>
          </c:cat>
          <c:val>
            <c:numRef>
              <c:f>Sheet1!$B$2:$B$6</c:f>
              <c:numCache>
                <c:formatCode>0.0%</c:formatCode>
                <c:ptCount val="5"/>
                <c:pt idx="0">
                  <c:v>0.35699999999999998</c:v>
                </c:pt>
                <c:pt idx="1">
                  <c:v>0.373</c:v>
                </c:pt>
                <c:pt idx="2">
                  <c:v>0.13300000000000001</c:v>
                </c:pt>
                <c:pt idx="3">
                  <c:v>0.10299999999999999</c:v>
                </c:pt>
                <c:pt idx="4">
                  <c:v>3.4000000000000002E-2</c:v>
                </c:pt>
              </c:numCache>
            </c:numRef>
          </c:val>
          <c:extLst>
            <c:ext xmlns:c16="http://schemas.microsoft.com/office/drawing/2014/chart" uri="{C3380CC4-5D6E-409C-BE32-E72D297353CC}">
              <c16:uniqueId val="{00000006-7AC4-4B09-A894-500233CBDD2C}"/>
            </c:ext>
          </c:extLst>
        </c:ser>
        <c:ser>
          <c:idx val="1"/>
          <c:order val="1"/>
          <c:tx>
            <c:strRef>
              <c:f>Sheet1!$C$1</c:f>
              <c:strCache>
                <c:ptCount val="1"/>
                <c:pt idx="0">
                  <c:v>Wave 2</c:v>
                </c:pt>
              </c:strCache>
            </c:strRef>
          </c:tx>
          <c:dPt>
            <c:idx val="0"/>
            <c:bubble3D val="0"/>
            <c:spPr>
              <a:solidFill>
                <a:srgbClr val="2D8CB5"/>
              </a:solidFill>
              <a:ln w="19050">
                <a:solidFill>
                  <a:schemeClr val="lt1"/>
                </a:solidFill>
              </a:ln>
              <a:effectLst/>
            </c:spPr>
            <c:extLst>
              <c:ext xmlns:c16="http://schemas.microsoft.com/office/drawing/2014/chart" uri="{C3380CC4-5D6E-409C-BE32-E72D297353CC}">
                <c16:uniqueId val="{0000000C-F099-49AD-835A-A608D6878A67}"/>
              </c:ext>
            </c:extLst>
          </c:dPt>
          <c:dPt>
            <c:idx val="1"/>
            <c:bubble3D val="0"/>
            <c:spPr>
              <a:solidFill>
                <a:srgbClr val="A5A5A5"/>
              </a:solidFill>
              <a:ln w="19050">
                <a:solidFill>
                  <a:schemeClr val="lt1"/>
                </a:solidFill>
              </a:ln>
              <a:effectLst/>
            </c:spPr>
            <c:extLst>
              <c:ext xmlns:c16="http://schemas.microsoft.com/office/drawing/2014/chart" uri="{C3380CC4-5D6E-409C-BE32-E72D297353CC}">
                <c16:uniqueId val="{0000000D-F099-49AD-835A-A608D6878A67}"/>
              </c:ext>
            </c:extLst>
          </c:dPt>
          <c:dPt>
            <c:idx val="2"/>
            <c:bubble3D val="0"/>
            <c:spPr>
              <a:solidFill>
                <a:srgbClr val="185073"/>
              </a:solidFill>
              <a:ln w="19050">
                <a:solidFill>
                  <a:schemeClr val="lt1"/>
                </a:solidFill>
              </a:ln>
              <a:effectLst/>
            </c:spPr>
            <c:extLst>
              <c:ext xmlns:c16="http://schemas.microsoft.com/office/drawing/2014/chart" uri="{C3380CC4-5D6E-409C-BE32-E72D297353CC}">
                <c16:uniqueId val="{0000000E-F099-49AD-835A-A608D6878A67}"/>
              </c:ext>
            </c:extLst>
          </c:dPt>
          <c:dPt>
            <c:idx val="3"/>
            <c:bubble3D val="0"/>
            <c:spPr>
              <a:solidFill>
                <a:srgbClr val="A1EAF7"/>
              </a:solidFill>
              <a:ln w="19050">
                <a:solidFill>
                  <a:schemeClr val="lt1"/>
                </a:solidFill>
              </a:ln>
              <a:effectLst/>
            </c:spPr>
            <c:extLst>
              <c:ext xmlns:c16="http://schemas.microsoft.com/office/drawing/2014/chart" uri="{C3380CC4-5D6E-409C-BE32-E72D297353CC}">
                <c16:uniqueId val="{0000000F-F099-49AD-835A-A608D6878A67}"/>
              </c:ext>
            </c:extLst>
          </c:dPt>
          <c:dPt>
            <c:idx val="4"/>
            <c:bubble3D val="0"/>
            <c:spPr>
              <a:solidFill>
                <a:srgbClr val="495975"/>
              </a:solidFill>
              <a:ln w="19050">
                <a:solidFill>
                  <a:schemeClr val="lt1"/>
                </a:solidFill>
              </a:ln>
              <a:effectLst/>
            </c:spPr>
            <c:extLst>
              <c:ext xmlns:c16="http://schemas.microsoft.com/office/drawing/2014/chart" uri="{C3380CC4-5D6E-409C-BE32-E72D297353CC}">
                <c16:uniqueId val="{00000010-F099-49AD-835A-A608D6878A67}"/>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C-F099-49AD-835A-A608D6878A67}"/>
                </c:ext>
              </c:extLst>
            </c:dLbl>
            <c:dLbl>
              <c:idx val="1"/>
              <c:layout>
                <c:manualLayout>
                  <c:x val="2.7672867484941011E-2"/>
                  <c:y val="-9.191127305451588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99-49AD-835A-A608D6878A67}"/>
                </c:ext>
              </c:extLst>
            </c:dLbl>
            <c:dLbl>
              <c:idx val="2"/>
              <c:layout>
                <c:manualLayout>
                  <c:x val="-4.3485934619192979E-2"/>
                  <c:y val="-1.99807115335904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99-49AD-835A-A608D6878A67}"/>
                </c:ext>
              </c:extLst>
            </c:dLbl>
            <c:dLbl>
              <c:idx val="4"/>
              <c:layout>
                <c:manualLayout>
                  <c:x val="3.9532667835630014E-3"/>
                  <c:y val="3.996142306718008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099-49AD-835A-A608D6878A6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With family</c:v>
                </c:pt>
                <c:pt idx="1">
                  <c:v>With my partner</c:v>
                </c:pt>
                <c:pt idx="2">
                  <c:v>By myself</c:v>
                </c:pt>
                <c:pt idx="3">
                  <c:v>With friends</c:v>
                </c:pt>
                <c:pt idx="4">
                  <c:v>Other</c:v>
                </c:pt>
              </c:strCache>
            </c:strRef>
          </c:cat>
          <c:val>
            <c:numRef>
              <c:f>Sheet1!$C$2:$C$6</c:f>
              <c:numCache>
                <c:formatCode>0.0%</c:formatCode>
                <c:ptCount val="5"/>
                <c:pt idx="0">
                  <c:v>0.374</c:v>
                </c:pt>
                <c:pt idx="1">
                  <c:v>0.36099999999999999</c:v>
                </c:pt>
                <c:pt idx="2">
                  <c:v>0.13200000000000001</c:v>
                </c:pt>
                <c:pt idx="3">
                  <c:v>9.9000000000000005E-2</c:v>
                </c:pt>
                <c:pt idx="4">
                  <c:v>3.4000000000000002E-2</c:v>
                </c:pt>
              </c:numCache>
            </c:numRef>
          </c:val>
          <c:extLst>
            <c:ext xmlns:c16="http://schemas.microsoft.com/office/drawing/2014/chart" uri="{C3380CC4-5D6E-409C-BE32-E72D297353CC}">
              <c16:uniqueId val="{0000000B-F099-49AD-835A-A608D6878A67}"/>
            </c:ext>
          </c:extLst>
        </c:ser>
        <c:dLbls>
          <c:showLegendKey val="0"/>
          <c:showVal val="0"/>
          <c:showCatName val="0"/>
          <c:showSerName val="0"/>
          <c:showPercent val="0"/>
          <c:showBubbleSize val="0"/>
          <c:showLeaderLines val="1"/>
        </c:dLbls>
        <c:firstSliceAng val="27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40823743185944"/>
          <c:y val="7.5316992891271889E-2"/>
          <c:w val="0.61154275186755502"/>
          <c:h val="0.81518652547667103"/>
        </c:manualLayout>
      </c:layout>
      <c:doughnutChart>
        <c:varyColors val="1"/>
        <c:ser>
          <c:idx val="0"/>
          <c:order val="0"/>
          <c:tx>
            <c:strRef>
              <c:f>Sheet1!$B$1</c:f>
              <c:strCache>
                <c:ptCount val="1"/>
                <c:pt idx="0">
                  <c:v>Wave 1</c:v>
                </c:pt>
              </c:strCache>
            </c:strRef>
          </c:tx>
          <c:spPr>
            <a:solidFill>
              <a:srgbClr val="2D8BB4"/>
            </a:solidFill>
          </c:spPr>
          <c:dPt>
            <c:idx val="0"/>
            <c:bubble3D val="0"/>
            <c:spPr>
              <a:solidFill>
                <a:srgbClr val="2D8BB4"/>
              </a:solidFill>
              <a:ln w="19050">
                <a:solidFill>
                  <a:schemeClr val="lt1"/>
                </a:solidFill>
              </a:ln>
              <a:effectLst/>
            </c:spPr>
            <c:extLst>
              <c:ext xmlns:c16="http://schemas.microsoft.com/office/drawing/2014/chart" uri="{C3380CC4-5D6E-409C-BE32-E72D297353CC}">
                <c16:uniqueId val="{00000001-ECBE-4604-A4AA-1CB2855DFA80}"/>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03-ECBE-4604-A4AA-1CB2855DFA80}"/>
              </c:ext>
            </c:extLst>
          </c:dPt>
          <c:dPt>
            <c:idx val="2"/>
            <c:bubble3D val="0"/>
            <c:spPr>
              <a:solidFill>
                <a:srgbClr val="18526A"/>
              </a:solidFill>
              <a:ln w="19050">
                <a:solidFill>
                  <a:schemeClr val="lt1"/>
                </a:solidFill>
              </a:ln>
              <a:effectLst/>
            </c:spPr>
            <c:extLst>
              <c:ext xmlns:c16="http://schemas.microsoft.com/office/drawing/2014/chart" uri="{C3380CC4-5D6E-409C-BE32-E72D297353CC}">
                <c16:uniqueId val="{00000005-ECBE-4604-A4AA-1CB2855DFA80}"/>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ECBE-4604-A4AA-1CB2855DFA80}"/>
              </c:ext>
            </c:extLst>
          </c:dPt>
          <c:dPt>
            <c:idx val="4"/>
            <c:bubble3D val="0"/>
            <c:spPr>
              <a:solidFill>
                <a:srgbClr val="3FADDD"/>
              </a:solidFill>
              <a:ln w="19050">
                <a:solidFill>
                  <a:schemeClr val="lt1"/>
                </a:solidFill>
              </a:ln>
              <a:effectLst/>
            </c:spPr>
            <c:extLst>
              <c:ext xmlns:c16="http://schemas.microsoft.com/office/drawing/2014/chart" uri="{C3380CC4-5D6E-409C-BE32-E72D297353CC}">
                <c16:uniqueId val="{00000009-ECBE-4604-A4AA-1CB2855DFA80}"/>
              </c:ext>
            </c:extLst>
          </c:dPt>
          <c:dPt>
            <c:idx val="5"/>
            <c:bubble3D val="0"/>
            <c:spPr>
              <a:solidFill>
                <a:srgbClr val="2D8BB4"/>
              </a:solidFill>
              <a:ln w="19050">
                <a:solidFill>
                  <a:schemeClr val="lt1"/>
                </a:solidFill>
              </a:ln>
              <a:effectLst/>
            </c:spPr>
            <c:extLst>
              <c:ext xmlns:c16="http://schemas.microsoft.com/office/drawing/2014/chart" uri="{C3380CC4-5D6E-409C-BE32-E72D297353CC}">
                <c16:uniqueId val="{0000000B-ECBE-4604-A4AA-1CB2855DFA80}"/>
              </c:ext>
            </c:extLst>
          </c:dPt>
          <c:dPt>
            <c:idx val="6"/>
            <c:bubble3D val="0"/>
            <c:spPr>
              <a:solidFill>
                <a:srgbClr val="2D8BB4"/>
              </a:solidFill>
              <a:ln w="19050">
                <a:solidFill>
                  <a:schemeClr val="lt1"/>
                </a:solidFill>
              </a:ln>
              <a:effectLst/>
            </c:spPr>
            <c:extLst>
              <c:ext xmlns:c16="http://schemas.microsoft.com/office/drawing/2014/chart" uri="{C3380CC4-5D6E-409C-BE32-E72D297353CC}">
                <c16:uniqueId val="{0000000D-ECBE-4604-A4AA-1CB2855DFA80}"/>
              </c:ext>
            </c:extLst>
          </c:dPt>
          <c:dLbls>
            <c:dLbl>
              <c:idx val="2"/>
              <c:layout>
                <c:manualLayout>
                  <c:x val="1.282051282051282E-2"/>
                  <c:y val="-3.4179488740785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BE-4604-A4AA-1CB2855DFA80}"/>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Online booking engine</c:v>
                </c:pt>
                <c:pt idx="1">
                  <c:v>Direct booking via 
accommodation/ airline website
</c:v>
                </c:pt>
                <c:pt idx="2">
                  <c:v>Travel agent/ 
travel designer</c:v>
                </c:pt>
                <c:pt idx="3">
                  <c:v>Package holiday through
a Tour Operator</c:v>
                </c:pt>
                <c:pt idx="4">
                  <c:v>Corporate travel 
office</c:v>
                </c:pt>
              </c:strCache>
            </c:strRef>
          </c:cat>
          <c:val>
            <c:numRef>
              <c:f>Sheet1!$B$2:$B$6</c:f>
              <c:numCache>
                <c:formatCode>0.0%</c:formatCode>
                <c:ptCount val="5"/>
                <c:pt idx="0">
                  <c:v>0.47299999999999998</c:v>
                </c:pt>
                <c:pt idx="1">
                  <c:v>0.26600000000000001</c:v>
                </c:pt>
                <c:pt idx="2">
                  <c:v>0.126</c:v>
                </c:pt>
                <c:pt idx="3">
                  <c:v>8.6999999999999994E-2</c:v>
                </c:pt>
                <c:pt idx="4">
                  <c:v>4.8000000000000001E-2</c:v>
                </c:pt>
              </c:numCache>
            </c:numRef>
          </c:val>
          <c:extLst>
            <c:ext xmlns:c16="http://schemas.microsoft.com/office/drawing/2014/chart" uri="{C3380CC4-5D6E-409C-BE32-E72D297353CC}">
              <c16:uniqueId val="{0000000E-ECBE-4604-A4AA-1CB2855DFA80}"/>
            </c:ext>
          </c:extLst>
        </c:ser>
        <c:ser>
          <c:idx val="1"/>
          <c:order val="1"/>
          <c:tx>
            <c:strRef>
              <c:f>Sheet1!$C$1</c:f>
              <c:strCache>
                <c:ptCount val="1"/>
                <c:pt idx="0">
                  <c:v>Wave 2</c:v>
                </c:pt>
              </c:strCache>
            </c:strRef>
          </c:tx>
          <c:dPt>
            <c:idx val="0"/>
            <c:bubble3D val="0"/>
            <c:spPr>
              <a:solidFill>
                <a:srgbClr val="2D8BB4"/>
              </a:solidFill>
              <a:ln w="19050">
                <a:solidFill>
                  <a:schemeClr val="lt1"/>
                </a:solidFill>
              </a:ln>
              <a:effectLst/>
            </c:spPr>
            <c:extLst>
              <c:ext xmlns:c16="http://schemas.microsoft.com/office/drawing/2014/chart" uri="{C3380CC4-5D6E-409C-BE32-E72D297353CC}">
                <c16:uniqueId val="{00000012-3E36-4944-944E-83C2788AC900}"/>
              </c:ext>
            </c:extLst>
          </c:dPt>
          <c:dPt>
            <c:idx val="1"/>
            <c:bubble3D val="0"/>
            <c:spPr>
              <a:solidFill>
                <a:srgbClr val="495975"/>
              </a:solidFill>
              <a:ln w="19050">
                <a:solidFill>
                  <a:schemeClr val="lt1"/>
                </a:solidFill>
              </a:ln>
              <a:effectLst/>
            </c:spPr>
            <c:extLst>
              <c:ext xmlns:c16="http://schemas.microsoft.com/office/drawing/2014/chart" uri="{C3380CC4-5D6E-409C-BE32-E72D297353CC}">
                <c16:uniqueId val="{00000013-3E36-4944-944E-83C2788AC900}"/>
              </c:ext>
            </c:extLst>
          </c:dPt>
          <c:dPt>
            <c:idx val="2"/>
            <c:bubble3D val="0"/>
            <c:spPr>
              <a:solidFill>
                <a:srgbClr val="18526A"/>
              </a:solidFill>
              <a:ln w="19050">
                <a:solidFill>
                  <a:schemeClr val="lt1"/>
                </a:solidFill>
              </a:ln>
              <a:effectLst/>
            </c:spPr>
            <c:extLst>
              <c:ext xmlns:c16="http://schemas.microsoft.com/office/drawing/2014/chart" uri="{C3380CC4-5D6E-409C-BE32-E72D297353CC}">
                <c16:uniqueId val="{00000014-3E36-4944-944E-83C2788AC900}"/>
              </c:ext>
            </c:extLst>
          </c:dPt>
          <c:dPt>
            <c:idx val="3"/>
            <c:bubble3D val="0"/>
            <c:spPr>
              <a:solidFill>
                <a:srgbClr val="7F7F7F"/>
              </a:solidFill>
              <a:ln w="19050">
                <a:solidFill>
                  <a:schemeClr val="lt1"/>
                </a:solidFill>
              </a:ln>
              <a:effectLst/>
            </c:spPr>
            <c:extLst>
              <c:ext xmlns:c16="http://schemas.microsoft.com/office/drawing/2014/chart" uri="{C3380CC4-5D6E-409C-BE32-E72D297353CC}">
                <c16:uniqueId val="{00000010-3E36-4944-944E-83C2788AC900}"/>
              </c:ext>
            </c:extLst>
          </c:dPt>
          <c:dPt>
            <c:idx val="4"/>
            <c:bubble3D val="0"/>
            <c:spPr>
              <a:solidFill>
                <a:srgbClr val="3FADDD"/>
              </a:solidFill>
              <a:ln w="19050">
                <a:solidFill>
                  <a:schemeClr val="lt1"/>
                </a:solidFill>
              </a:ln>
              <a:effectLst/>
            </c:spPr>
            <c:extLst>
              <c:ext xmlns:c16="http://schemas.microsoft.com/office/drawing/2014/chart" uri="{C3380CC4-5D6E-409C-BE32-E72D297353CC}">
                <c16:uniqueId val="{00000011-3E36-4944-944E-83C2788AC900}"/>
              </c:ext>
            </c:extLst>
          </c:dPt>
          <c:dLbls>
            <c:dLbl>
              <c:idx val="0"/>
              <c:layout>
                <c:manualLayout>
                  <c:x val="-8.0128205128205246E-2"/>
                  <c:y val="0.26916347383368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E36-4944-944E-83C2788AC900}"/>
                </c:ext>
              </c:extLst>
            </c:dLbl>
            <c:dLbl>
              <c:idx val="1"/>
              <c:layout>
                <c:manualLayout>
                  <c:x val="2.8846153846153848E-2"/>
                  <c:y val="2.5634616555588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E36-4944-944E-83C2788AC900}"/>
                </c:ext>
              </c:extLst>
            </c:dLbl>
            <c:dLbl>
              <c:idx val="2"/>
              <c:layout>
                <c:manualLayout>
                  <c:x val="2.564102564102564E-2"/>
                  <c:y val="-5.9814105296374181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36-4944-944E-83C2788AC90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36-4944-944E-83C2788AC90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36-4944-944E-83C2788AC90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Online booking engine</c:v>
                </c:pt>
                <c:pt idx="1">
                  <c:v>Direct booking via 
accommodation/ airline website
</c:v>
                </c:pt>
                <c:pt idx="2">
                  <c:v>Travel agent/ 
travel designer</c:v>
                </c:pt>
                <c:pt idx="3">
                  <c:v>Package holiday through
a Tour Operator</c:v>
                </c:pt>
                <c:pt idx="4">
                  <c:v>Corporate travel 
office</c:v>
                </c:pt>
              </c:strCache>
            </c:strRef>
          </c:cat>
          <c:val>
            <c:numRef>
              <c:f>Sheet1!$C$2:$C$6</c:f>
              <c:numCache>
                <c:formatCode>0.0%</c:formatCode>
                <c:ptCount val="5"/>
                <c:pt idx="0">
                  <c:v>0.49399999999999999</c:v>
                </c:pt>
                <c:pt idx="1">
                  <c:v>0.252</c:v>
                </c:pt>
                <c:pt idx="2">
                  <c:v>0.13600000000000001</c:v>
                </c:pt>
                <c:pt idx="3">
                  <c:v>7.8E-2</c:v>
                </c:pt>
                <c:pt idx="4">
                  <c:v>3.9E-2</c:v>
                </c:pt>
              </c:numCache>
            </c:numRef>
          </c:val>
          <c:extLst>
            <c:ext xmlns:c16="http://schemas.microsoft.com/office/drawing/2014/chart" uri="{C3380CC4-5D6E-409C-BE32-E72D297353CC}">
              <c16:uniqueId val="{0000000F-3E36-4944-944E-83C2788AC90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1049011741646"/>
          <c:y val="1.6628488752461919E-2"/>
          <c:w val="0.85444731157862919"/>
          <c:h val="0.81085072691773552"/>
        </c:manualLayout>
      </c:layout>
      <c:barChart>
        <c:barDir val="col"/>
        <c:grouping val="stacked"/>
        <c:varyColors val="0"/>
        <c:ser>
          <c:idx val="0"/>
          <c:order val="0"/>
          <c:tx>
            <c:strRef>
              <c:f>Sheet1!$B$1</c:f>
              <c:strCache>
                <c:ptCount val="1"/>
                <c:pt idx="0">
                  <c:v>By Air</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0.49299999999999999</c:v>
                </c:pt>
                <c:pt idx="1">
                  <c:v>0.497</c:v>
                </c:pt>
              </c:numCache>
            </c:numRef>
          </c:val>
          <c:extLst>
            <c:ext xmlns:c16="http://schemas.microsoft.com/office/drawing/2014/chart" uri="{C3380CC4-5D6E-409C-BE32-E72D297353CC}">
              <c16:uniqueId val="{00000000-F4D5-4D58-944E-2C1FF3A2272B}"/>
            </c:ext>
          </c:extLst>
        </c:ser>
        <c:ser>
          <c:idx val="1"/>
          <c:order val="1"/>
          <c:tx>
            <c:strRef>
              <c:f>Sheet1!$C$1</c:f>
              <c:strCache>
                <c:ptCount val="1"/>
                <c:pt idx="0">
                  <c:v>By an Owned Car</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0.35599999999999998</c:v>
                </c:pt>
                <c:pt idx="1">
                  <c:v>0.36199999999999999</c:v>
                </c:pt>
              </c:numCache>
            </c:numRef>
          </c:val>
          <c:extLst>
            <c:ext xmlns:c16="http://schemas.microsoft.com/office/drawing/2014/chart" uri="{C3380CC4-5D6E-409C-BE32-E72D297353CC}">
              <c16:uniqueId val="{00000001-F4D5-4D58-944E-2C1FF3A2272B}"/>
            </c:ext>
          </c:extLst>
        </c:ser>
        <c:ser>
          <c:idx val="2"/>
          <c:order val="2"/>
          <c:tx>
            <c:strRef>
              <c:f>Sheet1!$D$1</c:f>
              <c:strCache>
                <c:ptCount val="1"/>
                <c:pt idx="0">
                  <c:v>By Train </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8.6999999999999994E-2</c:v>
                </c:pt>
                <c:pt idx="1">
                  <c:v>0.09</c:v>
                </c:pt>
              </c:numCache>
            </c:numRef>
          </c:val>
          <c:extLst>
            <c:ext xmlns:c16="http://schemas.microsoft.com/office/drawing/2014/chart" uri="{C3380CC4-5D6E-409C-BE32-E72D297353CC}">
              <c16:uniqueId val="{00000004-F4D5-4D58-944E-2C1FF3A2272B}"/>
            </c:ext>
          </c:extLst>
        </c:ser>
        <c:ser>
          <c:idx val="3"/>
          <c:order val="3"/>
          <c:tx>
            <c:strRef>
              <c:f>Sheet1!$E$1</c:f>
              <c:strCache>
                <c:ptCount val="1"/>
                <c:pt idx="0">
                  <c:v>By a Rented Car</c:v>
                </c:pt>
              </c:strCache>
            </c:strRef>
          </c:tx>
          <c:spPr>
            <a:solidFill>
              <a:srgbClr val="A5A5A5"/>
            </a:solidFill>
            <a:ln>
              <a:noFill/>
            </a:ln>
            <a:effectLst/>
          </c:spPr>
          <c:invertIfNegative val="0"/>
          <c:dLbls>
            <c:dLbl>
              <c:idx val="0"/>
              <c:layout>
                <c:manualLayout>
                  <c:x val="0"/>
                  <c:y val="-4.3387875651031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9A-43BD-9942-70073A4BF06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Sheet1!$E$2:$E$3</c:f>
              <c:numCache>
                <c:formatCode>0.0%</c:formatCode>
                <c:ptCount val="2"/>
                <c:pt idx="0">
                  <c:v>3.5000000000000003E-2</c:v>
                </c:pt>
                <c:pt idx="1">
                  <c:v>0.03</c:v>
                </c:pt>
              </c:numCache>
            </c:numRef>
          </c:val>
          <c:extLst>
            <c:ext xmlns:c16="http://schemas.microsoft.com/office/drawing/2014/chart" uri="{C3380CC4-5D6E-409C-BE32-E72D297353CC}">
              <c16:uniqueId val="{00000001-C842-4EDB-8423-E0FCA1FA23B6}"/>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4.4070767994425934E-2"/>
          <c:y val="0.92570799959686856"/>
          <c:w val="0.91525142076724653"/>
          <c:h val="6.995321283802827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8449316666746"/>
          <c:y val="9.0050349926878409E-2"/>
          <c:w val="0.56652210686450921"/>
          <c:h val="0.80415623197720854"/>
        </c:manualLayout>
      </c:layout>
      <c:doughnutChart>
        <c:varyColors val="1"/>
        <c:ser>
          <c:idx val="0"/>
          <c:order val="0"/>
          <c:tx>
            <c:strRef>
              <c:f>Sheet1!$B$1</c:f>
              <c:strCache>
                <c:ptCount val="1"/>
                <c:pt idx="0">
                  <c:v>Wave 1</c:v>
                </c:pt>
              </c:strCache>
            </c:strRef>
          </c:tx>
          <c:dPt>
            <c:idx val="0"/>
            <c:bubble3D val="0"/>
            <c:spPr>
              <a:solidFill>
                <a:srgbClr val="185073"/>
              </a:solidFill>
              <a:ln w="19050">
                <a:solidFill>
                  <a:schemeClr val="lt1"/>
                </a:solidFill>
              </a:ln>
              <a:effectLst/>
            </c:spPr>
            <c:extLst>
              <c:ext xmlns:c16="http://schemas.microsoft.com/office/drawing/2014/chart" uri="{C3380CC4-5D6E-409C-BE32-E72D297353CC}">
                <c16:uniqueId val="{00000001-469F-4F2F-AEF2-53E38535997D}"/>
              </c:ext>
            </c:extLst>
          </c:dPt>
          <c:dPt>
            <c:idx val="1"/>
            <c:bubble3D val="0"/>
            <c:spPr>
              <a:solidFill>
                <a:srgbClr val="2D8BB4"/>
              </a:solidFill>
              <a:ln w="19050">
                <a:solidFill>
                  <a:schemeClr val="lt1"/>
                </a:solidFill>
              </a:ln>
              <a:effectLst/>
            </c:spPr>
            <c:extLst>
              <c:ext xmlns:c16="http://schemas.microsoft.com/office/drawing/2014/chart" uri="{C3380CC4-5D6E-409C-BE32-E72D297353CC}">
                <c16:uniqueId val="{00000003-469F-4F2F-AEF2-53E38535997D}"/>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469F-4F2F-AEF2-53E38535997D}"/>
              </c:ext>
            </c:extLst>
          </c:dPt>
          <c:dPt>
            <c:idx val="3"/>
            <c:bubble3D val="0"/>
            <c:spPr>
              <a:solidFill>
                <a:srgbClr val="A1EAF7"/>
              </a:solidFill>
              <a:ln w="19050">
                <a:solidFill>
                  <a:schemeClr val="lt1"/>
                </a:solidFill>
              </a:ln>
              <a:effectLst/>
            </c:spPr>
            <c:extLst>
              <c:ext xmlns:c16="http://schemas.microsoft.com/office/drawing/2014/chart" uri="{C3380CC4-5D6E-409C-BE32-E72D297353CC}">
                <c16:uniqueId val="{00000007-469F-4F2F-AEF2-53E38535997D}"/>
              </c:ext>
            </c:extLst>
          </c:dPt>
          <c:dPt>
            <c:idx val="4"/>
            <c:bubble3D val="0"/>
            <c:spPr>
              <a:solidFill>
                <a:srgbClr val="40AEDD"/>
              </a:solidFill>
              <a:ln w="19050">
                <a:solidFill>
                  <a:schemeClr val="lt1"/>
                </a:solidFill>
              </a:ln>
              <a:effectLst/>
            </c:spPr>
            <c:extLst>
              <c:ext xmlns:c16="http://schemas.microsoft.com/office/drawing/2014/chart" uri="{C3380CC4-5D6E-409C-BE32-E72D297353CC}">
                <c16:uniqueId val="{00000009-469F-4F2F-AEF2-53E38535997D}"/>
              </c:ext>
            </c:extLst>
          </c:dPt>
          <c:dPt>
            <c:idx val="5"/>
            <c:bubble3D val="0"/>
            <c:spPr>
              <a:solidFill>
                <a:srgbClr val="0A0936"/>
              </a:solidFill>
              <a:ln w="19050">
                <a:solidFill>
                  <a:schemeClr val="lt1"/>
                </a:solidFill>
              </a:ln>
              <a:effectLst/>
            </c:spPr>
            <c:extLst>
              <c:ext xmlns:c16="http://schemas.microsoft.com/office/drawing/2014/chart" uri="{C3380CC4-5D6E-409C-BE32-E72D297353CC}">
                <c16:uniqueId val="{0000000B-469F-4F2F-AEF2-53E38535997D}"/>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469F-4F2F-AEF2-53E38535997D}"/>
              </c:ext>
            </c:extLst>
          </c:dPt>
          <c:dPt>
            <c:idx val="7"/>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F-469F-4F2F-AEF2-53E38535997D}"/>
              </c:ext>
            </c:extLst>
          </c:dPt>
          <c:dLbls>
            <c:dLbl>
              <c:idx val="2"/>
              <c:layout>
                <c:manualLayout>
                  <c:x val="2.7727187183839111E-2"/>
                  <c:y val="2.75503692958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9F-4F2F-AEF2-53E38535997D}"/>
                </c:ext>
              </c:extLst>
            </c:dLbl>
            <c:dLbl>
              <c:idx val="3"/>
              <c:layout>
                <c:manualLayout>
                  <c:x val="5.5454374367677715E-3"/>
                  <c:y val="-4.7229204507104133E-2"/>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2">
                          <a:lumMod val="50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9F-4F2F-AEF2-53E38535997D}"/>
                </c:ext>
              </c:extLst>
            </c:dLbl>
            <c:dLbl>
              <c:idx val="5"/>
              <c:tx>
                <c:rich>
                  <a:bodyPr/>
                  <a:lstStyle/>
                  <a:p>
                    <a:fld id="{3D8140E5-C2A0-42CD-94A7-342143E4919D}" type="VALUE">
                      <a:rPr lang="en-US" sz="700"/>
                      <a:pPr/>
                      <a:t>[WARTOŚĆ]</a:t>
                    </a:fld>
                    <a:endParaRPr lang="pl-P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69F-4F2F-AEF2-53E38535997D}"/>
                </c:ext>
              </c:extLst>
            </c:dLbl>
            <c:dLbl>
              <c:idx val="6"/>
              <c:layout>
                <c:manualLayout>
                  <c:x val="-1.0166517856259189E-16"/>
                  <c:y val="-3.9357670422587076E-3"/>
                </c:manualLayout>
              </c:layout>
              <c:tx>
                <c:rich>
                  <a:bodyPr rot="0" spcFirstLastPara="1" vertOverflow="ellipsis" vert="horz" wrap="square" lIns="38100" tIns="19050" rIns="38100" bIns="19050" anchor="ctr" anchorCtr="1">
                    <a:spAutoFit/>
                  </a:bodyPr>
                  <a:lstStyle/>
                  <a:p>
                    <a:pPr>
                      <a:defRPr sz="700" b="1" i="0" u="none" strike="noStrike" kern="1200" baseline="0">
                        <a:solidFill>
                          <a:schemeClr val="tx1">
                            <a:lumMod val="95000"/>
                            <a:lumOff val="5000"/>
                          </a:schemeClr>
                        </a:solidFill>
                        <a:latin typeface="DINPro-Light" panose="02000504040000020003" pitchFamily="50" charset="0"/>
                        <a:ea typeface="+mn-ea"/>
                        <a:cs typeface="+mn-cs"/>
                      </a:defRPr>
                    </a:pPr>
                    <a:fld id="{A82BD910-1074-42CF-A2F3-34D2E732E61D}" type="VALUE">
                      <a:rPr lang="en-US" sz="700" dirty="0">
                        <a:solidFill>
                          <a:schemeClr val="tx1">
                            <a:lumMod val="95000"/>
                            <a:lumOff val="5000"/>
                          </a:schemeClr>
                        </a:solidFill>
                      </a:rPr>
                      <a:pPr>
                        <a:defRPr sz="700" b="1">
                          <a:solidFill>
                            <a:schemeClr val="tx1">
                              <a:lumMod val="95000"/>
                              <a:lumOff val="5000"/>
                            </a:schemeClr>
                          </a:solidFill>
                          <a:latin typeface="DINPro-Light" panose="02000504040000020003" pitchFamily="50" charset="0"/>
                        </a:defRPr>
                      </a:pPr>
                      <a:t>[WARTOŚĆ]</a:t>
                    </a:fld>
                    <a:endParaRPr lang="pl-PL"/>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95000"/>
                          <a:lumOff val="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69F-4F2F-AEF2-53E38535997D}"/>
                </c:ext>
              </c:extLst>
            </c:dLbl>
            <c:dLbl>
              <c:idx val="7"/>
              <c:layout>
                <c:manualLayout>
                  <c:x val="1.4604586295084515E-2"/>
                  <c:y val="5.1327670580637204E-2"/>
                </c:manualLayout>
              </c:layout>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bg2">
                          <a:lumMod val="50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9F-4F2F-AEF2-53E38535997D}"/>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Sheet1!$A$2:$A$9</c:f>
              <c:strCache>
                <c:ptCount val="8"/>
                <c:pt idx="0">
                  <c:v>Hotel chain or resort</c:v>
                </c:pt>
                <c:pt idx="1">
                  <c:v>Independent hotel/resort</c:v>
                </c:pt>
                <c:pt idx="2">
                  <c:v>Friends and/or family</c:v>
                </c:pt>
                <c:pt idx="3">
                  <c:v>Short-term rental via online platform</c:v>
                </c:pt>
                <c:pt idx="4">
                  <c:v>Other paid serviced accommodation (i.e. bed and breakfast, parador, etc.)</c:v>
                </c:pt>
                <c:pt idx="5">
                  <c:v>Camping/caravan</c:v>
                </c:pt>
                <c:pt idx="6">
                  <c:v>Hostel/Motel</c:v>
                </c:pt>
                <c:pt idx="7">
                  <c:v>Other </c:v>
                </c:pt>
              </c:strCache>
            </c:strRef>
          </c:cat>
          <c:val>
            <c:numRef>
              <c:f>Sheet1!$B$2:$B$9</c:f>
              <c:numCache>
                <c:formatCode>0.0%</c:formatCode>
                <c:ptCount val="8"/>
                <c:pt idx="0">
                  <c:v>0.313</c:v>
                </c:pt>
                <c:pt idx="1">
                  <c:v>0.247</c:v>
                </c:pt>
                <c:pt idx="2">
                  <c:v>0.123</c:v>
                </c:pt>
                <c:pt idx="3">
                  <c:v>0.14099999999999999</c:v>
                </c:pt>
                <c:pt idx="4">
                  <c:v>8.6999999999999994E-2</c:v>
                </c:pt>
                <c:pt idx="5">
                  <c:v>4.2000000000000003E-2</c:v>
                </c:pt>
                <c:pt idx="6">
                  <c:v>3.2000000000000001E-2</c:v>
                </c:pt>
                <c:pt idx="7">
                  <c:v>1.4E-2</c:v>
                </c:pt>
              </c:numCache>
            </c:numRef>
          </c:val>
          <c:extLst>
            <c:ext xmlns:c16="http://schemas.microsoft.com/office/drawing/2014/chart" uri="{C3380CC4-5D6E-409C-BE32-E72D297353CC}">
              <c16:uniqueId val="{00000010-469F-4F2F-AEF2-53E38535997D}"/>
            </c:ext>
          </c:extLst>
        </c:ser>
        <c:ser>
          <c:idx val="1"/>
          <c:order val="1"/>
          <c:tx>
            <c:strRef>
              <c:f>Sheet1!$C$1</c:f>
              <c:strCache>
                <c:ptCount val="1"/>
                <c:pt idx="0">
                  <c:v>Wave 2</c:v>
                </c:pt>
              </c:strCache>
            </c:strRef>
          </c:tx>
          <c:dPt>
            <c:idx val="0"/>
            <c:bubble3D val="0"/>
            <c:spPr>
              <a:solidFill>
                <a:srgbClr val="185073"/>
              </a:solidFill>
              <a:ln w="19050">
                <a:solidFill>
                  <a:schemeClr val="lt1"/>
                </a:solidFill>
              </a:ln>
              <a:effectLst/>
            </c:spPr>
            <c:extLst>
              <c:ext xmlns:c16="http://schemas.microsoft.com/office/drawing/2014/chart" uri="{C3380CC4-5D6E-409C-BE32-E72D297353CC}">
                <c16:uniqueId val="{00000016-8A6D-40EF-B529-F566DD74D182}"/>
              </c:ext>
            </c:extLst>
          </c:dPt>
          <c:dPt>
            <c:idx val="1"/>
            <c:bubble3D val="0"/>
            <c:spPr>
              <a:solidFill>
                <a:srgbClr val="2D8BB4"/>
              </a:solidFill>
              <a:ln w="19050">
                <a:solidFill>
                  <a:schemeClr val="lt1"/>
                </a:solidFill>
              </a:ln>
              <a:effectLst/>
            </c:spPr>
            <c:extLst>
              <c:ext xmlns:c16="http://schemas.microsoft.com/office/drawing/2014/chart" uri="{C3380CC4-5D6E-409C-BE32-E72D297353CC}">
                <c16:uniqueId val="{00000017-8A6D-40EF-B529-F566DD74D182}"/>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12-8A6D-40EF-B529-F566DD74D182}"/>
              </c:ext>
            </c:extLst>
          </c:dPt>
          <c:dPt>
            <c:idx val="3"/>
            <c:bubble3D val="0"/>
            <c:spPr>
              <a:solidFill>
                <a:srgbClr val="A1EAF7"/>
              </a:solidFill>
              <a:ln w="19050">
                <a:solidFill>
                  <a:schemeClr val="lt1"/>
                </a:solidFill>
              </a:ln>
              <a:effectLst/>
            </c:spPr>
            <c:extLst>
              <c:ext xmlns:c16="http://schemas.microsoft.com/office/drawing/2014/chart" uri="{C3380CC4-5D6E-409C-BE32-E72D297353CC}">
                <c16:uniqueId val="{00000013-8A6D-40EF-B529-F566DD74D182}"/>
              </c:ext>
            </c:extLst>
          </c:dPt>
          <c:dPt>
            <c:idx val="4"/>
            <c:bubble3D val="0"/>
            <c:spPr>
              <a:solidFill>
                <a:srgbClr val="40AEDD"/>
              </a:solidFill>
              <a:ln w="19050">
                <a:solidFill>
                  <a:schemeClr val="lt1"/>
                </a:solidFill>
              </a:ln>
              <a:effectLst/>
            </c:spPr>
            <c:extLst>
              <c:ext xmlns:c16="http://schemas.microsoft.com/office/drawing/2014/chart" uri="{C3380CC4-5D6E-409C-BE32-E72D297353CC}">
                <c16:uniqueId val="{00000014-8A6D-40EF-B529-F566DD74D182}"/>
              </c:ext>
            </c:extLst>
          </c:dPt>
          <c:dPt>
            <c:idx val="5"/>
            <c:bubble3D val="0"/>
            <c:spPr>
              <a:solidFill>
                <a:srgbClr val="0A0936"/>
              </a:solidFill>
              <a:ln w="19050">
                <a:solidFill>
                  <a:schemeClr val="lt1"/>
                </a:solidFill>
              </a:ln>
              <a:effectLst/>
            </c:spPr>
            <c:extLst>
              <c:ext xmlns:c16="http://schemas.microsoft.com/office/drawing/2014/chart" uri="{C3380CC4-5D6E-409C-BE32-E72D297353CC}">
                <c16:uniqueId val="{00000018-8A6D-40EF-B529-F566DD74D182}"/>
              </c:ext>
            </c:extLst>
          </c:dPt>
          <c:dPt>
            <c:idx val="6"/>
            <c:bubble3D val="0"/>
            <c:spPr>
              <a:solidFill>
                <a:srgbClr val="B4C7E7"/>
              </a:solidFill>
              <a:ln w="19050">
                <a:solidFill>
                  <a:schemeClr val="lt1"/>
                </a:solidFill>
              </a:ln>
              <a:effectLst/>
            </c:spPr>
            <c:extLst>
              <c:ext xmlns:c16="http://schemas.microsoft.com/office/drawing/2014/chart" uri="{C3380CC4-5D6E-409C-BE32-E72D297353CC}">
                <c16:uniqueId val="{00000019-8A6D-40EF-B529-F566DD74D182}"/>
              </c:ext>
            </c:extLst>
          </c:dPt>
          <c:dPt>
            <c:idx val="7"/>
            <c:bubble3D val="0"/>
            <c:spPr>
              <a:solidFill>
                <a:srgbClr val="A6A6A6"/>
              </a:solidFill>
              <a:ln w="19050">
                <a:solidFill>
                  <a:schemeClr val="lt1"/>
                </a:solidFill>
              </a:ln>
              <a:effectLst/>
            </c:spPr>
            <c:extLst>
              <c:ext xmlns:c16="http://schemas.microsoft.com/office/drawing/2014/chart" uri="{C3380CC4-5D6E-409C-BE32-E72D297353CC}">
                <c16:uniqueId val="{00000015-8A6D-40EF-B529-F566DD74D182}"/>
              </c:ext>
            </c:extLst>
          </c:dPt>
          <c:dLbls>
            <c:dLbl>
              <c:idx val="0"/>
              <c:layout>
                <c:manualLayout>
                  <c:x val="-4.713621821252649E-2"/>
                  <c:y val="-7.0843806760656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A6D-40EF-B529-F566DD74D182}"/>
                </c:ext>
              </c:extLst>
            </c:dLbl>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50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8A6D-40EF-B529-F566DD74D182}"/>
                </c:ext>
              </c:extLst>
            </c:dLbl>
            <c:dLbl>
              <c:idx val="4"/>
              <c:layout>
                <c:manualLayout>
                  <c:x val="1.9409031028687379E-2"/>
                  <c:y val="-1.5743068169034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A6D-40EF-B529-F566DD74D182}"/>
                </c:ext>
              </c:extLst>
            </c:dLbl>
            <c:dLbl>
              <c:idx val="6"/>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95000"/>
                          <a:lumOff val="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8A6D-40EF-B529-F566DD74D182}"/>
                </c:ext>
              </c:extLst>
            </c:dLbl>
            <c:dLbl>
              <c:idx val="7"/>
              <c:layout>
                <c:manualLayout>
                  <c:x val="3.0499905902223023E-2"/>
                  <c:y val="-4.7229204507104071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lumMod val="50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A6D-40EF-B529-F566DD74D18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Hotel chain or resort</c:v>
                </c:pt>
                <c:pt idx="1">
                  <c:v>Independent hotel/resort</c:v>
                </c:pt>
                <c:pt idx="2">
                  <c:v>Friends and/or family</c:v>
                </c:pt>
                <c:pt idx="3">
                  <c:v>Short-term rental via online platform</c:v>
                </c:pt>
                <c:pt idx="4">
                  <c:v>Other paid serviced accommodation (i.e. bed and breakfast, parador, etc.)</c:v>
                </c:pt>
                <c:pt idx="5">
                  <c:v>Camping/caravan</c:v>
                </c:pt>
                <c:pt idx="6">
                  <c:v>Hostel/Motel</c:v>
                </c:pt>
                <c:pt idx="7">
                  <c:v>Other </c:v>
                </c:pt>
              </c:strCache>
            </c:strRef>
          </c:cat>
          <c:val>
            <c:numRef>
              <c:f>Sheet1!$C$2:$C$9</c:f>
              <c:numCache>
                <c:formatCode>0.0%</c:formatCode>
                <c:ptCount val="8"/>
                <c:pt idx="0">
                  <c:v>0.30299999999999999</c:v>
                </c:pt>
                <c:pt idx="1">
                  <c:v>0.23699999999999999</c:v>
                </c:pt>
                <c:pt idx="2">
                  <c:v>0.14000000000000001</c:v>
                </c:pt>
                <c:pt idx="3">
                  <c:v>0.13100000000000001</c:v>
                </c:pt>
                <c:pt idx="4">
                  <c:v>0.10199999999999999</c:v>
                </c:pt>
                <c:pt idx="5">
                  <c:v>3.7999999999999999E-2</c:v>
                </c:pt>
                <c:pt idx="6">
                  <c:v>3.5999999999999997E-2</c:v>
                </c:pt>
                <c:pt idx="7">
                  <c:v>1.2999999999999999E-2</c:v>
                </c:pt>
              </c:numCache>
            </c:numRef>
          </c:val>
          <c:extLst>
            <c:ext xmlns:c16="http://schemas.microsoft.com/office/drawing/2014/chart" uri="{C3380CC4-5D6E-409C-BE32-E72D297353CC}">
              <c16:uniqueId val="{00000011-8A6D-40EF-B529-F566DD74D182}"/>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7039520331631"/>
          <c:y val="3.17975176905737E-2"/>
          <c:w val="0.78513372751365551"/>
          <c:h val="0.52233139826215091"/>
        </c:manualLayout>
      </c:layout>
      <c:barChart>
        <c:barDir val="col"/>
        <c:grouping val="stacked"/>
        <c:varyColors val="0"/>
        <c:ser>
          <c:idx val="0"/>
          <c:order val="0"/>
          <c:tx>
            <c:strRef>
              <c:f>Sheet1!$B$1</c:f>
              <c:strCache>
                <c:ptCount val="1"/>
                <c:pt idx="0">
                  <c:v>I cancelled my trip completely</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0.22800000000000001</c:v>
                </c:pt>
                <c:pt idx="1">
                  <c:v>0.222</c:v>
                </c:pt>
              </c:numCache>
            </c:numRef>
          </c:val>
          <c:extLst>
            <c:ext xmlns:c16="http://schemas.microsoft.com/office/drawing/2014/chart" uri="{C3380CC4-5D6E-409C-BE32-E72D297353CC}">
              <c16:uniqueId val="{00000000-420B-4259-B90A-D9026EA87C4C}"/>
            </c:ext>
          </c:extLst>
        </c:ser>
        <c:ser>
          <c:idx val="1"/>
          <c:order val="1"/>
          <c:tx>
            <c:strRef>
              <c:f>Sheet1!$C$1</c:f>
              <c:strCache>
                <c:ptCount val="1"/>
                <c:pt idx="0">
                  <c:v>I rescheduled it for another date</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0.20699999999999999</c:v>
                </c:pt>
                <c:pt idx="1">
                  <c:v>0.219</c:v>
                </c:pt>
              </c:numCache>
            </c:numRef>
          </c:val>
          <c:extLst>
            <c:ext xmlns:c16="http://schemas.microsoft.com/office/drawing/2014/chart" uri="{C3380CC4-5D6E-409C-BE32-E72D297353CC}">
              <c16:uniqueId val="{00000001-420B-4259-B90A-D9026EA87C4C}"/>
            </c:ext>
          </c:extLst>
        </c:ser>
        <c:ser>
          <c:idx val="2"/>
          <c:order val="2"/>
          <c:tx>
            <c:strRef>
              <c:f>Sheet1!$D$1</c:f>
              <c:strCache>
                <c:ptCount val="1"/>
                <c:pt idx="0">
                  <c:v>I changed the destination so I can use my own vehicle to travel</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8.7999999999999995E-2</c:v>
                </c:pt>
                <c:pt idx="1">
                  <c:v>9.8000000000000004E-2</c:v>
                </c:pt>
              </c:numCache>
            </c:numRef>
          </c:val>
          <c:extLst>
            <c:ext xmlns:c16="http://schemas.microsoft.com/office/drawing/2014/chart" uri="{C3380CC4-5D6E-409C-BE32-E72D297353CC}">
              <c16:uniqueId val="{00000002-420B-4259-B90A-D9026EA87C4C}"/>
            </c:ext>
          </c:extLst>
        </c:ser>
        <c:ser>
          <c:idx val="3"/>
          <c:order val="3"/>
          <c:tx>
            <c:strRef>
              <c:f>Sheet1!$E$1</c:f>
              <c:strCache>
                <c:ptCount val="1"/>
                <c:pt idx="0">
                  <c:v>I changed my trip from international to domestic</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Sheet1!$E$2:$E$3</c:f>
              <c:numCache>
                <c:formatCode>0.0%</c:formatCode>
                <c:ptCount val="2"/>
                <c:pt idx="0">
                  <c:v>0.14199999999999999</c:v>
                </c:pt>
                <c:pt idx="1">
                  <c:v>0.126</c:v>
                </c:pt>
              </c:numCache>
            </c:numRef>
          </c:val>
          <c:extLst>
            <c:ext xmlns:c16="http://schemas.microsoft.com/office/drawing/2014/chart" uri="{C3380CC4-5D6E-409C-BE32-E72D297353CC}">
              <c16:uniqueId val="{00000003-420B-4259-B90A-D9026EA87C4C}"/>
            </c:ext>
          </c:extLst>
        </c:ser>
        <c:ser>
          <c:idx val="4"/>
          <c:order val="4"/>
          <c:tx>
            <c:strRef>
              <c:f>Sheet1!$F$1</c:f>
              <c:strCache>
                <c:ptCount val="1"/>
                <c:pt idx="0">
                  <c:v>I made the trip with some changes from the initial planning</c:v>
                </c:pt>
              </c:strCache>
            </c:strRef>
          </c:tx>
          <c:spPr>
            <a:solidFill>
              <a:srgbClr val="B4C7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85000"/>
                        <a:lumOff val="1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Sheet1!$F$2:$F$3</c:f>
              <c:numCache>
                <c:formatCode>0.0%</c:formatCode>
                <c:ptCount val="2"/>
                <c:pt idx="0">
                  <c:v>9.0999999999999998E-2</c:v>
                </c:pt>
                <c:pt idx="1">
                  <c:v>9.4E-2</c:v>
                </c:pt>
              </c:numCache>
            </c:numRef>
          </c:val>
          <c:extLst>
            <c:ext xmlns:c16="http://schemas.microsoft.com/office/drawing/2014/chart" uri="{C3380CC4-5D6E-409C-BE32-E72D297353CC}">
              <c16:uniqueId val="{00000004-420B-4259-B90A-D9026EA87C4C}"/>
            </c:ext>
          </c:extLst>
        </c:ser>
        <c:ser>
          <c:idx val="5"/>
          <c:order val="5"/>
          <c:tx>
            <c:strRef>
              <c:f>Sheet1!$G$1</c:f>
              <c:strCache>
                <c:ptCount val="1"/>
                <c:pt idx="0">
                  <c:v>Ιt did not affect me at all</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Sheet1!$G$2:$G$3</c:f>
              <c:numCache>
                <c:formatCode>0.0%</c:formatCode>
                <c:ptCount val="2"/>
                <c:pt idx="0">
                  <c:v>9.2999999999999999E-2</c:v>
                </c:pt>
                <c:pt idx="1">
                  <c:v>8.6999999999999994E-2</c:v>
                </c:pt>
              </c:numCache>
            </c:numRef>
          </c:val>
          <c:extLst>
            <c:ext xmlns:c16="http://schemas.microsoft.com/office/drawing/2014/chart" uri="{C3380CC4-5D6E-409C-BE32-E72D297353CC}">
              <c16:uniqueId val="{00000005-420B-4259-B90A-D9026EA87C4C}"/>
            </c:ext>
          </c:extLst>
        </c:ser>
        <c:ser>
          <c:idx val="6"/>
          <c:order val="6"/>
          <c:tx>
            <c:strRef>
              <c:f>Sheet1!$H$1</c:f>
              <c:strCache>
                <c:ptCount val="1"/>
                <c:pt idx="0">
                  <c:v>I had not planed any overnight trips in the next 6 months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Sheet1!$H$2:$H$3</c:f>
              <c:numCache>
                <c:formatCode>0.0%</c:formatCode>
                <c:ptCount val="2"/>
                <c:pt idx="0">
                  <c:v>0.15</c:v>
                </c:pt>
                <c:pt idx="1">
                  <c:v>0.154</c:v>
                </c:pt>
              </c:numCache>
            </c:numRef>
          </c:val>
          <c:extLst>
            <c:ext xmlns:c16="http://schemas.microsoft.com/office/drawing/2014/chart" uri="{C3380CC4-5D6E-409C-BE32-E72D297353CC}">
              <c16:uniqueId val="{00000006-420B-4259-B90A-D9026EA87C4C}"/>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7F7F7F"/>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max val="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7F7F7F"/>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3.9841578013940719E-2"/>
          <c:y val="0.60799028945968647"/>
          <c:w val="0.9589128242652204"/>
          <c:h val="0.39200971054031347"/>
        </c:manualLayout>
      </c:layout>
      <c:overlay val="0"/>
      <c:spPr>
        <a:noFill/>
        <a:ln>
          <a:noFill/>
        </a:ln>
        <a:effectLst/>
      </c:spPr>
      <c:txPr>
        <a:bodyPr rot="0" spcFirstLastPara="1" vertOverflow="ellipsis" vert="horz" wrap="square" anchor="ctr" anchorCtr="1"/>
        <a:lstStyle/>
        <a:p>
          <a:pPr>
            <a:defRPr sz="700" b="0" i="0" u="none" strike="noStrike" kern="1200" baseline="0">
              <a:solidFill>
                <a:srgbClr val="7F7F7F"/>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34038713910761"/>
          <c:y val="0.13353124999999999"/>
          <c:w val="0.45030006276676526"/>
          <c:h val="0.69406028543307086"/>
        </c:manualLayout>
      </c:layout>
      <c:barChart>
        <c:barDir val="bar"/>
        <c:grouping val="clustered"/>
        <c:varyColors val="0"/>
        <c:ser>
          <c:idx val="0"/>
          <c:order val="0"/>
          <c:tx>
            <c:strRef>
              <c:f>Sheet1!$B$1</c:f>
              <c:strCache>
                <c:ptCount val="1"/>
                <c:pt idx="0">
                  <c:v>Wave 1</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Destinations’ effectiveness managing COVID-19</c:v>
                </c:pt>
                <c:pt idx="1">
                  <c:v>Pre-flight rapid COVID-19 tests</c:v>
                </c:pt>
                <c:pt idx="2">
                  <c:v>Social distancing on flights/public transport</c:v>
                </c:pt>
                <c:pt idx="3">
                  <c:v>Fully lifted travel restrictions</c:v>
                </c:pt>
                <c:pt idx="4">
                  <c:v>Finding a vaccine</c:v>
                </c:pt>
                <c:pt idx="5">
                  <c:v>Flexible cancellation policies</c:v>
                </c:pt>
              </c:strCache>
            </c:strRef>
          </c:cat>
          <c:val>
            <c:numRef>
              <c:f>Sheet1!$B$2:$B$7</c:f>
              <c:numCache>
                <c:formatCode>0.0%</c:formatCode>
                <c:ptCount val="6"/>
                <c:pt idx="0">
                  <c:v>8.5000000000000006E-2</c:v>
                </c:pt>
                <c:pt idx="1">
                  <c:v>9.2999999999999999E-2</c:v>
                </c:pt>
                <c:pt idx="2">
                  <c:v>9.2999999999999999E-2</c:v>
                </c:pt>
                <c:pt idx="3">
                  <c:v>9.6000000000000002E-2</c:v>
                </c:pt>
                <c:pt idx="4">
                  <c:v>0.10100000000000001</c:v>
                </c:pt>
                <c:pt idx="5">
                  <c:v>9.9000000000000005E-2</c:v>
                </c:pt>
              </c:numCache>
            </c:numRef>
          </c:val>
          <c:extLst>
            <c:ext xmlns:c16="http://schemas.microsoft.com/office/drawing/2014/chart" uri="{C3380CC4-5D6E-409C-BE32-E72D297353CC}">
              <c16:uniqueId val="{00000000-DAE9-478A-A51B-096F7AC8B07F}"/>
            </c:ext>
          </c:extLst>
        </c:ser>
        <c:ser>
          <c:idx val="1"/>
          <c:order val="1"/>
          <c:tx>
            <c:strRef>
              <c:f>Sheet1!$C$1</c:f>
              <c:strCache>
                <c:ptCount val="1"/>
                <c:pt idx="0">
                  <c:v>Wave 2</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Destinations’ effectiveness managing COVID-19</c:v>
                </c:pt>
                <c:pt idx="1">
                  <c:v>Pre-flight rapid COVID-19 tests</c:v>
                </c:pt>
                <c:pt idx="2">
                  <c:v>Social distancing on flights/public transport</c:v>
                </c:pt>
                <c:pt idx="3">
                  <c:v>Fully lifted travel restrictions</c:v>
                </c:pt>
                <c:pt idx="4">
                  <c:v>Finding a vaccine</c:v>
                </c:pt>
                <c:pt idx="5">
                  <c:v>Flexible cancellation policies</c:v>
                </c:pt>
              </c:strCache>
            </c:strRef>
          </c:cat>
          <c:val>
            <c:numRef>
              <c:f>Sheet1!$C$2:$C$7</c:f>
              <c:numCache>
                <c:formatCode>0.0%</c:formatCode>
                <c:ptCount val="6"/>
                <c:pt idx="0">
                  <c:v>8.4000000000000005E-2</c:v>
                </c:pt>
                <c:pt idx="1">
                  <c:v>9.0999999999999998E-2</c:v>
                </c:pt>
                <c:pt idx="2">
                  <c:v>9.1999999999999998E-2</c:v>
                </c:pt>
                <c:pt idx="3">
                  <c:v>9.5000000000000001E-2</c:v>
                </c:pt>
                <c:pt idx="4">
                  <c:v>0.1</c:v>
                </c:pt>
                <c:pt idx="5">
                  <c:v>0.104</c:v>
                </c:pt>
              </c:numCache>
            </c:numRef>
          </c:val>
          <c:extLst>
            <c:ext xmlns:c16="http://schemas.microsoft.com/office/drawing/2014/chart" uri="{C3380CC4-5D6E-409C-BE32-E72D297353CC}">
              <c16:uniqueId val="{00000001-DAE9-478A-A51B-096F7AC8B07F}"/>
            </c:ext>
          </c:extLst>
        </c:ser>
        <c:dLbls>
          <c:showLegendKey val="0"/>
          <c:showVal val="0"/>
          <c:showCatName val="0"/>
          <c:showSerName val="0"/>
          <c:showPercent val="0"/>
          <c:showBubbleSize val="0"/>
        </c:dLbls>
        <c:gapWidth val="150"/>
        <c:axId val="859106480"/>
        <c:axId val="981279392"/>
      </c:barChart>
      <c:catAx>
        <c:axId val="859106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DINPro-Light" panose="02000504040000020003" pitchFamily="50" charset="0"/>
                <a:ea typeface="+mn-ea"/>
                <a:cs typeface="+mn-cs"/>
              </a:defRPr>
            </a:pPr>
            <a:endParaRPr lang="pl-PL"/>
          </a:p>
        </c:txPr>
        <c:crossAx val="981279392"/>
        <c:crosses val="autoZero"/>
        <c:auto val="1"/>
        <c:lblAlgn val="ctr"/>
        <c:lblOffset val="100"/>
        <c:noMultiLvlLbl val="0"/>
      </c:catAx>
      <c:valAx>
        <c:axId val="981279392"/>
        <c:scaling>
          <c:orientation val="minMax"/>
        </c:scaling>
        <c:delete val="1"/>
        <c:axPos val="b"/>
        <c:numFmt formatCode="0.0%" sourceLinked="1"/>
        <c:majorTickMark val="none"/>
        <c:minorTickMark val="none"/>
        <c:tickLblPos val="nextTo"/>
        <c:crossAx val="85910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6711858542867"/>
          <c:y val="1.5239854004496841E-2"/>
          <c:w val="0.85444731157862919"/>
          <c:h val="0.68474139088990316"/>
        </c:manualLayout>
      </c:layout>
      <c:barChart>
        <c:barDir val="col"/>
        <c:grouping val="stacked"/>
        <c:varyColors val="0"/>
        <c:ser>
          <c:idx val="0"/>
          <c:order val="0"/>
          <c:tx>
            <c:strRef>
              <c:f>Sheet1!$B$1</c:f>
              <c:strCache>
                <c:ptCount val="1"/>
                <c:pt idx="0">
                  <c:v>Within my country</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0.40500000000000003</c:v>
                </c:pt>
                <c:pt idx="1">
                  <c:v>0.38800000000000001</c:v>
                </c:pt>
              </c:numCache>
            </c:numRef>
          </c:val>
          <c:extLst>
            <c:ext xmlns:c16="http://schemas.microsoft.com/office/drawing/2014/chart" uri="{C3380CC4-5D6E-409C-BE32-E72D297353CC}">
              <c16:uniqueId val="{00000000-F4D5-4D58-944E-2C1FF3A2272B}"/>
            </c:ext>
          </c:extLst>
        </c:ser>
        <c:ser>
          <c:idx val="1"/>
          <c:order val="1"/>
          <c:tx>
            <c:strRef>
              <c:f>Sheet1!$C$1</c:f>
              <c:strCache>
                <c:ptCount val="1"/>
                <c:pt idx="0">
                  <c:v>To another European country</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0.38600000000000001</c:v>
                </c:pt>
                <c:pt idx="1">
                  <c:v>0.39200000000000002</c:v>
                </c:pt>
              </c:numCache>
            </c:numRef>
          </c:val>
          <c:extLst>
            <c:ext xmlns:c16="http://schemas.microsoft.com/office/drawing/2014/chart" uri="{C3380CC4-5D6E-409C-BE32-E72D297353CC}">
              <c16:uniqueId val="{00000001-F4D5-4D58-944E-2C1FF3A2272B}"/>
            </c:ext>
          </c:extLst>
        </c:ser>
        <c:ser>
          <c:idx val="2"/>
          <c:order val="2"/>
          <c:tx>
            <c:strRef>
              <c:f>Sheet1!$D$1</c:f>
              <c:strCache>
                <c:ptCount val="1"/>
                <c:pt idx="0">
                  <c:v>To destinations outside Europe</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0.105</c:v>
                </c:pt>
                <c:pt idx="1">
                  <c:v>0.107</c:v>
                </c:pt>
              </c:numCache>
            </c:numRef>
          </c:val>
          <c:extLst>
            <c:ext xmlns:c16="http://schemas.microsoft.com/office/drawing/2014/chart" uri="{C3380CC4-5D6E-409C-BE32-E72D297353CC}">
              <c16:uniqueId val="{00000004-F4D5-4D58-944E-2C1FF3A2272B}"/>
            </c:ext>
          </c:extLst>
        </c:ser>
        <c:ser>
          <c:idx val="3"/>
          <c:order val="3"/>
          <c:tx>
            <c:strRef>
              <c:f>Sheet1!$E$1</c:f>
              <c:strCache>
                <c:ptCount val="1"/>
                <c:pt idx="0">
                  <c:v>Do not know yet</c:v>
                </c:pt>
              </c:strCache>
            </c:strRef>
          </c:tx>
          <c:spPr>
            <a:solidFill>
              <a:srgbClr val="B4C7E7"/>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0D-4732-AAC2-8BB8B166CBF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CD-4312-A8AE-DF551C2EF32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Sheet1!$E$2:$E$3</c:f>
              <c:numCache>
                <c:formatCode>0.0%</c:formatCode>
                <c:ptCount val="2"/>
                <c:pt idx="0">
                  <c:v>0.104</c:v>
                </c:pt>
                <c:pt idx="1">
                  <c:v>0.112</c:v>
                </c:pt>
              </c:numCache>
            </c:numRef>
          </c:val>
          <c:extLst>
            <c:ext xmlns:c16="http://schemas.microsoft.com/office/drawing/2014/chart" uri="{C3380CC4-5D6E-409C-BE32-E72D297353CC}">
              <c16:uniqueId val="{00000001-FD0D-4732-AAC2-8BB8B166CBF0}"/>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4.281862817420796E-3"/>
          <c:y val="0.77869141502096606"/>
          <c:w val="0.99571813718257918"/>
          <c:h val="0.1254794841375328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1">
                  <a:lumMod val="50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17873142415367E-2"/>
          <c:y val="2.1599685822751669E-2"/>
          <c:w val="0.35236203638528896"/>
          <c:h val="0.83287504990227434"/>
        </c:manualLayout>
      </c:layout>
      <c:barChart>
        <c:barDir val="col"/>
        <c:grouping val="stacked"/>
        <c:varyColors val="0"/>
        <c:ser>
          <c:idx val="0"/>
          <c:order val="0"/>
          <c:tx>
            <c:strRef>
              <c:f>Sheet1!$B$1</c:f>
              <c:strCache>
                <c:ptCount val="1"/>
                <c:pt idx="0">
                  <c:v>Air Travel</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0.2</c:v>
                </c:pt>
                <c:pt idx="1">
                  <c:v>0.2</c:v>
                </c:pt>
              </c:numCache>
            </c:numRef>
          </c:val>
          <c:extLst>
            <c:ext xmlns:c16="http://schemas.microsoft.com/office/drawing/2014/chart" uri="{C3380CC4-5D6E-409C-BE32-E72D297353CC}">
              <c16:uniqueId val="{00000000-8A02-40BD-B5CF-659CE0684E5D}"/>
            </c:ext>
          </c:extLst>
        </c:ser>
        <c:ser>
          <c:idx val="1"/>
          <c:order val="1"/>
          <c:tx>
            <c:strRef>
              <c:f>Sheet1!$C$1</c:f>
              <c:strCache>
                <c:ptCount val="1"/>
                <c:pt idx="0">
                  <c:v>In-destination transport (i.e. metro, bus, taxi)</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0.123</c:v>
                </c:pt>
                <c:pt idx="1">
                  <c:v>0.128</c:v>
                </c:pt>
              </c:numCache>
            </c:numRef>
          </c:val>
          <c:extLst>
            <c:ext xmlns:c16="http://schemas.microsoft.com/office/drawing/2014/chart" uri="{C3380CC4-5D6E-409C-BE32-E72D297353CC}">
              <c16:uniqueId val="{00000001-8A02-40BD-B5CF-659CE0684E5D}"/>
            </c:ext>
          </c:extLst>
        </c:ser>
        <c:ser>
          <c:idx val="2"/>
          <c:order val="2"/>
          <c:tx>
            <c:strRef>
              <c:f>Sheet1!$D$1</c:f>
              <c:strCache>
                <c:ptCount val="1"/>
                <c:pt idx="0">
                  <c:v>Attractions, tours, and activities (i.e. museums, theme parks)</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0.114</c:v>
                </c:pt>
                <c:pt idx="1">
                  <c:v>0.11600000000000001</c:v>
                </c:pt>
              </c:numCache>
            </c:numRef>
          </c:val>
          <c:extLst>
            <c:ext xmlns:c16="http://schemas.microsoft.com/office/drawing/2014/chart" uri="{C3380CC4-5D6E-409C-BE32-E72D297353CC}">
              <c16:uniqueId val="{00000002-8A02-40BD-B5CF-659CE0684E5D}"/>
            </c:ext>
          </c:extLst>
        </c:ser>
        <c:ser>
          <c:idx val="3"/>
          <c:order val="3"/>
          <c:tx>
            <c:strRef>
              <c:f>Sheet1!$E$1</c:f>
              <c:strCache>
                <c:ptCount val="1"/>
                <c:pt idx="0">
                  <c:v>Public areas in the destination (i.e. streets, neighbourhoods)</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Sheet1!$E$2:$E$3</c:f>
              <c:numCache>
                <c:formatCode>0.0%</c:formatCode>
                <c:ptCount val="2"/>
                <c:pt idx="0">
                  <c:v>0.106</c:v>
                </c:pt>
                <c:pt idx="1">
                  <c:v>0.108</c:v>
                </c:pt>
              </c:numCache>
            </c:numRef>
          </c:val>
          <c:extLst>
            <c:ext xmlns:c16="http://schemas.microsoft.com/office/drawing/2014/chart" uri="{C3380CC4-5D6E-409C-BE32-E72D297353CC}">
              <c16:uniqueId val="{00000003-8A02-40BD-B5CF-659CE0684E5D}"/>
            </c:ext>
          </c:extLst>
        </c:ser>
        <c:ser>
          <c:idx val="4"/>
          <c:order val="4"/>
          <c:tx>
            <c:strRef>
              <c:f>Sheet1!$F$1</c:f>
              <c:strCache>
                <c:ptCount val="1"/>
                <c:pt idx="0">
                  <c:v>Accommodation – hotels and resorts</c:v>
                </c:pt>
              </c:strCache>
            </c:strRef>
          </c:tx>
          <c:spPr>
            <a:solidFill>
              <a:srgbClr val="B4C7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85000"/>
                        <a:lumOff val="1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Sheet1!$F$2:$F$3</c:f>
              <c:numCache>
                <c:formatCode>0.0%</c:formatCode>
                <c:ptCount val="2"/>
                <c:pt idx="0">
                  <c:v>0.106</c:v>
                </c:pt>
                <c:pt idx="1">
                  <c:v>0.108</c:v>
                </c:pt>
              </c:numCache>
            </c:numRef>
          </c:val>
          <c:extLst>
            <c:ext xmlns:c16="http://schemas.microsoft.com/office/drawing/2014/chart" uri="{C3380CC4-5D6E-409C-BE32-E72D297353CC}">
              <c16:uniqueId val="{00000002-30D3-4CD3-9A78-989992D013BB}"/>
            </c:ext>
          </c:extLst>
        </c:ser>
        <c:dLbls>
          <c:showLegendKey val="0"/>
          <c:showVal val="0"/>
          <c:showCatName val="0"/>
          <c:showSerName val="0"/>
          <c:showPercent val="0"/>
          <c:showBubbleSize val="0"/>
        </c:dLbls>
        <c:gapWidth val="124"/>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7F7F7F"/>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1"/>
        <c:axPos val="l"/>
        <c:numFmt formatCode="0.0%" sourceLinked="1"/>
        <c:majorTickMark val="none"/>
        <c:minorTickMark val="none"/>
        <c:tickLblPos val="nextTo"/>
        <c:crossAx val="850065176"/>
        <c:crosses val="autoZero"/>
        <c:crossBetween val="between"/>
      </c:valAx>
      <c:spPr>
        <a:noFill/>
        <a:ln>
          <a:noFill/>
        </a:ln>
        <a:effectLst/>
      </c:spPr>
    </c:plotArea>
    <c:legend>
      <c:legendPos val="b"/>
      <c:layout>
        <c:manualLayout>
          <c:xMode val="edge"/>
          <c:yMode val="edge"/>
          <c:x val="0.45357740813900754"/>
          <c:y val="6.1720302340380125E-2"/>
          <c:w val="0.4987275872330087"/>
          <c:h val="0.79389199409975653"/>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7F7F7F"/>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48409305695"/>
          <c:y val="2.1414024121961511E-2"/>
          <c:w val="0.84413310077307424"/>
          <c:h val="0.75500581119664589"/>
        </c:manualLayout>
      </c:layout>
      <c:barChart>
        <c:barDir val="col"/>
        <c:grouping val="stacked"/>
        <c:varyColors val="0"/>
        <c:ser>
          <c:idx val="0"/>
          <c:order val="0"/>
          <c:tx>
            <c:strRef>
              <c:f>Sheet1!$B$1</c:f>
              <c:strCache>
                <c:ptCount val="1"/>
                <c:pt idx="0">
                  <c:v>This month</c:v>
                </c:pt>
              </c:strCache>
            </c:strRef>
          </c:tx>
          <c:spPr>
            <a:solidFill>
              <a:srgbClr val="2D8C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6.3E-2</c:v>
                </c:pt>
                <c:pt idx="1">
                  <c:v>4.9000000000000002E-2</c:v>
                </c:pt>
              </c:numCache>
            </c:numRef>
          </c:val>
          <c:extLst>
            <c:ext xmlns:c16="http://schemas.microsoft.com/office/drawing/2014/chart" uri="{C3380CC4-5D6E-409C-BE32-E72D297353CC}">
              <c16:uniqueId val="{00000000-847C-45FC-BE90-FBC0C2BD345B}"/>
            </c:ext>
          </c:extLst>
        </c:ser>
        <c:ser>
          <c:idx val="1"/>
          <c:order val="1"/>
          <c:tx>
            <c:strRef>
              <c:f>Sheet1!$C$1</c:f>
              <c:strCache>
                <c:ptCount val="1"/>
                <c:pt idx="0">
                  <c:v>In 1-2 months</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0.20100000000000001</c:v>
                </c:pt>
                <c:pt idx="1">
                  <c:v>0.16800000000000001</c:v>
                </c:pt>
              </c:numCache>
            </c:numRef>
          </c:val>
          <c:extLst>
            <c:ext xmlns:c16="http://schemas.microsoft.com/office/drawing/2014/chart" uri="{C3380CC4-5D6E-409C-BE32-E72D297353CC}">
              <c16:uniqueId val="{00000001-847C-45FC-BE90-FBC0C2BD345B}"/>
            </c:ext>
          </c:extLst>
        </c:ser>
        <c:ser>
          <c:idx val="2"/>
          <c:order val="2"/>
          <c:tx>
            <c:strRef>
              <c:f>Sheet1!$D$1</c:f>
              <c:strCache>
                <c:ptCount val="1"/>
                <c:pt idx="0">
                  <c:v>In 3-4 months</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0.188</c:v>
                </c:pt>
                <c:pt idx="1">
                  <c:v>0.19800000000000001</c:v>
                </c:pt>
              </c:numCache>
            </c:numRef>
          </c:val>
          <c:extLst>
            <c:ext xmlns:c16="http://schemas.microsoft.com/office/drawing/2014/chart" uri="{C3380CC4-5D6E-409C-BE32-E72D297353CC}">
              <c16:uniqueId val="{00000004-847C-45FC-BE90-FBC0C2BD345B}"/>
            </c:ext>
          </c:extLst>
        </c:ser>
        <c:ser>
          <c:idx val="3"/>
          <c:order val="3"/>
          <c:tx>
            <c:strRef>
              <c:f>Sheet1!$E$1</c:f>
              <c:strCache>
                <c:ptCount val="1"/>
                <c:pt idx="0">
                  <c:v>In 5-6 months</c:v>
                </c:pt>
              </c:strCache>
            </c:strRef>
          </c:tx>
          <c:spPr>
            <a:solidFill>
              <a:srgbClr val="B4C7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Sheet1!$E$2:$E$3</c:f>
              <c:numCache>
                <c:formatCode>0.0%</c:formatCode>
                <c:ptCount val="2"/>
                <c:pt idx="0">
                  <c:v>0.224</c:v>
                </c:pt>
                <c:pt idx="1">
                  <c:v>0.24199999999999999</c:v>
                </c:pt>
              </c:numCache>
            </c:numRef>
          </c:val>
          <c:extLst>
            <c:ext xmlns:c16="http://schemas.microsoft.com/office/drawing/2014/chart" uri="{C3380CC4-5D6E-409C-BE32-E72D297353CC}">
              <c16:uniqueId val="{00000001-7F74-4ED8-BE38-E3662FC3133C}"/>
            </c:ext>
          </c:extLst>
        </c:ser>
        <c:ser>
          <c:idx val="4"/>
          <c:order val="4"/>
          <c:tx>
            <c:strRef>
              <c:f>Sheet1!$F$1</c:f>
              <c:strCache>
                <c:ptCount val="1"/>
                <c:pt idx="0">
                  <c:v>Do not know yet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Sheet1!$F$2:$F$3</c:f>
              <c:numCache>
                <c:formatCode>0.0%</c:formatCode>
                <c:ptCount val="2"/>
                <c:pt idx="0">
                  <c:v>0.32400000000000001</c:v>
                </c:pt>
                <c:pt idx="1">
                  <c:v>0.34300000000000003</c:v>
                </c:pt>
              </c:numCache>
            </c:numRef>
          </c:val>
          <c:extLst>
            <c:ext xmlns:c16="http://schemas.microsoft.com/office/drawing/2014/chart" uri="{C3380CC4-5D6E-409C-BE32-E72D297353CC}">
              <c16:uniqueId val="{00000002-7F74-4ED8-BE38-E3662FC3133C}"/>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lumMod val="50000"/>
                  </a:schemeClr>
                </a:solidFill>
                <a:latin typeface="DINPro-Light" panose="02000504040000020003" pitchFamily="50" charset="0"/>
                <a:ea typeface="+mn-ea"/>
                <a:cs typeface="+mn-cs"/>
              </a:defRPr>
            </a:pPr>
            <a:endParaRPr lang="pl-PL"/>
          </a:p>
        </c:txPr>
        <c:crossAx val="850065176"/>
        <c:crosses val="autoZero"/>
        <c:crossBetween val="between"/>
      </c:valAx>
      <c:spPr>
        <a:noFill/>
        <a:ln>
          <a:noFill/>
        </a:ln>
        <a:effectLst/>
      </c:spPr>
    </c:plotArea>
    <c:legend>
      <c:legendPos val="b"/>
      <c:layout>
        <c:manualLayout>
          <c:xMode val="edge"/>
          <c:yMode val="edge"/>
          <c:x val="0"/>
          <c:y val="0.92620949128390284"/>
          <c:w val="1"/>
          <c:h val="6.5828244683653531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1">
                  <a:lumMod val="50000"/>
                </a:schemeClr>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1049011741646"/>
          <c:y val="2.1800795028273891E-2"/>
          <c:w val="0.85444731157862919"/>
          <c:h val="0.68598040423268558"/>
        </c:manualLayout>
      </c:layout>
      <c:barChart>
        <c:barDir val="col"/>
        <c:grouping val="stacked"/>
        <c:varyColors val="0"/>
        <c:ser>
          <c:idx val="0"/>
          <c:order val="0"/>
          <c:tx>
            <c:strRef>
              <c:f>Sheet1!$B$1</c:f>
              <c:strCache>
                <c:ptCount val="1"/>
                <c:pt idx="0">
                  <c:v>For Leisure</c:v>
                </c:pt>
              </c:strCache>
            </c:strRef>
          </c:tx>
          <c:spPr>
            <a:solidFill>
              <a:srgbClr val="2D8B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0.0%</c:formatCode>
                <c:ptCount val="2"/>
                <c:pt idx="0">
                  <c:v>0.66100000000000003</c:v>
                </c:pt>
                <c:pt idx="1">
                  <c:v>0.64900000000000002</c:v>
                </c:pt>
              </c:numCache>
            </c:numRef>
          </c:val>
          <c:extLst>
            <c:ext xmlns:c16="http://schemas.microsoft.com/office/drawing/2014/chart" uri="{C3380CC4-5D6E-409C-BE32-E72D297353CC}">
              <c16:uniqueId val="{00000000-7951-4714-9D49-63508288B163}"/>
            </c:ext>
          </c:extLst>
        </c:ser>
        <c:ser>
          <c:idx val="1"/>
          <c:order val="1"/>
          <c:tx>
            <c:strRef>
              <c:f>Sheet1!$C$1</c:f>
              <c:strCache>
                <c:ptCount val="1"/>
                <c:pt idx="0">
                  <c:v>For Business</c:v>
                </c:pt>
              </c:strCache>
            </c:strRef>
          </c:tx>
          <c:spPr>
            <a:solidFill>
              <a:srgbClr val="A1EA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0.0%</c:formatCode>
                <c:ptCount val="2"/>
                <c:pt idx="0">
                  <c:v>8.7999999999999995E-2</c:v>
                </c:pt>
                <c:pt idx="1">
                  <c:v>8.6999999999999994E-2</c:v>
                </c:pt>
              </c:numCache>
            </c:numRef>
          </c:val>
          <c:extLst>
            <c:ext xmlns:c16="http://schemas.microsoft.com/office/drawing/2014/chart" uri="{C3380CC4-5D6E-409C-BE32-E72D297353CC}">
              <c16:uniqueId val="{00000001-7951-4714-9D49-63508288B163}"/>
            </c:ext>
          </c:extLst>
        </c:ser>
        <c:ser>
          <c:idx val="2"/>
          <c:order val="2"/>
          <c:tx>
            <c:strRef>
              <c:f>Sheet1!$D$1</c:f>
              <c:strCache>
                <c:ptCount val="1"/>
                <c:pt idx="0">
                  <c:v>To visit friends/relatives</c:v>
                </c:pt>
              </c:strCache>
            </c:strRef>
          </c:tx>
          <c:spPr>
            <a:solidFill>
              <a:srgbClr val="0A09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0.0%</c:formatCode>
                <c:ptCount val="2"/>
                <c:pt idx="0">
                  <c:v>0.191</c:v>
                </c:pt>
                <c:pt idx="1">
                  <c:v>0.20899999999999999</c:v>
                </c:pt>
              </c:numCache>
            </c:numRef>
          </c:val>
          <c:extLst>
            <c:ext xmlns:c16="http://schemas.microsoft.com/office/drawing/2014/chart" uri="{C3380CC4-5D6E-409C-BE32-E72D297353CC}">
              <c16:uniqueId val="{00000002-7951-4714-9D49-63508288B163}"/>
            </c:ext>
          </c:extLst>
        </c:ser>
        <c:ser>
          <c:idx val="3"/>
          <c:order val="3"/>
          <c:tx>
            <c:strRef>
              <c:f>Sheet1!$E$1</c:f>
              <c:strCache>
                <c:ptCount val="1"/>
                <c:pt idx="0">
                  <c:v>Other</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Sheet1!$E$2:$E$3</c:f>
              <c:numCache>
                <c:formatCode>0.0%</c:formatCode>
                <c:ptCount val="2"/>
                <c:pt idx="0">
                  <c:v>6.0999999999999999E-2</c:v>
                </c:pt>
                <c:pt idx="1">
                  <c:v>5.3999999999999999E-2</c:v>
                </c:pt>
              </c:numCache>
            </c:numRef>
          </c:val>
          <c:extLst>
            <c:ext xmlns:c16="http://schemas.microsoft.com/office/drawing/2014/chart" uri="{C3380CC4-5D6E-409C-BE32-E72D297353CC}">
              <c16:uniqueId val="{00000003-7951-4714-9D49-63508288B163}"/>
            </c:ext>
          </c:extLst>
        </c:ser>
        <c:dLbls>
          <c:showLegendKey val="0"/>
          <c:showVal val="0"/>
          <c:showCatName val="0"/>
          <c:showSerName val="0"/>
          <c:showPercent val="0"/>
          <c:showBubbleSize val="0"/>
        </c:dLbls>
        <c:gapWidth val="150"/>
        <c:overlap val="100"/>
        <c:axId val="850065176"/>
        <c:axId val="850069112"/>
      </c:barChart>
      <c:catAx>
        <c:axId val="850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crossAx val="850069112"/>
        <c:crosses val="autoZero"/>
        <c:auto val="1"/>
        <c:lblAlgn val="ctr"/>
        <c:lblOffset val="100"/>
        <c:noMultiLvlLbl val="0"/>
      </c:catAx>
      <c:valAx>
        <c:axId val="8500691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DINPro-Light" panose="02000504040000020003" pitchFamily="50" charset="0"/>
                <a:ea typeface="+mn-ea"/>
                <a:cs typeface="+mn-cs"/>
              </a:defRPr>
            </a:pPr>
            <a:endParaRPr lang="pl-PL"/>
          </a:p>
        </c:txPr>
        <c:crossAx val="850065176"/>
        <c:crosses val="autoZero"/>
        <c:crossBetween val="between"/>
      </c:valAx>
      <c:spPr>
        <a:noFill/>
        <a:ln w="25400">
          <a:noFill/>
        </a:ln>
        <a:effectLst/>
      </c:spPr>
    </c:plotArea>
    <c:legend>
      <c:legendPos val="b"/>
      <c:layout>
        <c:manualLayout>
          <c:xMode val="edge"/>
          <c:yMode val="edge"/>
          <c:x val="0"/>
          <c:y val="0.84120268606823489"/>
          <c:w val="1"/>
          <c:h val="0.1568761500625784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DINPro-Light" panose="02000504040000020003" pitchFamily="50"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4696765356822"/>
          <c:y val="5.2096599102685492E-2"/>
          <c:w val="0.65438949125485513"/>
          <c:h val="0.89580680179462902"/>
        </c:manualLayout>
      </c:layout>
      <c:barChart>
        <c:barDir val="bar"/>
        <c:grouping val="clustered"/>
        <c:varyColors val="0"/>
        <c:ser>
          <c:idx val="0"/>
          <c:order val="0"/>
          <c:tx>
            <c:strRef>
              <c:f>Sheet1!$B$1</c:f>
              <c:strCache>
                <c:ptCount val="1"/>
                <c:pt idx="0">
                  <c:v>City Break</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7700-4A42-8551-74D7248B8405}"/>
              </c:ext>
            </c:extLst>
          </c:dPt>
          <c:dPt>
            <c:idx val="1"/>
            <c:invertIfNegative val="0"/>
            <c:bubble3D val="0"/>
            <c:spPr>
              <a:solidFill>
                <a:srgbClr val="40AEDD"/>
              </a:solidFill>
              <a:ln>
                <a:noFill/>
              </a:ln>
              <a:effectLst/>
            </c:spPr>
            <c:extLst>
              <c:ext xmlns:c16="http://schemas.microsoft.com/office/drawing/2014/chart" uri="{C3380CC4-5D6E-409C-BE32-E72D297353CC}">
                <c16:uniqueId val="{00000003-7700-4A42-8551-74D7248B8405}"/>
              </c:ext>
            </c:extLst>
          </c:dPt>
          <c:dPt>
            <c:idx val="2"/>
            <c:invertIfNegative val="0"/>
            <c:bubble3D val="0"/>
            <c:spPr>
              <a:solidFill>
                <a:srgbClr val="2D8BB4"/>
              </a:solidFill>
              <a:ln>
                <a:noFill/>
              </a:ln>
              <a:effectLst/>
            </c:spPr>
            <c:extLst>
              <c:ext xmlns:c16="http://schemas.microsoft.com/office/drawing/2014/chart" uri="{C3380CC4-5D6E-409C-BE32-E72D297353CC}">
                <c16:uniqueId val="{00000005-7700-4A42-8551-74D7248B8405}"/>
              </c:ext>
            </c:extLst>
          </c:dPt>
          <c:dPt>
            <c:idx val="3"/>
            <c:invertIfNegative val="0"/>
            <c:bubble3D val="0"/>
            <c:spPr>
              <a:solidFill>
                <a:srgbClr val="185073"/>
              </a:solidFill>
              <a:ln>
                <a:noFill/>
              </a:ln>
              <a:effectLst/>
            </c:spPr>
            <c:extLst>
              <c:ext xmlns:c16="http://schemas.microsoft.com/office/drawing/2014/chart" uri="{C3380CC4-5D6E-409C-BE32-E72D297353CC}">
                <c16:uniqueId val="{00000007-7700-4A42-8551-74D7248B8405}"/>
              </c:ext>
            </c:extLst>
          </c:dPt>
          <c:dPt>
            <c:idx val="4"/>
            <c:invertIfNegative val="0"/>
            <c:bubble3D val="0"/>
            <c:spPr>
              <a:solidFill>
                <a:srgbClr val="0A0936"/>
              </a:solidFill>
              <a:ln>
                <a:noFill/>
              </a:ln>
              <a:effectLst/>
            </c:spPr>
            <c:extLst>
              <c:ext xmlns:c16="http://schemas.microsoft.com/office/drawing/2014/chart" uri="{C3380CC4-5D6E-409C-BE32-E72D297353CC}">
                <c16:uniqueId val="{00000009-7700-4A42-8551-74D7248B8405}"/>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Austria</c:v>
                </c:pt>
                <c:pt idx="1">
                  <c:v>Netherlands</c:v>
                </c:pt>
                <c:pt idx="2">
                  <c:v>Switzerland</c:v>
                </c:pt>
                <c:pt idx="3">
                  <c:v>UK</c:v>
                </c:pt>
                <c:pt idx="4">
                  <c:v>Spain</c:v>
                </c:pt>
              </c:strCache>
            </c:strRef>
          </c:cat>
          <c:val>
            <c:numRef>
              <c:f>Sheet1!$B$2:$B$6</c:f>
              <c:numCache>
                <c:formatCode>0.0%</c:formatCode>
                <c:ptCount val="5"/>
                <c:pt idx="0">
                  <c:v>0.218</c:v>
                </c:pt>
                <c:pt idx="1">
                  <c:v>0.23</c:v>
                </c:pt>
                <c:pt idx="2">
                  <c:v>0.253</c:v>
                </c:pt>
                <c:pt idx="3">
                  <c:v>0.27500000000000002</c:v>
                </c:pt>
                <c:pt idx="4">
                  <c:v>0.41199999999999998</c:v>
                </c:pt>
              </c:numCache>
            </c:numRef>
          </c:val>
          <c:extLst>
            <c:ext xmlns:c16="http://schemas.microsoft.com/office/drawing/2014/chart" uri="{C3380CC4-5D6E-409C-BE32-E72D297353CC}">
              <c16:uniqueId val="{0000000A-7700-4A42-8551-74D7248B8405}"/>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43596240522391"/>
          <c:y val="0.10509409193664263"/>
          <c:w val="0.61819840900615974"/>
          <c:h val="0.81953585247732252"/>
        </c:manualLayout>
      </c:layout>
      <c:barChart>
        <c:barDir val="bar"/>
        <c:grouping val="clustered"/>
        <c:varyColors val="0"/>
        <c:ser>
          <c:idx val="0"/>
          <c:order val="0"/>
          <c:tx>
            <c:strRef>
              <c:f>Sheet1!$B$1</c:f>
              <c:strCache>
                <c:ptCount val="1"/>
                <c:pt idx="0">
                  <c:v>City Break</c:v>
                </c:pt>
              </c:strCache>
            </c:strRef>
          </c:tx>
          <c:spPr>
            <a:solidFill>
              <a:schemeClr val="accent1"/>
            </a:solidFill>
            <a:ln>
              <a:noFill/>
            </a:ln>
            <a:effectLst/>
          </c:spPr>
          <c:invertIfNegative val="0"/>
          <c:dPt>
            <c:idx val="0"/>
            <c:invertIfNegative val="0"/>
            <c:bubble3D val="0"/>
            <c:spPr>
              <a:solidFill>
                <a:srgbClr val="A1EAF7"/>
              </a:solidFill>
              <a:ln>
                <a:noFill/>
              </a:ln>
              <a:effectLst/>
            </c:spPr>
            <c:extLst>
              <c:ext xmlns:c16="http://schemas.microsoft.com/office/drawing/2014/chart" uri="{C3380CC4-5D6E-409C-BE32-E72D297353CC}">
                <c16:uniqueId val="{00000001-9B48-47E5-8B32-25EE506AD93E}"/>
              </c:ext>
            </c:extLst>
          </c:dPt>
          <c:dPt>
            <c:idx val="1"/>
            <c:invertIfNegative val="0"/>
            <c:bubble3D val="0"/>
            <c:spPr>
              <a:solidFill>
                <a:srgbClr val="40AEDD"/>
              </a:solidFill>
              <a:ln>
                <a:noFill/>
              </a:ln>
              <a:effectLst/>
            </c:spPr>
            <c:extLst>
              <c:ext xmlns:c16="http://schemas.microsoft.com/office/drawing/2014/chart" uri="{C3380CC4-5D6E-409C-BE32-E72D297353CC}">
                <c16:uniqueId val="{00000003-9B48-47E5-8B32-25EE506AD93E}"/>
              </c:ext>
            </c:extLst>
          </c:dPt>
          <c:dPt>
            <c:idx val="2"/>
            <c:invertIfNegative val="0"/>
            <c:bubble3D val="0"/>
            <c:spPr>
              <a:solidFill>
                <a:srgbClr val="2D8BB4"/>
              </a:solidFill>
              <a:ln>
                <a:noFill/>
              </a:ln>
              <a:effectLst/>
            </c:spPr>
            <c:extLst>
              <c:ext xmlns:c16="http://schemas.microsoft.com/office/drawing/2014/chart" uri="{C3380CC4-5D6E-409C-BE32-E72D297353CC}">
                <c16:uniqueId val="{00000005-9B48-47E5-8B32-25EE506AD93E}"/>
              </c:ext>
            </c:extLst>
          </c:dPt>
          <c:dPt>
            <c:idx val="3"/>
            <c:invertIfNegative val="0"/>
            <c:bubble3D val="0"/>
            <c:spPr>
              <a:solidFill>
                <a:srgbClr val="185073"/>
              </a:solidFill>
              <a:ln>
                <a:noFill/>
              </a:ln>
              <a:effectLst/>
            </c:spPr>
            <c:extLst>
              <c:ext xmlns:c16="http://schemas.microsoft.com/office/drawing/2014/chart" uri="{C3380CC4-5D6E-409C-BE32-E72D297353CC}">
                <c16:uniqueId val="{00000007-9B48-47E5-8B32-25EE506AD93E}"/>
              </c:ext>
            </c:extLst>
          </c:dPt>
          <c:dPt>
            <c:idx val="4"/>
            <c:invertIfNegative val="0"/>
            <c:bubble3D val="0"/>
            <c:spPr>
              <a:solidFill>
                <a:srgbClr val="0A0936"/>
              </a:solidFill>
              <a:ln>
                <a:noFill/>
              </a:ln>
              <a:effectLst/>
            </c:spPr>
            <c:extLst>
              <c:ext xmlns:c16="http://schemas.microsoft.com/office/drawing/2014/chart" uri="{C3380CC4-5D6E-409C-BE32-E72D297353CC}">
                <c16:uniqueId val="{00000009-9B48-47E5-8B32-25EE506AD93E}"/>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DINPro-Light" panose="02000504040000020003" pitchFamily="50"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Belgium</c:v>
                </c:pt>
                <c:pt idx="1">
                  <c:v>Spain</c:v>
                </c:pt>
                <c:pt idx="2">
                  <c:v>France</c:v>
                </c:pt>
                <c:pt idx="3">
                  <c:v>Poland</c:v>
                </c:pt>
                <c:pt idx="4">
                  <c:v>Italy</c:v>
                </c:pt>
              </c:strCache>
            </c:strRef>
          </c:cat>
          <c:val>
            <c:numRef>
              <c:f>Sheet1!$B$2:$B$6</c:f>
              <c:numCache>
                <c:formatCode>0.0%</c:formatCode>
                <c:ptCount val="5"/>
                <c:pt idx="0">
                  <c:v>0.112</c:v>
                </c:pt>
                <c:pt idx="1">
                  <c:v>0.15</c:v>
                </c:pt>
                <c:pt idx="2">
                  <c:v>0.16600000000000001</c:v>
                </c:pt>
                <c:pt idx="3">
                  <c:v>0.23599999999999999</c:v>
                </c:pt>
                <c:pt idx="4">
                  <c:v>0.28699999999999998</c:v>
                </c:pt>
              </c:numCache>
            </c:numRef>
          </c:val>
          <c:extLst>
            <c:ext xmlns:c16="http://schemas.microsoft.com/office/drawing/2014/chart" uri="{C3380CC4-5D6E-409C-BE32-E72D297353CC}">
              <c16:uniqueId val="{0000000A-9B48-47E5-8B32-25EE506AD93E}"/>
            </c:ext>
          </c:extLst>
        </c:ser>
        <c:dLbls>
          <c:showLegendKey val="0"/>
          <c:showVal val="0"/>
          <c:showCatName val="0"/>
          <c:showSerName val="0"/>
          <c:showPercent val="0"/>
          <c:showBubbleSize val="0"/>
        </c:dLbls>
        <c:gapWidth val="182"/>
        <c:axId val="654047520"/>
        <c:axId val="654048504"/>
      </c:barChart>
      <c:catAx>
        <c:axId val="65404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INPro-Light" panose="02000504040000020003" pitchFamily="50" charset="0"/>
                <a:ea typeface="+mn-ea"/>
                <a:cs typeface="+mn-cs"/>
              </a:defRPr>
            </a:pPr>
            <a:endParaRPr lang="pl-PL"/>
          </a:p>
        </c:txPr>
        <c:crossAx val="654048504"/>
        <c:crosses val="autoZero"/>
        <c:auto val="1"/>
        <c:lblAlgn val="ctr"/>
        <c:lblOffset val="100"/>
        <c:noMultiLvlLbl val="0"/>
      </c:catAx>
      <c:valAx>
        <c:axId val="654048504"/>
        <c:scaling>
          <c:orientation val="minMax"/>
        </c:scaling>
        <c:delete val="1"/>
        <c:axPos val="b"/>
        <c:numFmt formatCode="0.0%" sourceLinked="1"/>
        <c:majorTickMark val="none"/>
        <c:minorTickMark val="none"/>
        <c:tickLblPos val="nextTo"/>
        <c:crossAx val="65404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0.86702</cdr:x>
      <cdr:y>0.68573</cdr:y>
    </cdr:from>
    <cdr:to>
      <cdr:x>1</cdr:x>
      <cdr:y>0.7609</cdr:y>
    </cdr:to>
    <cdr:sp macro="" textlink="">
      <cdr:nvSpPr>
        <cdr:cNvPr id="2" name="TextBox 16">
          <a:extLst xmlns:a="http://schemas.openxmlformats.org/drawingml/2006/main">
            <a:ext uri="{FF2B5EF4-FFF2-40B4-BE49-F238E27FC236}">
              <a16:creationId xmlns:a16="http://schemas.microsoft.com/office/drawing/2014/main" id="{6D6A0528-03F5-4A21-A01E-B27A81959EC6}"/>
            </a:ext>
          </a:extLst>
        </cdr:cNvPr>
        <cdr:cNvSpPr txBox="1"/>
      </cdr:nvSpPr>
      <cdr:spPr>
        <a:xfrm xmlns:a="http://schemas.openxmlformats.org/drawingml/2006/main">
          <a:off x="3261625" y="1965325"/>
          <a:ext cx="500255" cy="215438"/>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800" dirty="0">
              <a:solidFill>
                <a:srgbClr val="FF0000"/>
              </a:solidFill>
              <a:latin typeface="DINPro-Light" panose="02000504040000020003" pitchFamily="50" charset="0"/>
            </a:rPr>
            <a:t>18%</a:t>
          </a:r>
        </a:p>
      </cdr:txBody>
    </cdr:sp>
  </cdr:relSizeAnchor>
  <cdr:relSizeAnchor xmlns:cdr="http://schemas.openxmlformats.org/drawingml/2006/chartDrawing">
    <cdr:from>
      <cdr:x>0.91586</cdr:x>
      <cdr:y>0.64598</cdr:y>
    </cdr:from>
    <cdr:to>
      <cdr:x>0.95071</cdr:x>
      <cdr:y>0.67816</cdr:y>
    </cdr:to>
    <cdr:sp macro="" textlink="">
      <cdr:nvSpPr>
        <cdr:cNvPr id="3" name="Isosceles Triangle 2">
          <a:extLst xmlns:a="http://schemas.openxmlformats.org/drawingml/2006/main">
            <a:ext uri="{FF2B5EF4-FFF2-40B4-BE49-F238E27FC236}">
              <a16:creationId xmlns:a16="http://schemas.microsoft.com/office/drawing/2014/main" id="{84985BD4-FC4A-4A84-9CB6-787827801C18}"/>
            </a:ext>
          </a:extLst>
        </cdr:cNvPr>
        <cdr:cNvSpPr/>
      </cdr:nvSpPr>
      <cdr:spPr>
        <a:xfrm xmlns:a="http://schemas.openxmlformats.org/drawingml/2006/main" rot="10800000">
          <a:off x="3445372" y="1851389"/>
          <a:ext cx="131102" cy="92233"/>
        </a:xfrm>
        <a:prstGeom xmlns:a="http://schemas.openxmlformats.org/drawingml/2006/main" prst="triangle">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0.77333</cdr:x>
      <cdr:y>0.3875</cdr:y>
    </cdr:from>
    <cdr:to>
      <cdr:x>0.93044</cdr:x>
      <cdr:y>0.46377</cdr:y>
    </cdr:to>
    <cdr:sp macro="" textlink="">
      <cdr:nvSpPr>
        <cdr:cNvPr id="2" name="TextBox 14">
          <a:extLst xmlns:a="http://schemas.openxmlformats.org/drawingml/2006/main">
            <a:ext uri="{FF2B5EF4-FFF2-40B4-BE49-F238E27FC236}">
              <a16:creationId xmlns:a16="http://schemas.microsoft.com/office/drawing/2014/main" id="{CB22547B-A340-4C8C-B30B-73CA4981519A}"/>
            </a:ext>
          </a:extLst>
        </cdr:cNvPr>
        <cdr:cNvSpPr txBox="1"/>
      </cdr:nvSpPr>
      <cdr:spPr>
        <a:xfrm xmlns:a="http://schemas.openxmlformats.org/drawingml/2006/main">
          <a:off x="2402140" y="938267"/>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userShapes>
</file>

<file path=ppt/drawings/drawing11.xml><?xml version="1.0" encoding="utf-8"?>
<c:userShapes xmlns:c="http://schemas.openxmlformats.org/drawingml/2006/chart">
  <cdr:relSizeAnchor xmlns:cdr="http://schemas.openxmlformats.org/drawingml/2006/chartDrawing">
    <cdr:from>
      <cdr:x>0.7703</cdr:x>
      <cdr:y>0.38739</cdr:y>
    </cdr:from>
    <cdr:to>
      <cdr:x>0.9274</cdr:x>
      <cdr:y>0.46366</cdr:y>
    </cdr:to>
    <cdr:sp macro="" textlink="">
      <cdr:nvSpPr>
        <cdr:cNvPr id="2" name="TextBox 14">
          <a:extLst xmlns:a="http://schemas.openxmlformats.org/drawingml/2006/main">
            <a:ext uri="{FF2B5EF4-FFF2-40B4-BE49-F238E27FC236}">
              <a16:creationId xmlns:a16="http://schemas.microsoft.com/office/drawing/2014/main" id="{CB22547B-A340-4C8C-B30B-73CA4981519A}"/>
            </a:ext>
          </a:extLst>
        </cdr:cNvPr>
        <cdr:cNvSpPr txBox="1"/>
      </cdr:nvSpPr>
      <cdr:spPr>
        <a:xfrm xmlns:a="http://schemas.openxmlformats.org/drawingml/2006/main">
          <a:off x="2392726" y="937989"/>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userShapes>
</file>

<file path=ppt/drawings/drawing12.xml><?xml version="1.0" encoding="utf-8"?>
<c:userShapes xmlns:c="http://schemas.openxmlformats.org/drawingml/2006/chart">
  <cdr:relSizeAnchor xmlns:cdr="http://schemas.openxmlformats.org/drawingml/2006/chartDrawing">
    <cdr:from>
      <cdr:x>0.76635</cdr:x>
      <cdr:y>0.38588</cdr:y>
    </cdr:from>
    <cdr:to>
      <cdr:x>0.92345</cdr:x>
      <cdr:y>0.46215</cdr:y>
    </cdr:to>
    <cdr:sp macro="" textlink="">
      <cdr:nvSpPr>
        <cdr:cNvPr id="2" name="TextBox 14">
          <a:extLst xmlns:a="http://schemas.openxmlformats.org/drawingml/2006/main">
            <a:ext uri="{FF2B5EF4-FFF2-40B4-BE49-F238E27FC236}">
              <a16:creationId xmlns:a16="http://schemas.microsoft.com/office/drawing/2014/main" id="{CB22547B-A340-4C8C-B30B-73CA4981519A}"/>
            </a:ext>
          </a:extLst>
        </cdr:cNvPr>
        <cdr:cNvSpPr txBox="1"/>
      </cdr:nvSpPr>
      <cdr:spPr>
        <a:xfrm xmlns:a="http://schemas.openxmlformats.org/drawingml/2006/main">
          <a:off x="2380447" y="934350"/>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userShapes>
</file>

<file path=ppt/drawings/drawing13.xml><?xml version="1.0" encoding="utf-8"?>
<c:userShapes xmlns:c="http://schemas.openxmlformats.org/drawingml/2006/chart">
  <cdr:relSizeAnchor xmlns:cdr="http://schemas.openxmlformats.org/drawingml/2006/chartDrawing">
    <cdr:from>
      <cdr:x>0.77333</cdr:x>
      <cdr:y>0.3875</cdr:y>
    </cdr:from>
    <cdr:to>
      <cdr:x>0.93044</cdr:x>
      <cdr:y>0.46377</cdr:y>
    </cdr:to>
    <cdr:sp macro="" textlink="">
      <cdr:nvSpPr>
        <cdr:cNvPr id="2" name="TextBox 14">
          <a:extLst xmlns:a="http://schemas.openxmlformats.org/drawingml/2006/main">
            <a:ext uri="{FF2B5EF4-FFF2-40B4-BE49-F238E27FC236}">
              <a16:creationId xmlns:a16="http://schemas.microsoft.com/office/drawing/2014/main" id="{CB22547B-A340-4C8C-B30B-73CA4981519A}"/>
            </a:ext>
          </a:extLst>
        </cdr:cNvPr>
        <cdr:cNvSpPr txBox="1"/>
      </cdr:nvSpPr>
      <cdr:spPr>
        <a:xfrm xmlns:a="http://schemas.openxmlformats.org/drawingml/2006/main">
          <a:off x="2402140" y="938267"/>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dr:relSizeAnchor xmlns:cdr="http://schemas.openxmlformats.org/drawingml/2006/chartDrawing">
    <cdr:from>
      <cdr:x>0.12967</cdr:x>
      <cdr:y>0.24777</cdr:y>
    </cdr:from>
    <cdr:to>
      <cdr:x>0.17193</cdr:x>
      <cdr:y>0.28591</cdr:y>
    </cdr:to>
    <cdr:sp macro="" textlink="">
      <cdr:nvSpPr>
        <cdr:cNvPr id="4" name="Isosceles Triangle 3">
          <a:extLst xmlns:a="http://schemas.openxmlformats.org/drawingml/2006/main">
            <a:ext uri="{FF2B5EF4-FFF2-40B4-BE49-F238E27FC236}">
              <a16:creationId xmlns:a16="http://schemas.microsoft.com/office/drawing/2014/main" id="{0F9401FC-02BD-4755-B301-0ED210F5CCD3}"/>
            </a:ext>
          </a:extLst>
        </cdr:cNvPr>
        <cdr:cNvSpPr/>
      </cdr:nvSpPr>
      <cdr:spPr>
        <a:xfrm xmlns:a="http://schemas.openxmlformats.org/drawingml/2006/main">
          <a:off x="402294" y="599191"/>
          <a:ext cx="131106" cy="92235"/>
        </a:xfrm>
        <a:prstGeom xmlns:a="http://schemas.openxmlformats.org/drawingml/2006/main" prst="triangle">
          <a:avLst/>
        </a:prstGeom>
        <a:solidFill xmlns:a="http://schemas.openxmlformats.org/drawingml/2006/main">
          <a:srgbClr val="54823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14.xml><?xml version="1.0" encoding="utf-8"?>
<c:userShapes xmlns:c="http://schemas.openxmlformats.org/drawingml/2006/chart">
  <cdr:relSizeAnchor xmlns:cdr="http://schemas.openxmlformats.org/drawingml/2006/chartDrawing">
    <cdr:from>
      <cdr:x>0.96382</cdr:x>
      <cdr:y>0.56044</cdr:y>
    </cdr:from>
    <cdr:to>
      <cdr:x>1</cdr:x>
      <cdr:y>0.6028</cdr:y>
    </cdr:to>
    <cdr:sp macro="" textlink="">
      <cdr:nvSpPr>
        <cdr:cNvPr id="2" name="Isosceles Triangle 1">
          <a:extLst xmlns:a="http://schemas.openxmlformats.org/drawingml/2006/main">
            <a:ext uri="{FF2B5EF4-FFF2-40B4-BE49-F238E27FC236}">
              <a16:creationId xmlns:a16="http://schemas.microsoft.com/office/drawing/2014/main" id="{6A0182DD-2895-4F6D-8A09-4F6D002E5856}"/>
            </a:ext>
          </a:extLst>
        </cdr:cNvPr>
        <cdr:cNvSpPr/>
      </cdr:nvSpPr>
      <cdr:spPr>
        <a:xfrm xmlns:a="http://schemas.openxmlformats.org/drawingml/2006/main" rot="10800000">
          <a:off x="4120415" y="1665928"/>
          <a:ext cx="143342" cy="125933"/>
        </a:xfrm>
        <a:prstGeom xmlns:a="http://schemas.openxmlformats.org/drawingml/2006/main" prst="triangle">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15.xml><?xml version="1.0" encoding="utf-8"?>
<c:userShapes xmlns:c="http://schemas.openxmlformats.org/drawingml/2006/chart">
  <cdr:relSizeAnchor xmlns:cdr="http://schemas.openxmlformats.org/drawingml/2006/chartDrawing">
    <cdr:from>
      <cdr:x>0.97138</cdr:x>
      <cdr:y>0.13015</cdr:y>
    </cdr:from>
    <cdr:to>
      <cdr:x>1</cdr:x>
      <cdr:y>0.15873</cdr:y>
    </cdr:to>
    <cdr:sp macro="" textlink="">
      <cdr:nvSpPr>
        <cdr:cNvPr id="2" name="Isosceles Triangle 1">
          <a:extLst xmlns:a="http://schemas.openxmlformats.org/drawingml/2006/main">
            <a:ext uri="{FF2B5EF4-FFF2-40B4-BE49-F238E27FC236}">
              <a16:creationId xmlns:a16="http://schemas.microsoft.com/office/drawing/2014/main" id="{E5DBAA05-AA30-4C58-8234-446F04EAF5E5}"/>
            </a:ext>
          </a:extLst>
        </cdr:cNvPr>
        <cdr:cNvSpPr/>
      </cdr:nvSpPr>
      <cdr:spPr>
        <a:xfrm xmlns:a="http://schemas.openxmlformats.org/drawingml/2006/main" rot="10800000">
          <a:off x="4449240" y="419959"/>
          <a:ext cx="131102" cy="92233"/>
        </a:xfrm>
        <a:prstGeom xmlns:a="http://schemas.openxmlformats.org/drawingml/2006/main" prst="triangle">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0.92798</cdr:x>
      <cdr:y>0.78209</cdr:y>
    </cdr:from>
    <cdr:to>
      <cdr:x>0.9566</cdr:x>
      <cdr:y>0.81067</cdr:y>
    </cdr:to>
    <cdr:sp macro="" textlink="">
      <cdr:nvSpPr>
        <cdr:cNvPr id="3" name="Isosceles Triangle 2">
          <a:extLst xmlns:a="http://schemas.openxmlformats.org/drawingml/2006/main">
            <a:ext uri="{FF2B5EF4-FFF2-40B4-BE49-F238E27FC236}">
              <a16:creationId xmlns:a16="http://schemas.microsoft.com/office/drawing/2014/main" id="{E5DBAA05-AA30-4C58-8234-446F04EAF5E5}"/>
            </a:ext>
          </a:extLst>
        </cdr:cNvPr>
        <cdr:cNvSpPr/>
      </cdr:nvSpPr>
      <cdr:spPr>
        <a:xfrm xmlns:a="http://schemas.openxmlformats.org/drawingml/2006/main" rot="10800000">
          <a:off x="4250458" y="2523650"/>
          <a:ext cx="131102" cy="92233"/>
        </a:xfrm>
        <a:prstGeom xmlns:a="http://schemas.openxmlformats.org/drawingml/2006/main" prst="triangle">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0.90672</cdr:x>
      <cdr:y>0.51973</cdr:y>
    </cdr:from>
    <cdr:to>
      <cdr:x>0.95116</cdr:x>
      <cdr:y>0.55863</cdr:y>
    </cdr:to>
    <cdr:sp macro="" textlink="">
      <cdr:nvSpPr>
        <cdr:cNvPr id="2" name="Isosceles Triangle 1">
          <a:extLst xmlns:a="http://schemas.openxmlformats.org/drawingml/2006/main">
            <a:ext uri="{FF2B5EF4-FFF2-40B4-BE49-F238E27FC236}">
              <a16:creationId xmlns:a16="http://schemas.microsoft.com/office/drawing/2014/main" id="{0F9401FC-02BD-4755-B301-0ED210F5CCD3}"/>
            </a:ext>
          </a:extLst>
        </cdr:cNvPr>
        <cdr:cNvSpPr/>
      </cdr:nvSpPr>
      <cdr:spPr>
        <a:xfrm xmlns:a="http://schemas.openxmlformats.org/drawingml/2006/main">
          <a:off x="2674970" y="1232224"/>
          <a:ext cx="131105" cy="92228"/>
        </a:xfrm>
        <a:prstGeom xmlns:a="http://schemas.openxmlformats.org/drawingml/2006/main" prst="triangle">
          <a:avLst/>
        </a:prstGeom>
        <a:solidFill xmlns:a="http://schemas.openxmlformats.org/drawingml/2006/main">
          <a:srgbClr val="54823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0.76578</cdr:x>
      <cdr:y>0.39732</cdr:y>
    </cdr:from>
    <cdr:to>
      <cdr:x>0.92288</cdr:x>
      <cdr:y>0.47359</cdr:y>
    </cdr:to>
    <cdr:sp macro="" textlink="">
      <cdr:nvSpPr>
        <cdr:cNvPr id="2" name="TextBox 14">
          <a:extLst xmlns:a="http://schemas.openxmlformats.org/drawingml/2006/main">
            <a:ext uri="{FF2B5EF4-FFF2-40B4-BE49-F238E27FC236}">
              <a16:creationId xmlns:a16="http://schemas.microsoft.com/office/drawing/2014/main" id="{CB22547B-A340-4C8C-B30B-73CA4981519A}"/>
            </a:ext>
          </a:extLst>
        </cdr:cNvPr>
        <cdr:cNvSpPr txBox="1"/>
      </cdr:nvSpPr>
      <cdr:spPr>
        <a:xfrm xmlns:a="http://schemas.openxmlformats.org/drawingml/2006/main">
          <a:off x="2378664" y="962032"/>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userShapes>
</file>

<file path=ppt/drawings/drawing4.xml><?xml version="1.0" encoding="utf-8"?>
<c:userShapes xmlns:c="http://schemas.openxmlformats.org/drawingml/2006/chart">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dr:relSizeAnchor xmlns:cdr="http://schemas.openxmlformats.org/drawingml/2006/chartDrawing">
    <cdr:from>
      <cdr:x>0.77133</cdr:x>
      <cdr:y>0.40166</cdr:y>
    </cdr:from>
    <cdr:to>
      <cdr:x>0.92843</cdr:x>
      <cdr:y>0.47793</cdr:y>
    </cdr:to>
    <cdr:sp macro="" textlink="">
      <cdr:nvSpPr>
        <cdr:cNvPr id="4" name="TextBox 14">
          <a:extLst xmlns:a="http://schemas.openxmlformats.org/drawingml/2006/main">
            <a:ext uri="{FF2B5EF4-FFF2-40B4-BE49-F238E27FC236}">
              <a16:creationId xmlns:a16="http://schemas.microsoft.com/office/drawing/2014/main" id="{11492A56-956D-4047-A61A-8C748785A4F8}"/>
            </a:ext>
          </a:extLst>
        </cdr:cNvPr>
        <cdr:cNvSpPr txBox="1"/>
      </cdr:nvSpPr>
      <cdr:spPr>
        <a:xfrm xmlns:a="http://schemas.openxmlformats.org/drawingml/2006/main">
          <a:off x="2395899" y="972540"/>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0.05408</cdr:x>
      <cdr:y>0.29953</cdr:y>
    </cdr:from>
    <cdr:to>
      <cdr:x>0.23611</cdr:x>
      <cdr:y>0.38862</cdr:y>
    </cdr:to>
    <cdr:sp macro="" textlink="">
      <cdr:nvSpPr>
        <cdr:cNvPr id="5" name="TextBox 16">
          <a:extLst xmlns:a="http://schemas.openxmlformats.org/drawingml/2006/main">
            <a:ext uri="{FF2B5EF4-FFF2-40B4-BE49-F238E27FC236}">
              <a16:creationId xmlns:a16="http://schemas.microsoft.com/office/drawing/2014/main" id="{4980D8F7-031C-43FF-ADE6-596951F9490D}"/>
            </a:ext>
          </a:extLst>
        </cdr:cNvPr>
        <cdr:cNvSpPr txBox="1"/>
      </cdr:nvSpPr>
      <cdr:spPr>
        <a:xfrm xmlns:a="http://schemas.openxmlformats.org/drawingml/2006/main">
          <a:off x="167792" y="724375"/>
          <a:ext cx="564726" cy="21545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800" dirty="0">
              <a:solidFill>
                <a:srgbClr val="00B050"/>
              </a:solidFill>
              <a:latin typeface="DINPro-Light" panose="02000504040000020003" pitchFamily="50" charset="0"/>
            </a:rPr>
            <a:t>12%</a:t>
          </a:r>
        </a:p>
      </cdr:txBody>
    </cdr:sp>
  </cdr:relSizeAnchor>
  <cdr:relSizeAnchor xmlns:cdr="http://schemas.openxmlformats.org/drawingml/2006/chartDrawing">
    <cdr:from>
      <cdr:x>0.12275</cdr:x>
      <cdr:y>0.2565</cdr:y>
    </cdr:from>
    <cdr:to>
      <cdr:x>0.16501</cdr:x>
      <cdr:y>0.29464</cdr:y>
    </cdr:to>
    <cdr:sp macro="" textlink="">
      <cdr:nvSpPr>
        <cdr:cNvPr id="6" name="Isosceles Triangle 5">
          <a:extLst xmlns:a="http://schemas.openxmlformats.org/drawingml/2006/main">
            <a:ext uri="{FF2B5EF4-FFF2-40B4-BE49-F238E27FC236}">
              <a16:creationId xmlns:a16="http://schemas.microsoft.com/office/drawing/2014/main" id="{0F9401FC-02BD-4755-B301-0ED210F5CCD3}"/>
            </a:ext>
          </a:extLst>
        </cdr:cNvPr>
        <cdr:cNvSpPr/>
      </cdr:nvSpPr>
      <cdr:spPr>
        <a:xfrm xmlns:a="http://schemas.openxmlformats.org/drawingml/2006/main">
          <a:off x="380809" y="620314"/>
          <a:ext cx="131106" cy="92235"/>
        </a:xfrm>
        <a:prstGeom xmlns:a="http://schemas.openxmlformats.org/drawingml/2006/main" prst="triangle">
          <a:avLst/>
        </a:prstGeom>
        <a:solidFill xmlns:a="http://schemas.openxmlformats.org/drawingml/2006/main">
          <a:srgbClr val="54823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dr:relSizeAnchor xmlns:cdr="http://schemas.openxmlformats.org/drawingml/2006/chartDrawing">
    <cdr:from>
      <cdr:x>0.67379</cdr:x>
      <cdr:y>0.05785</cdr:y>
    </cdr:from>
    <cdr:to>
      <cdr:x>0.85581</cdr:x>
      <cdr:y>0.14694</cdr:y>
    </cdr:to>
    <cdr:sp macro="" textlink="">
      <cdr:nvSpPr>
        <cdr:cNvPr id="4" name="TextBox 16">
          <a:extLst xmlns:a="http://schemas.openxmlformats.org/drawingml/2006/main">
            <a:ext uri="{FF2B5EF4-FFF2-40B4-BE49-F238E27FC236}">
              <a16:creationId xmlns:a16="http://schemas.microsoft.com/office/drawing/2014/main" id="{A07E8D83-5BE4-40E1-A2AA-730EDD9CFB90}"/>
            </a:ext>
          </a:extLst>
        </cdr:cNvPr>
        <cdr:cNvSpPr txBox="1"/>
      </cdr:nvSpPr>
      <cdr:spPr>
        <a:xfrm xmlns:a="http://schemas.openxmlformats.org/drawingml/2006/main">
          <a:off x="2090338" y="139900"/>
          <a:ext cx="564719" cy="21544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a:solidFill>
                <a:srgbClr val="FF0000"/>
              </a:solidFill>
              <a:latin typeface="DINPro-Light" panose="02000504040000020003" pitchFamily="50" charset="0"/>
            </a:rPr>
            <a:t>12%</a:t>
          </a:r>
        </a:p>
      </cdr:txBody>
    </cdr:sp>
  </cdr:relSizeAnchor>
</c:userShapes>
</file>

<file path=ppt/drawings/drawing6.xml><?xml version="1.0" encoding="utf-8"?>
<c:userShapes xmlns:c="http://schemas.openxmlformats.org/drawingml/2006/chart">
  <cdr:relSizeAnchor xmlns:cdr="http://schemas.openxmlformats.org/drawingml/2006/chartDrawing">
    <cdr:from>
      <cdr:x>0.78227</cdr:x>
      <cdr:y>0.39505</cdr:y>
    </cdr:from>
    <cdr:to>
      <cdr:x>0.93937</cdr:x>
      <cdr:y>0.47132</cdr:y>
    </cdr:to>
    <cdr:sp macro="" textlink="">
      <cdr:nvSpPr>
        <cdr:cNvPr id="2" name="TextBox 14">
          <a:extLst xmlns:a="http://schemas.openxmlformats.org/drawingml/2006/main">
            <a:ext uri="{FF2B5EF4-FFF2-40B4-BE49-F238E27FC236}">
              <a16:creationId xmlns:a16="http://schemas.microsoft.com/office/drawing/2014/main" id="{CB22547B-A340-4C8C-B30B-73CA4981519A}"/>
            </a:ext>
          </a:extLst>
        </cdr:cNvPr>
        <cdr:cNvSpPr txBox="1"/>
      </cdr:nvSpPr>
      <cdr:spPr>
        <a:xfrm xmlns:a="http://schemas.openxmlformats.org/drawingml/2006/main">
          <a:off x="2429889" y="956531"/>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userShapes>
</file>

<file path=ppt/drawings/drawing7.xml><?xml version="1.0" encoding="utf-8"?>
<c:userShapes xmlns:c="http://schemas.openxmlformats.org/drawingml/2006/chart">
  <cdr:relSizeAnchor xmlns:cdr="http://schemas.openxmlformats.org/drawingml/2006/chartDrawing">
    <cdr:from>
      <cdr:x>0.77943</cdr:x>
      <cdr:y>0.3875</cdr:y>
    </cdr:from>
    <cdr:to>
      <cdr:x>0.93653</cdr:x>
      <cdr:y>0.46377</cdr:y>
    </cdr:to>
    <cdr:sp macro="" textlink="">
      <cdr:nvSpPr>
        <cdr:cNvPr id="2" name="TextBox 14">
          <a:extLst xmlns:a="http://schemas.openxmlformats.org/drawingml/2006/main">
            <a:ext uri="{FF2B5EF4-FFF2-40B4-BE49-F238E27FC236}">
              <a16:creationId xmlns:a16="http://schemas.microsoft.com/office/drawing/2014/main" id="{CB22547B-A340-4C8C-B30B-73CA4981519A}"/>
            </a:ext>
          </a:extLst>
        </cdr:cNvPr>
        <cdr:cNvSpPr txBox="1"/>
      </cdr:nvSpPr>
      <cdr:spPr>
        <a:xfrm xmlns:a="http://schemas.openxmlformats.org/drawingml/2006/main">
          <a:off x="2421078" y="938267"/>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userShapes>
</file>

<file path=ppt/drawings/drawing8.xml><?xml version="1.0" encoding="utf-8"?>
<c:userShapes xmlns:c="http://schemas.openxmlformats.org/drawingml/2006/chart">
  <cdr:relSizeAnchor xmlns:cdr="http://schemas.openxmlformats.org/drawingml/2006/chartDrawing">
    <cdr:from>
      <cdr:x>0.77426</cdr:x>
      <cdr:y>0.39153</cdr:y>
    </cdr:from>
    <cdr:to>
      <cdr:x>0.93136</cdr:x>
      <cdr:y>0.4678</cdr:y>
    </cdr:to>
    <cdr:sp macro="" textlink="">
      <cdr:nvSpPr>
        <cdr:cNvPr id="2" name="TextBox 14">
          <a:extLst xmlns:a="http://schemas.openxmlformats.org/drawingml/2006/main">
            <a:ext uri="{FF2B5EF4-FFF2-40B4-BE49-F238E27FC236}">
              <a16:creationId xmlns:a16="http://schemas.microsoft.com/office/drawing/2014/main" id="{CB22547B-A340-4C8C-B30B-73CA4981519A}"/>
            </a:ext>
          </a:extLst>
        </cdr:cNvPr>
        <cdr:cNvSpPr txBox="1"/>
      </cdr:nvSpPr>
      <cdr:spPr>
        <a:xfrm xmlns:a="http://schemas.openxmlformats.org/drawingml/2006/main">
          <a:off x="2405016" y="948031"/>
          <a:ext cx="487986" cy="1846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2</a:t>
          </a:r>
        </a:p>
      </cdr:txBody>
    </cdr:sp>
  </cdr:relSizeAnchor>
  <cdr:relSizeAnchor xmlns:cdr="http://schemas.openxmlformats.org/drawingml/2006/chartDrawing">
    <cdr:from>
      <cdr:x>0.43397</cdr:x>
      <cdr:y>0.3875</cdr:y>
    </cdr:from>
    <cdr:to>
      <cdr:x>0.59107</cdr:x>
      <cdr:y>0.46377</cdr:y>
    </cdr:to>
    <cdr:sp macro="" textlink="">
      <cdr:nvSpPr>
        <cdr:cNvPr id="3" name="TextBox 17">
          <a:extLst xmlns:a="http://schemas.openxmlformats.org/drawingml/2006/main">
            <a:ext uri="{FF2B5EF4-FFF2-40B4-BE49-F238E27FC236}">
              <a16:creationId xmlns:a16="http://schemas.microsoft.com/office/drawing/2014/main" id="{D7A1E0BB-D931-40E7-9CBD-BBFE47DAAEC8}"/>
            </a:ext>
          </a:extLst>
        </cdr:cNvPr>
        <cdr:cNvSpPr txBox="1"/>
      </cdr:nvSpPr>
      <cdr:spPr>
        <a:xfrm xmlns:a="http://schemas.openxmlformats.org/drawingml/2006/main">
          <a:off x="1348001" y="938271"/>
          <a:ext cx="487977" cy="1846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solidFill>
                <a:schemeClr val="bg1">
                  <a:lumMod val="65000"/>
                </a:schemeClr>
              </a:solidFill>
              <a:latin typeface="DINPro-Light" panose="02000504040000020003" pitchFamily="50" charset="0"/>
            </a:rPr>
            <a:t>Wave 1</a:t>
          </a:r>
        </a:p>
      </cdr:txBody>
    </cdr:sp>
  </cdr:relSizeAnchor>
</c:userShapes>
</file>

<file path=ppt/drawings/drawing9.xml><?xml version="1.0" encoding="utf-8"?>
<c:userShapes xmlns:c="http://schemas.openxmlformats.org/drawingml/2006/chart">
  <cdr:relSizeAnchor xmlns:cdr="http://schemas.openxmlformats.org/drawingml/2006/chartDrawing">
    <cdr:from>
      <cdr:x>0.90645</cdr:x>
      <cdr:y>0.56794</cdr:y>
    </cdr:from>
    <cdr:to>
      <cdr:x>0.94977</cdr:x>
      <cdr:y>0.60684</cdr:y>
    </cdr:to>
    <cdr:sp macro="" textlink="">
      <cdr:nvSpPr>
        <cdr:cNvPr id="2" name="Isosceles Triangle 1">
          <a:extLst xmlns:a="http://schemas.openxmlformats.org/drawingml/2006/main">
            <a:ext uri="{FF2B5EF4-FFF2-40B4-BE49-F238E27FC236}">
              <a16:creationId xmlns:a16="http://schemas.microsoft.com/office/drawing/2014/main" id="{496E897B-02BC-4029-B454-8DB0737C5C87}"/>
            </a:ext>
          </a:extLst>
        </cdr:cNvPr>
        <cdr:cNvSpPr/>
      </cdr:nvSpPr>
      <cdr:spPr>
        <a:xfrm xmlns:a="http://schemas.openxmlformats.org/drawingml/2006/main" rot="10800000">
          <a:off x="2743157" y="1346524"/>
          <a:ext cx="131098" cy="92228"/>
        </a:xfrm>
        <a:prstGeom xmlns:a="http://schemas.openxmlformats.org/drawingml/2006/main" prst="triangle">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2170A2-6E30-40C1-97F4-FA7352196EC9}"/>
              </a:ext>
            </a:extLst>
          </p:cNvPr>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bg-BG"/>
          </a:p>
        </p:txBody>
      </p:sp>
      <p:sp>
        <p:nvSpPr>
          <p:cNvPr id="3" name="Date Placeholder 2">
            <a:extLst>
              <a:ext uri="{FF2B5EF4-FFF2-40B4-BE49-F238E27FC236}">
                <a16:creationId xmlns:a16="http://schemas.microsoft.com/office/drawing/2014/main" id="{890D2F50-A152-4D8B-AA0A-8531F258891E}"/>
              </a:ext>
            </a:extLst>
          </p:cNvPr>
          <p:cNvSpPr>
            <a:spLocks noGrp="1"/>
          </p:cNvSpPr>
          <p:nvPr>
            <p:ph type="dt" sz="quarter" idx="1"/>
          </p:nvPr>
        </p:nvSpPr>
        <p:spPr>
          <a:xfrm>
            <a:off x="5180013" y="0"/>
            <a:ext cx="3962400" cy="258763"/>
          </a:xfrm>
          <a:prstGeom prst="rect">
            <a:avLst/>
          </a:prstGeom>
        </p:spPr>
        <p:txBody>
          <a:bodyPr vert="horz" lIns="91440" tIns="45720" rIns="91440" bIns="45720" rtlCol="0"/>
          <a:lstStyle>
            <a:lvl1pPr algn="r">
              <a:defRPr sz="1200"/>
            </a:lvl1pPr>
          </a:lstStyle>
          <a:p>
            <a:fld id="{ACA6688D-B681-4082-8BE4-60E2A7A18E3E}" type="datetimeFigureOut">
              <a:rPr lang="bg-BG" smtClean="0"/>
              <a:t>13.11.2020 г.</a:t>
            </a:fld>
            <a:endParaRPr lang="bg-BG"/>
          </a:p>
        </p:txBody>
      </p:sp>
      <p:sp>
        <p:nvSpPr>
          <p:cNvPr id="4" name="Footer Placeholder 3">
            <a:extLst>
              <a:ext uri="{FF2B5EF4-FFF2-40B4-BE49-F238E27FC236}">
                <a16:creationId xmlns:a16="http://schemas.microsoft.com/office/drawing/2014/main" id="{ED951543-B8AA-47C8-922D-9411BD238A21}"/>
              </a:ext>
            </a:extLst>
          </p:cNvPr>
          <p:cNvSpPr>
            <a:spLocks noGrp="1"/>
          </p:cNvSpPr>
          <p:nvPr>
            <p:ph type="ftr" sz="quarter" idx="2"/>
          </p:nvPr>
        </p:nvSpPr>
        <p:spPr>
          <a:xfrm>
            <a:off x="0" y="4891088"/>
            <a:ext cx="3962400" cy="258762"/>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a:extLst>
              <a:ext uri="{FF2B5EF4-FFF2-40B4-BE49-F238E27FC236}">
                <a16:creationId xmlns:a16="http://schemas.microsoft.com/office/drawing/2014/main" id="{3F8AA72F-D0E5-4A37-A125-EC67C781FEBD}"/>
              </a:ext>
            </a:extLst>
          </p:cNvPr>
          <p:cNvSpPr>
            <a:spLocks noGrp="1"/>
          </p:cNvSpPr>
          <p:nvPr>
            <p:ph type="sldNum" sz="quarter" idx="3"/>
          </p:nvPr>
        </p:nvSpPr>
        <p:spPr>
          <a:xfrm>
            <a:off x="5180013" y="4891088"/>
            <a:ext cx="3962400" cy="258762"/>
          </a:xfrm>
          <a:prstGeom prst="rect">
            <a:avLst/>
          </a:prstGeom>
        </p:spPr>
        <p:txBody>
          <a:bodyPr vert="horz" lIns="91440" tIns="45720" rIns="91440" bIns="45720" rtlCol="0" anchor="b"/>
          <a:lstStyle>
            <a:lvl1pPr algn="r">
              <a:defRPr sz="1200"/>
            </a:lvl1pPr>
          </a:lstStyle>
          <a:p>
            <a:fld id="{166F6F40-2A20-4B31-B861-12946CBB3C8A}" type="slidenum">
              <a:rPr lang="bg-BG" smtClean="0"/>
              <a:t>‹#›</a:t>
            </a:fld>
            <a:endParaRPr lang="bg-BG"/>
          </a:p>
        </p:txBody>
      </p:sp>
    </p:spTree>
    <p:extLst>
      <p:ext uri="{BB962C8B-B14F-4D97-AF65-F5344CB8AC3E}">
        <p14:creationId xmlns:p14="http://schemas.microsoft.com/office/powerpoint/2010/main" val="1468062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F26E2017-3D20-441B-AA86-0A68421774FE}" type="datetimeFigureOut">
              <a:rPr lang="en-US" smtClean="0"/>
              <a:t>11/13/2020</a:t>
            </a:fld>
            <a:endParaRPr lang="en-US" dirty="0"/>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ECBFCAEF-9C79-4978-911A-E27124BA1F0B}" type="slidenum">
              <a:rPr lang="en-US" smtClean="0"/>
              <a:t>‹#›</a:t>
            </a:fld>
            <a:endParaRPr lang="en-US" dirty="0"/>
          </a:p>
        </p:txBody>
      </p:sp>
    </p:spTree>
    <p:extLst>
      <p:ext uri="{BB962C8B-B14F-4D97-AF65-F5344CB8AC3E}">
        <p14:creationId xmlns:p14="http://schemas.microsoft.com/office/powerpoint/2010/main" val="423168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ECBFCAEF-9C79-4978-911A-E27124BA1F0B}" type="slidenum">
              <a:rPr lang="en-US" smtClean="0"/>
              <a:t>1</a:t>
            </a:fld>
            <a:endParaRPr lang="en-US" dirty="0"/>
          </a:p>
        </p:txBody>
      </p:sp>
    </p:spTree>
    <p:extLst>
      <p:ext uri="{BB962C8B-B14F-4D97-AF65-F5344CB8AC3E}">
        <p14:creationId xmlns:p14="http://schemas.microsoft.com/office/powerpoint/2010/main" val="89362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BFCAEF-9C79-4978-911A-E27124BA1F0B}" type="slidenum">
              <a:rPr lang="en-US" smtClean="0"/>
              <a:t>14</a:t>
            </a:fld>
            <a:endParaRPr lang="en-US" dirty="0"/>
          </a:p>
        </p:txBody>
      </p:sp>
    </p:spTree>
    <p:extLst>
      <p:ext uri="{BB962C8B-B14F-4D97-AF65-F5344CB8AC3E}">
        <p14:creationId xmlns:p14="http://schemas.microsoft.com/office/powerpoint/2010/main" val="398514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18</a:t>
            </a:fld>
            <a:endParaRPr lang="en-US" dirty="0"/>
          </a:p>
        </p:txBody>
      </p:sp>
    </p:spTree>
    <p:extLst>
      <p:ext uri="{BB962C8B-B14F-4D97-AF65-F5344CB8AC3E}">
        <p14:creationId xmlns:p14="http://schemas.microsoft.com/office/powerpoint/2010/main" val="86021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21</a:t>
            </a:fld>
            <a:endParaRPr lang="en-US" dirty="0"/>
          </a:p>
        </p:txBody>
      </p:sp>
    </p:spTree>
    <p:extLst>
      <p:ext uri="{BB962C8B-B14F-4D97-AF65-F5344CB8AC3E}">
        <p14:creationId xmlns:p14="http://schemas.microsoft.com/office/powerpoint/2010/main" val="396488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38</a:t>
            </a:fld>
            <a:endParaRPr lang="en-US" dirty="0"/>
          </a:p>
        </p:txBody>
      </p:sp>
    </p:spTree>
    <p:extLst>
      <p:ext uri="{BB962C8B-B14F-4D97-AF65-F5344CB8AC3E}">
        <p14:creationId xmlns:p14="http://schemas.microsoft.com/office/powerpoint/2010/main" val="411706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39</a:t>
            </a:fld>
            <a:endParaRPr lang="en-US" dirty="0"/>
          </a:p>
        </p:txBody>
      </p:sp>
    </p:spTree>
    <p:extLst>
      <p:ext uri="{BB962C8B-B14F-4D97-AF65-F5344CB8AC3E}">
        <p14:creationId xmlns:p14="http://schemas.microsoft.com/office/powerpoint/2010/main" val="154993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44</a:t>
            </a:fld>
            <a:endParaRPr lang="en-US" dirty="0"/>
          </a:p>
        </p:txBody>
      </p:sp>
    </p:spTree>
    <p:extLst>
      <p:ext uri="{BB962C8B-B14F-4D97-AF65-F5344CB8AC3E}">
        <p14:creationId xmlns:p14="http://schemas.microsoft.com/office/powerpoint/2010/main" val="408877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48</a:t>
            </a:fld>
            <a:endParaRPr lang="en-US" dirty="0"/>
          </a:p>
        </p:txBody>
      </p:sp>
    </p:spTree>
    <p:extLst>
      <p:ext uri="{BB962C8B-B14F-4D97-AF65-F5344CB8AC3E}">
        <p14:creationId xmlns:p14="http://schemas.microsoft.com/office/powerpoint/2010/main" val="46813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FCAEF-9C79-4978-911A-E27124BA1F0B}" type="slidenum">
              <a:rPr lang="en-US" smtClean="0"/>
              <a:t>49</a:t>
            </a:fld>
            <a:endParaRPr lang="en-US" dirty="0"/>
          </a:p>
        </p:txBody>
      </p:sp>
    </p:spTree>
    <p:extLst>
      <p:ext uri="{BB962C8B-B14F-4D97-AF65-F5344CB8AC3E}">
        <p14:creationId xmlns:p14="http://schemas.microsoft.com/office/powerpoint/2010/main" val="122862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615553"/>
          </a:xfrm>
          <a:prstGeom prst="rect">
            <a:avLst/>
          </a:prstGeom>
        </p:spPr>
        <p:txBody>
          <a:bodyPr wrap="square" lIns="0" tIns="0" rIns="0" bIns="0">
            <a:spAutoFit/>
          </a:bodyPr>
          <a:lstStyle>
            <a:lvl1pPr>
              <a:defRPr b="0" i="0">
                <a:latin typeface="DINPro" panose="02000503030000020004" pitchFamily="2" charset="0"/>
              </a:defRPr>
            </a:lvl1pPr>
          </a:lstStyle>
          <a:p>
            <a:endParaRPr dirty="0"/>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EDA6-ABAB-40AA-ABD9-25D7671A3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B1CBB-2B13-4777-B430-C54ACC9C2AAD}"/>
              </a:ext>
            </a:extLst>
          </p:cNvPr>
          <p:cNvSpPr>
            <a:spLocks noGrp="1"/>
          </p:cNvSpPr>
          <p:nvPr>
            <p:ph sz="half" idx="1"/>
          </p:nvPr>
        </p:nvSpPr>
        <p:spPr>
          <a:xfrm>
            <a:off x="628650" y="1370909"/>
            <a:ext cx="3886200"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CCA55D-1C9A-4D88-942C-DBF3F19A8008}"/>
              </a:ext>
            </a:extLst>
          </p:cNvPr>
          <p:cNvSpPr>
            <a:spLocks noGrp="1"/>
          </p:cNvSpPr>
          <p:nvPr>
            <p:ph sz="half" idx="2"/>
          </p:nvPr>
        </p:nvSpPr>
        <p:spPr>
          <a:xfrm>
            <a:off x="4629150" y="1370909"/>
            <a:ext cx="3886200"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CAF399-D6F8-43D6-B7B3-378F9DA745D0}"/>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6" name="Footer Placeholder 5">
            <a:extLst>
              <a:ext uri="{FF2B5EF4-FFF2-40B4-BE49-F238E27FC236}">
                <a16:creationId xmlns:a16="http://schemas.microsoft.com/office/drawing/2014/main" id="{7145D003-A93E-4474-BEE0-6228FC2DE2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A992CF-D174-43ED-B0AC-819C44823559}"/>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36316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BB99-3FB7-4437-A98D-C3AC3335FC07}"/>
              </a:ext>
            </a:extLst>
          </p:cNvPr>
          <p:cNvSpPr>
            <a:spLocks noGrp="1"/>
          </p:cNvSpPr>
          <p:nvPr>
            <p:ph type="title"/>
          </p:nvPr>
        </p:nvSpPr>
        <p:spPr>
          <a:xfrm>
            <a:off x="629841" y="274182"/>
            <a:ext cx="7886700" cy="995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46AAE7-BD19-45EC-929D-FE28465B9F62}"/>
              </a:ext>
            </a:extLst>
          </p:cNvPr>
          <p:cNvSpPr>
            <a:spLocks noGrp="1"/>
          </p:cNvSpPr>
          <p:nvPr>
            <p:ph type="body" idx="1"/>
          </p:nvPr>
        </p:nvSpPr>
        <p:spPr>
          <a:xfrm>
            <a:off x="629842" y="1262429"/>
            <a:ext cx="3868340"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E44226-8763-4FDF-AA7D-049CD39AB307}"/>
              </a:ext>
            </a:extLst>
          </p:cNvPr>
          <p:cNvSpPr>
            <a:spLocks noGrp="1"/>
          </p:cNvSpPr>
          <p:nvPr>
            <p:ph sz="half" idx="2"/>
          </p:nvPr>
        </p:nvSpPr>
        <p:spPr>
          <a:xfrm>
            <a:off x="629842" y="1881126"/>
            <a:ext cx="3868340"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951D3-0922-4418-979B-4B12957E933D}"/>
              </a:ext>
            </a:extLst>
          </p:cNvPr>
          <p:cNvSpPr>
            <a:spLocks noGrp="1"/>
          </p:cNvSpPr>
          <p:nvPr>
            <p:ph type="body" sz="quarter" idx="3"/>
          </p:nvPr>
        </p:nvSpPr>
        <p:spPr>
          <a:xfrm>
            <a:off x="4629150" y="1262429"/>
            <a:ext cx="3887391"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17DE5-5019-4160-AEB7-DA056762B034}"/>
              </a:ext>
            </a:extLst>
          </p:cNvPr>
          <p:cNvSpPr>
            <a:spLocks noGrp="1"/>
          </p:cNvSpPr>
          <p:nvPr>
            <p:ph sz="quarter" idx="4"/>
          </p:nvPr>
        </p:nvSpPr>
        <p:spPr>
          <a:xfrm>
            <a:off x="4629150" y="1881126"/>
            <a:ext cx="3887391"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973BDD-2898-4D52-B721-AE253914B8B1}"/>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8" name="Footer Placeholder 7">
            <a:extLst>
              <a:ext uri="{FF2B5EF4-FFF2-40B4-BE49-F238E27FC236}">
                <a16:creationId xmlns:a16="http://schemas.microsoft.com/office/drawing/2014/main" id="{CFC9866C-1212-49A4-8BD1-080C25DF922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B36A09-6885-43A1-94DA-2F4FBA09B9EF}"/>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417472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92BF-129B-4D47-8540-EFD948DBF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AF9594-8BD2-4E16-95E6-509AF6FD23EB}"/>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4" name="Footer Placeholder 3">
            <a:extLst>
              <a:ext uri="{FF2B5EF4-FFF2-40B4-BE49-F238E27FC236}">
                <a16:creationId xmlns:a16="http://schemas.microsoft.com/office/drawing/2014/main" id="{178EDBBF-A3C3-478A-A7D3-7CBE38225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A6B389-33DF-47E0-B361-A60EBD6C4822}"/>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59681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0AE0E-8B17-4647-BB68-051E633B3A4E}"/>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3" name="Footer Placeholder 2">
            <a:extLst>
              <a:ext uri="{FF2B5EF4-FFF2-40B4-BE49-F238E27FC236}">
                <a16:creationId xmlns:a16="http://schemas.microsoft.com/office/drawing/2014/main" id="{7061EF85-C7B6-4A67-9202-AD4A456C33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4C06D6-D7E0-4D13-9E1D-7006FA127564}"/>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4079767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C1B0-7BA4-423E-9DAE-68FF4F30B47E}"/>
              </a:ext>
            </a:extLst>
          </p:cNvPr>
          <p:cNvSpPr>
            <a:spLocks noGrp="1"/>
          </p:cNvSpPr>
          <p:nvPr>
            <p:ph type="title"/>
          </p:nvPr>
        </p:nvSpPr>
        <p:spPr>
          <a:xfrm>
            <a:off x="629841" y="343323"/>
            <a:ext cx="2949178" cy="120163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B0A2E0-456E-47B7-96C5-598DD85721A9}"/>
              </a:ext>
            </a:extLst>
          </p:cNvPr>
          <p:cNvSpPr>
            <a:spLocks noGrp="1"/>
          </p:cNvSpPr>
          <p:nvPr>
            <p:ph idx="1"/>
          </p:nvPr>
        </p:nvSpPr>
        <p:spPr>
          <a:xfrm>
            <a:off x="3887391" y="741484"/>
            <a:ext cx="4629150" cy="36597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A7A835-B662-43AB-8BE6-8242C7EE16C0}"/>
              </a:ext>
            </a:extLst>
          </p:cNvPr>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68E17F-0484-4A2B-A385-96959DFA7C67}"/>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6" name="Footer Placeholder 5">
            <a:extLst>
              <a:ext uri="{FF2B5EF4-FFF2-40B4-BE49-F238E27FC236}">
                <a16:creationId xmlns:a16="http://schemas.microsoft.com/office/drawing/2014/main" id="{B0FC08DA-7069-4BC7-ABA8-27C66D8AF5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23BF04-0BEA-41B2-BB3C-D637B0830300}"/>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1974704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937B-A116-4B5A-AF25-8D11152DB6A6}"/>
              </a:ext>
            </a:extLst>
          </p:cNvPr>
          <p:cNvSpPr>
            <a:spLocks noGrp="1"/>
          </p:cNvSpPr>
          <p:nvPr>
            <p:ph type="title"/>
          </p:nvPr>
        </p:nvSpPr>
        <p:spPr>
          <a:xfrm>
            <a:off x="629841" y="343323"/>
            <a:ext cx="2949178" cy="1201632"/>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EA11C1-61AE-4EEA-97D1-5174A1604466}"/>
              </a:ext>
            </a:extLst>
          </p:cNvPr>
          <p:cNvSpPr>
            <a:spLocks noGrp="1"/>
          </p:cNvSpPr>
          <p:nvPr>
            <p:ph type="pic" idx="1"/>
          </p:nvPr>
        </p:nvSpPr>
        <p:spPr>
          <a:xfrm>
            <a:off x="3887391" y="741484"/>
            <a:ext cx="4629150" cy="36597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C3FC906-D0ED-46BC-A85E-7A4BEBB84034}"/>
              </a:ext>
            </a:extLst>
          </p:cNvPr>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3AB408-1B75-4AFE-A0E5-0B6217ED341A}"/>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6" name="Footer Placeholder 5">
            <a:extLst>
              <a:ext uri="{FF2B5EF4-FFF2-40B4-BE49-F238E27FC236}">
                <a16:creationId xmlns:a16="http://schemas.microsoft.com/office/drawing/2014/main" id="{FFCCFECC-1A37-46AD-B749-2D738F0301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CBC09-37A5-40D7-828E-C366139550A1}"/>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3174509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460A-6025-43E6-8261-5A0A1F57CB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0C1A3-6ADB-4DB3-8973-8710DB1166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48E64-62DA-4903-96AA-E0E52EC3C2A8}"/>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5" name="Footer Placeholder 4">
            <a:extLst>
              <a:ext uri="{FF2B5EF4-FFF2-40B4-BE49-F238E27FC236}">
                <a16:creationId xmlns:a16="http://schemas.microsoft.com/office/drawing/2014/main" id="{4A4FB7EC-9D7C-4E2C-AB80-D9B9FF2353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64F-DE6E-4C70-8AB6-3909D9D2FDC7}"/>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189934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BC21E-82C4-47B0-98FD-D248587B5780}"/>
              </a:ext>
            </a:extLst>
          </p:cNvPr>
          <p:cNvSpPr>
            <a:spLocks noGrp="1"/>
          </p:cNvSpPr>
          <p:nvPr>
            <p:ph type="title" orient="vert"/>
          </p:nvPr>
        </p:nvSpPr>
        <p:spPr>
          <a:xfrm>
            <a:off x="6543675" y="274182"/>
            <a:ext cx="1971675" cy="436426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718D36-EE9D-4364-B6CD-3AE6401DD256}"/>
              </a:ext>
            </a:extLst>
          </p:cNvPr>
          <p:cNvSpPr>
            <a:spLocks noGrp="1"/>
          </p:cNvSpPr>
          <p:nvPr>
            <p:ph type="body" orient="vert" idx="1"/>
          </p:nvPr>
        </p:nvSpPr>
        <p:spPr>
          <a:xfrm>
            <a:off x="628650" y="274182"/>
            <a:ext cx="5800725" cy="43642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89AD4-D96C-4752-8F29-072AA5503E80}"/>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5" name="Footer Placeholder 4">
            <a:extLst>
              <a:ext uri="{FF2B5EF4-FFF2-40B4-BE49-F238E27FC236}">
                <a16:creationId xmlns:a16="http://schemas.microsoft.com/office/drawing/2014/main" id="{8CFBD80B-09C6-4F30-BFF1-DA1BB969B4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A58286-2BAE-4908-887B-9C0D8CB4A26F}"/>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2143707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08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90835"/>
                </a:solidFill>
                <a:latin typeface="DINPro" panose="02000503030000020004" pitchFamily="2" charset="0"/>
                <a:cs typeface="Arial"/>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90835"/>
                </a:solidFill>
                <a:latin typeface="DINPro" panose="02000503030000020004" pitchFamily="2" charset="0"/>
                <a:cs typeface="Arial"/>
              </a:defRPr>
            </a:lvl1pPr>
          </a:lstStyle>
          <a:p>
            <a:endParaRPr dirty="0"/>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90835"/>
                </a:solidFill>
                <a:latin typeface="DINPro" panose="02000503030000020004" pitchFamily="2" charset="0"/>
                <a:cs typeface="Arial"/>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9144000" cy="3888003"/>
          </a:xfrm>
          <a:prstGeom prst="rect">
            <a:avLst/>
          </a:prstGeom>
          <a:blipFill>
            <a:blip r:embed="rId2" cstate="print"/>
            <a:stretch>
              <a:fillRect/>
            </a:stretch>
          </a:blipFill>
        </p:spPr>
        <p:txBody>
          <a:bodyPr wrap="square" lIns="0" tIns="0" rIns="0" bIns="0" rtlCol="0"/>
          <a:lstStyle/>
          <a:p>
            <a:endParaRPr dirty="0"/>
          </a:p>
        </p:txBody>
      </p:sp>
      <p:sp>
        <p:nvSpPr>
          <p:cNvPr id="17" name="bg object 17"/>
          <p:cNvSpPr/>
          <p:nvPr/>
        </p:nvSpPr>
        <p:spPr>
          <a:xfrm>
            <a:off x="594004" y="3888003"/>
            <a:ext cx="3013710" cy="111760"/>
          </a:xfrm>
          <a:custGeom>
            <a:avLst/>
            <a:gdLst/>
            <a:ahLst/>
            <a:cxnLst/>
            <a:rect l="l" t="t" r="r" b="b"/>
            <a:pathLst>
              <a:path w="3013710" h="111760">
                <a:moveTo>
                  <a:pt x="3013202" y="0"/>
                </a:moveTo>
                <a:lnTo>
                  <a:pt x="0" y="0"/>
                </a:lnTo>
                <a:lnTo>
                  <a:pt x="0" y="111594"/>
                </a:lnTo>
                <a:lnTo>
                  <a:pt x="3013202" y="111594"/>
                </a:lnTo>
                <a:lnTo>
                  <a:pt x="3013202" y="0"/>
                </a:lnTo>
                <a:close/>
              </a:path>
            </a:pathLst>
          </a:custGeom>
          <a:solidFill>
            <a:srgbClr val="00A7DA"/>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8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9F6A-2FA9-4CBF-B782-297F63185E76}"/>
              </a:ext>
            </a:extLst>
          </p:cNvPr>
          <p:cNvSpPr>
            <a:spLocks noGrp="1"/>
          </p:cNvSpPr>
          <p:nvPr>
            <p:ph type="ctrTitle"/>
          </p:nvPr>
        </p:nvSpPr>
        <p:spPr>
          <a:xfrm>
            <a:off x="1143000" y="842811"/>
            <a:ext cx="6858000" cy="1792911"/>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76301B6-2D0B-4EE5-8B2F-BFA168B57C65}"/>
              </a:ext>
            </a:extLst>
          </p:cNvPr>
          <p:cNvSpPr>
            <a:spLocks noGrp="1"/>
          </p:cNvSpPr>
          <p:nvPr>
            <p:ph type="subTitle" idx="1"/>
          </p:nvPr>
        </p:nvSpPr>
        <p:spPr>
          <a:xfrm>
            <a:off x="1143000" y="2704864"/>
            <a:ext cx="6858000" cy="124335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28F75FF-AEC7-4B72-8EA7-5FC581FD315B}"/>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5" name="Footer Placeholder 4">
            <a:extLst>
              <a:ext uri="{FF2B5EF4-FFF2-40B4-BE49-F238E27FC236}">
                <a16:creationId xmlns:a16="http://schemas.microsoft.com/office/drawing/2014/main" id="{4C0DF082-60E6-4621-957E-E2E5E25429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8182E8-B216-41D3-926D-E95C17337304}"/>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226562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53FF-1570-4BBD-94CA-F57F28BCA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BBD07-3670-4817-B680-67C2890007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806EF-71FC-497C-9EAD-0F5E618162F7}"/>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5" name="Footer Placeholder 4">
            <a:extLst>
              <a:ext uri="{FF2B5EF4-FFF2-40B4-BE49-F238E27FC236}">
                <a16:creationId xmlns:a16="http://schemas.microsoft.com/office/drawing/2014/main" id="{942B0E1C-5008-4B9F-B9B9-FFFCF5296B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2FCE7D-3469-40B8-AD19-3824BE61A587}"/>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160399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F48F-A886-4850-84CF-B6985A6A2678}"/>
              </a:ext>
            </a:extLst>
          </p:cNvPr>
          <p:cNvSpPr>
            <a:spLocks noGrp="1"/>
          </p:cNvSpPr>
          <p:nvPr>
            <p:ph type="title"/>
          </p:nvPr>
        </p:nvSpPr>
        <p:spPr>
          <a:xfrm>
            <a:off x="623888" y="1283887"/>
            <a:ext cx="7886700" cy="2142194"/>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1B37AC-C0AB-4647-86E0-0956A0981F21}"/>
              </a:ext>
            </a:extLst>
          </p:cNvPr>
          <p:cNvSpPr>
            <a:spLocks noGrp="1"/>
          </p:cNvSpPr>
          <p:nvPr>
            <p:ph type="body" idx="1"/>
          </p:nvPr>
        </p:nvSpPr>
        <p:spPr>
          <a:xfrm>
            <a:off x="623888" y="3446347"/>
            <a:ext cx="7886700" cy="112652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21EB5-698E-4DEA-B6A4-DE73BF2E1A8D}"/>
              </a:ext>
            </a:extLst>
          </p:cNvPr>
          <p:cNvSpPr>
            <a:spLocks noGrp="1"/>
          </p:cNvSpPr>
          <p:nvPr>
            <p:ph type="dt" sz="half" idx="10"/>
          </p:nvPr>
        </p:nvSpPr>
        <p:spPr/>
        <p:txBody>
          <a:bodyPr/>
          <a:lstStyle/>
          <a:p>
            <a:fld id="{DBEBB5A3-88D2-43EB-82BA-1D1F37B12692}" type="datetimeFigureOut">
              <a:rPr lang="en-US" smtClean="0"/>
              <a:t>11/13/2020</a:t>
            </a:fld>
            <a:endParaRPr lang="en-US" dirty="0"/>
          </a:p>
        </p:txBody>
      </p:sp>
      <p:sp>
        <p:nvSpPr>
          <p:cNvPr id="5" name="Footer Placeholder 4">
            <a:extLst>
              <a:ext uri="{FF2B5EF4-FFF2-40B4-BE49-F238E27FC236}">
                <a16:creationId xmlns:a16="http://schemas.microsoft.com/office/drawing/2014/main" id="{6D0FB3C3-37FD-4A84-A710-D2E5FF2747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7008C5-21F2-4810-BD75-E4C02305DF57}"/>
              </a:ext>
            </a:extLst>
          </p:cNvPr>
          <p:cNvSpPr>
            <a:spLocks noGrp="1"/>
          </p:cNvSpPr>
          <p:nvPr>
            <p:ph type="sldNum" sz="quarter" idx="12"/>
          </p:nvPr>
        </p:nvSpPr>
        <p:spPr/>
        <p:txBody>
          <a:bodyPr/>
          <a:lstStyle/>
          <a:p>
            <a:fld id="{45872C07-24DA-4876-BD78-2A6BBEDC04B9}" type="slidenum">
              <a:rPr lang="en-US" smtClean="0"/>
              <a:t>‹#›</a:t>
            </a:fld>
            <a:endParaRPr lang="en-US" dirty="0"/>
          </a:p>
        </p:txBody>
      </p:sp>
    </p:spTree>
    <p:extLst>
      <p:ext uri="{BB962C8B-B14F-4D97-AF65-F5344CB8AC3E}">
        <p14:creationId xmlns:p14="http://schemas.microsoft.com/office/powerpoint/2010/main" val="1881865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13252" y="1743010"/>
            <a:ext cx="2917494" cy="635000"/>
          </a:xfrm>
          <a:prstGeom prst="rect">
            <a:avLst/>
          </a:prstGeom>
        </p:spPr>
        <p:txBody>
          <a:bodyPr wrap="square" lIns="0" tIns="0" rIns="0" bIns="0">
            <a:spAutoFit/>
          </a:bodyPr>
          <a:lstStyle>
            <a:lvl1pPr>
              <a:defRPr sz="4000" b="0" i="0">
                <a:solidFill>
                  <a:srgbClr val="090835"/>
                </a:solidFill>
                <a:latin typeface="Arial"/>
                <a:cs typeface="Arial"/>
              </a:defRPr>
            </a:lvl1pPr>
          </a:lstStyle>
          <a:p>
            <a:endParaRPr dirty="0"/>
          </a:p>
        </p:txBody>
      </p:sp>
      <p:sp>
        <p:nvSpPr>
          <p:cNvPr id="3" name="Holder 3"/>
          <p:cNvSpPr>
            <a:spLocks noGrp="1"/>
          </p:cNvSpPr>
          <p:nvPr>
            <p:ph type="body" idx="1"/>
          </p:nvPr>
        </p:nvSpPr>
        <p:spPr>
          <a:xfrm>
            <a:off x="1300596" y="2128391"/>
            <a:ext cx="7131050" cy="13620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11/13/2020</a:t>
            </a:fld>
            <a:endParaRPr lang="en-US" dirty="0"/>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b="0" i="0">
          <a:latin typeface="DINPro" panose="02000503030000020004" pitchFamily="2"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BF64D1-E450-4D93-9524-055F8A5067B4}"/>
              </a:ext>
            </a:extLst>
          </p:cNvPr>
          <p:cNvSpPr>
            <a:spLocks noGrp="1"/>
          </p:cNvSpPr>
          <p:nvPr>
            <p:ph type="title"/>
          </p:nvPr>
        </p:nvSpPr>
        <p:spPr>
          <a:xfrm>
            <a:off x="628650" y="274182"/>
            <a:ext cx="7886700" cy="9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C63AE8-9846-4CA5-AC91-755887C4E449}"/>
              </a:ext>
            </a:extLst>
          </p:cNvPr>
          <p:cNvSpPr>
            <a:spLocks noGrp="1"/>
          </p:cNvSpPr>
          <p:nvPr>
            <p:ph type="body" idx="1"/>
          </p:nvPr>
        </p:nvSpPr>
        <p:spPr>
          <a:xfrm>
            <a:off x="628650" y="1370909"/>
            <a:ext cx="7886700" cy="3267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6B693-C200-4594-BAFE-014C09668768}"/>
              </a:ext>
            </a:extLst>
          </p:cNvPr>
          <p:cNvSpPr>
            <a:spLocks noGrp="1"/>
          </p:cNvSpPr>
          <p:nvPr>
            <p:ph type="dt" sz="half" idx="2"/>
          </p:nvPr>
        </p:nvSpPr>
        <p:spPr>
          <a:xfrm>
            <a:off x="628650" y="4773148"/>
            <a:ext cx="2057400" cy="274182"/>
          </a:xfrm>
          <a:prstGeom prst="rect">
            <a:avLst/>
          </a:prstGeom>
        </p:spPr>
        <p:txBody>
          <a:bodyPr vert="horz" lIns="91440" tIns="45720" rIns="91440" bIns="45720" rtlCol="0" anchor="ctr"/>
          <a:lstStyle>
            <a:lvl1pPr algn="l">
              <a:defRPr sz="900">
                <a:solidFill>
                  <a:schemeClr val="tx1">
                    <a:tint val="75000"/>
                  </a:schemeClr>
                </a:solidFill>
              </a:defRPr>
            </a:lvl1pPr>
          </a:lstStyle>
          <a:p>
            <a:fld id="{DBEBB5A3-88D2-43EB-82BA-1D1F37B12692}" type="datetimeFigureOut">
              <a:rPr lang="en-US" smtClean="0"/>
              <a:t>11/13/2020</a:t>
            </a:fld>
            <a:endParaRPr lang="en-US" dirty="0"/>
          </a:p>
        </p:txBody>
      </p:sp>
      <p:sp>
        <p:nvSpPr>
          <p:cNvPr id="5" name="Footer Placeholder 4">
            <a:extLst>
              <a:ext uri="{FF2B5EF4-FFF2-40B4-BE49-F238E27FC236}">
                <a16:creationId xmlns:a16="http://schemas.microsoft.com/office/drawing/2014/main" id="{9C8F140D-1DF2-4F24-867B-45E77E9C2116}"/>
              </a:ext>
            </a:extLst>
          </p:cNvPr>
          <p:cNvSpPr>
            <a:spLocks noGrp="1"/>
          </p:cNvSpPr>
          <p:nvPr>
            <p:ph type="ftr" sz="quarter" idx="3"/>
          </p:nvPr>
        </p:nvSpPr>
        <p:spPr>
          <a:xfrm>
            <a:off x="3028950" y="4773148"/>
            <a:ext cx="3086100" cy="27418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8D3A404-FA2A-4A7C-97BA-65470B6D734E}"/>
              </a:ext>
            </a:extLst>
          </p:cNvPr>
          <p:cNvSpPr>
            <a:spLocks noGrp="1"/>
          </p:cNvSpPr>
          <p:nvPr>
            <p:ph type="sldNum" sz="quarter" idx="4"/>
          </p:nvPr>
        </p:nvSpPr>
        <p:spPr>
          <a:xfrm>
            <a:off x="6457950" y="4773148"/>
            <a:ext cx="2057400" cy="274182"/>
          </a:xfrm>
          <a:prstGeom prst="rect">
            <a:avLst/>
          </a:prstGeom>
        </p:spPr>
        <p:txBody>
          <a:bodyPr vert="horz" lIns="91440" tIns="45720" rIns="91440" bIns="45720" rtlCol="0" anchor="ctr"/>
          <a:lstStyle>
            <a:lvl1pPr algn="r">
              <a:defRPr sz="900">
                <a:solidFill>
                  <a:schemeClr val="tx1">
                    <a:tint val="75000"/>
                  </a:schemeClr>
                </a:solidFill>
              </a:defRPr>
            </a:lvl1pPr>
          </a:lstStyle>
          <a:p>
            <a:fld id="{45872C07-24DA-4876-BD78-2A6BBEDC04B9}" type="slidenum">
              <a:rPr lang="en-US" smtClean="0"/>
              <a:t>‹#›</a:t>
            </a:fld>
            <a:endParaRPr lang="en-US" dirty="0"/>
          </a:p>
        </p:txBody>
      </p:sp>
    </p:spTree>
    <p:extLst>
      <p:ext uri="{BB962C8B-B14F-4D97-AF65-F5344CB8AC3E}">
        <p14:creationId xmlns:p14="http://schemas.microsoft.com/office/powerpoint/2010/main" val="41930657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chart" Target="../charts/chart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10" Type="http://schemas.openxmlformats.org/officeDocument/2006/relationships/chart" Target="../charts/chart3.xml"/><Relationship Id="rId4" Type="http://schemas.openxmlformats.org/officeDocument/2006/relationships/image" Target="../media/image18.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etc-corporate.org/reports/tourism-passion-communities-immersive-explorers/" TargetMode="External"/><Relationship Id="rId2" Type="http://schemas.openxmlformats.org/officeDocument/2006/relationships/hyperlink" Target="https://etc-corporate.org/reports/tourism-passion-communities-explorers-of-cultural-identity-and-roots/"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hyperlink" Target="https://etc-corporate.org/reports/tourism-passion-communities-gastronomy-lovers/" TargetMode="External"/><Relationship Id="rId4" Type="http://schemas.openxmlformats.org/officeDocument/2006/relationships/hyperlink" Target="https://etc-corporate.org/reports/tourism-passion-communities-city-life-enthusias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25.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chart" Target="../charts/chart9.xml"/><Relationship Id="rId7" Type="http://schemas.openxmlformats.org/officeDocument/2006/relationships/image" Target="../media/image33.png"/><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chart" Target="../charts/chart10.xml"/><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chart" Target="../charts/chart12.xml"/><Relationship Id="rId7" Type="http://schemas.openxmlformats.org/officeDocument/2006/relationships/image" Target="../media/image39.png"/><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chart" Target="../charts/chart13.xml"/><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23.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 Id="rId5" Type="http://schemas.openxmlformats.org/officeDocument/2006/relationships/chart" Target="../charts/chart4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chart" Target="../charts/chart44.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3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7.png"/><Relationship Id="rId7" Type="http://schemas.openxmlformats.org/officeDocument/2006/relationships/image" Target="../media/image10.png"/><Relationship Id="rId2" Type="http://schemas.openxmlformats.org/officeDocument/2006/relationships/chart" Target="../charts/chart4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47.xml"/><Relationship Id="rId1" Type="http://schemas.openxmlformats.org/officeDocument/2006/relationships/slideLayout" Target="../slideLayouts/slideLayout18.xml"/><Relationship Id="rId4" Type="http://schemas.openxmlformats.org/officeDocument/2006/relationships/image" Target="../media/image59.sv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11.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6.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sv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chart" Target="../charts/chart49.xml"/><Relationship Id="rId9"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chart" Target="../charts/chart50.xml"/><Relationship Id="rId7"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png"/><Relationship Id="rId9"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hyperlink" Target="https://mabrian.com/blog/perception-security-index/"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http://www.mindhaus.gr/" TargetMode="External"/><Relationship Id="rId7" Type="http://schemas.openxmlformats.org/officeDocument/2006/relationships/image" Target="../media/image3.png"/><Relationship Id="rId2" Type="http://schemas.openxmlformats.org/officeDocument/2006/relationships/hyperlink" Target="http://www.etc-corporate.org/" TargetMode="Externa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hyperlink" Target="mailto:info@visiteurope.com" TargetMode="External"/><Relationship Id="rId4" Type="http://schemas.openxmlformats.org/officeDocument/2006/relationships/hyperlink" Target="http://www.mabrian.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4">
            <a:extLst>
              <a:ext uri="{FF2B5EF4-FFF2-40B4-BE49-F238E27FC236}">
                <a16:creationId xmlns:a16="http://schemas.microsoft.com/office/drawing/2014/main" id="{6635EC87-0BA3-48BD-AE64-88404F903609}"/>
              </a:ext>
            </a:extLst>
          </p:cNvPr>
          <p:cNvGrpSpPr/>
          <p:nvPr/>
        </p:nvGrpSpPr>
        <p:grpSpPr>
          <a:xfrm>
            <a:off x="7889626" y="4387236"/>
            <a:ext cx="1087007" cy="540493"/>
            <a:chOff x="7816240" y="4304995"/>
            <a:chExt cx="865505" cy="422275"/>
          </a:xfrm>
        </p:grpSpPr>
        <p:sp>
          <p:nvSpPr>
            <p:cNvPr id="8" name="object 5">
              <a:extLst>
                <a:ext uri="{FF2B5EF4-FFF2-40B4-BE49-F238E27FC236}">
                  <a16:creationId xmlns:a16="http://schemas.microsoft.com/office/drawing/2014/main" id="{E46976B6-00E3-4295-B885-E2B8A03F3B81}"/>
                </a:ext>
              </a:extLst>
            </p:cNvPr>
            <p:cNvSpPr/>
            <p:nvPr/>
          </p:nvSpPr>
          <p:spPr>
            <a:xfrm>
              <a:off x="7856794" y="4318350"/>
              <a:ext cx="824942" cy="392943"/>
            </a:xfrm>
            <a:prstGeom prst="rect">
              <a:avLst/>
            </a:prstGeom>
            <a:blipFill>
              <a:blip r:embed="rId3" cstate="print"/>
              <a:stretch>
                <a:fillRect/>
              </a:stretch>
            </a:blipFill>
          </p:spPr>
          <p:txBody>
            <a:bodyPr wrap="square" lIns="0" tIns="0" rIns="0" bIns="0" rtlCol="0"/>
            <a:lstStyle/>
            <a:p>
              <a:endParaRPr dirty="0"/>
            </a:p>
          </p:txBody>
        </p:sp>
        <p:sp>
          <p:nvSpPr>
            <p:cNvPr id="9" name="object 6">
              <a:extLst>
                <a:ext uri="{FF2B5EF4-FFF2-40B4-BE49-F238E27FC236}">
                  <a16:creationId xmlns:a16="http://schemas.microsoft.com/office/drawing/2014/main" id="{8ADB2D89-1488-42CA-8CBF-C20562EB62EC}"/>
                </a:ext>
              </a:extLst>
            </p:cNvPr>
            <p:cNvSpPr/>
            <p:nvPr/>
          </p:nvSpPr>
          <p:spPr>
            <a:xfrm>
              <a:off x="7816240" y="4304995"/>
              <a:ext cx="8890" cy="422275"/>
            </a:xfrm>
            <a:custGeom>
              <a:avLst/>
              <a:gdLst/>
              <a:ahLst/>
              <a:cxnLst/>
              <a:rect l="l" t="t" r="r" b="b"/>
              <a:pathLst>
                <a:path w="8890" h="422275">
                  <a:moveTo>
                    <a:pt x="8839" y="0"/>
                  </a:moveTo>
                  <a:lnTo>
                    <a:pt x="0" y="0"/>
                  </a:lnTo>
                  <a:lnTo>
                    <a:pt x="0" y="421792"/>
                  </a:lnTo>
                  <a:lnTo>
                    <a:pt x="8839" y="421792"/>
                  </a:lnTo>
                  <a:lnTo>
                    <a:pt x="8839" y="0"/>
                  </a:lnTo>
                  <a:close/>
                </a:path>
              </a:pathLst>
            </a:custGeom>
            <a:solidFill>
              <a:srgbClr val="00A7DA"/>
            </a:solidFill>
          </p:spPr>
          <p:txBody>
            <a:bodyPr wrap="square" lIns="0" tIns="0" rIns="0" bIns="0" rtlCol="0"/>
            <a:lstStyle/>
            <a:p>
              <a:endParaRPr dirty="0"/>
            </a:p>
          </p:txBody>
        </p:sp>
      </p:grpSp>
      <p:grpSp>
        <p:nvGrpSpPr>
          <p:cNvPr id="10" name="object 7">
            <a:extLst>
              <a:ext uri="{FF2B5EF4-FFF2-40B4-BE49-F238E27FC236}">
                <a16:creationId xmlns:a16="http://schemas.microsoft.com/office/drawing/2014/main" id="{7CC4D2B5-9E2E-40A8-8BE1-6EED326A3EB3}"/>
              </a:ext>
            </a:extLst>
          </p:cNvPr>
          <p:cNvGrpSpPr/>
          <p:nvPr/>
        </p:nvGrpSpPr>
        <p:grpSpPr>
          <a:xfrm>
            <a:off x="6964881" y="4404330"/>
            <a:ext cx="806801" cy="522420"/>
            <a:chOff x="7061390" y="4300207"/>
            <a:chExt cx="636905" cy="426084"/>
          </a:xfrm>
        </p:grpSpPr>
        <p:sp>
          <p:nvSpPr>
            <p:cNvPr id="11" name="object 8">
              <a:extLst>
                <a:ext uri="{FF2B5EF4-FFF2-40B4-BE49-F238E27FC236}">
                  <a16:creationId xmlns:a16="http://schemas.microsoft.com/office/drawing/2014/main" id="{FBE15203-B85D-4120-970F-6C46A9387175}"/>
                </a:ext>
              </a:extLst>
            </p:cNvPr>
            <p:cNvSpPr/>
            <p:nvPr/>
          </p:nvSpPr>
          <p:spPr>
            <a:xfrm>
              <a:off x="7061390" y="4300207"/>
              <a:ext cx="636905" cy="426084"/>
            </a:xfrm>
            <a:custGeom>
              <a:avLst/>
              <a:gdLst/>
              <a:ahLst/>
              <a:cxnLst/>
              <a:rect l="l" t="t" r="r" b="b"/>
              <a:pathLst>
                <a:path w="636904" h="426085">
                  <a:moveTo>
                    <a:pt x="636282" y="0"/>
                  </a:moveTo>
                  <a:lnTo>
                    <a:pt x="0" y="0"/>
                  </a:lnTo>
                  <a:lnTo>
                    <a:pt x="0" y="425627"/>
                  </a:lnTo>
                  <a:lnTo>
                    <a:pt x="636282" y="425627"/>
                  </a:lnTo>
                  <a:lnTo>
                    <a:pt x="636282" y="0"/>
                  </a:lnTo>
                  <a:close/>
                </a:path>
              </a:pathLst>
            </a:custGeom>
            <a:solidFill>
              <a:srgbClr val="034EA2"/>
            </a:solidFill>
          </p:spPr>
          <p:txBody>
            <a:bodyPr wrap="square" lIns="0" tIns="0" rIns="0" bIns="0" rtlCol="0"/>
            <a:lstStyle/>
            <a:p>
              <a:endParaRPr dirty="0"/>
            </a:p>
          </p:txBody>
        </p:sp>
        <p:sp>
          <p:nvSpPr>
            <p:cNvPr id="12" name="object 9">
              <a:extLst>
                <a:ext uri="{FF2B5EF4-FFF2-40B4-BE49-F238E27FC236}">
                  <a16:creationId xmlns:a16="http://schemas.microsoft.com/office/drawing/2014/main" id="{95FEE33C-1BB6-484D-9A7D-02AED824C44B}"/>
                </a:ext>
              </a:extLst>
            </p:cNvPr>
            <p:cNvSpPr/>
            <p:nvPr/>
          </p:nvSpPr>
          <p:spPr>
            <a:xfrm>
              <a:off x="7210072" y="4339230"/>
              <a:ext cx="341185" cy="339942"/>
            </a:xfrm>
            <a:prstGeom prst="rect">
              <a:avLst/>
            </a:prstGeom>
            <a:blipFill>
              <a:blip r:embed="rId4" cstate="print"/>
              <a:stretch>
                <a:fillRect/>
              </a:stretch>
            </a:blipFill>
          </p:spPr>
          <p:txBody>
            <a:bodyPr wrap="square" lIns="0" tIns="0" rIns="0" bIns="0" rtlCol="0"/>
            <a:lstStyle/>
            <a:p>
              <a:endParaRPr dirty="0"/>
            </a:p>
          </p:txBody>
        </p:sp>
      </p:grpSp>
      <p:sp>
        <p:nvSpPr>
          <p:cNvPr id="13" name="object 10">
            <a:extLst>
              <a:ext uri="{FF2B5EF4-FFF2-40B4-BE49-F238E27FC236}">
                <a16:creationId xmlns:a16="http://schemas.microsoft.com/office/drawing/2014/main" id="{BB5AAF36-495A-43CB-8EC0-95B74EE91B5B}"/>
              </a:ext>
            </a:extLst>
          </p:cNvPr>
          <p:cNvSpPr txBox="1"/>
          <p:nvPr/>
        </p:nvSpPr>
        <p:spPr>
          <a:xfrm>
            <a:off x="5886918" y="4665540"/>
            <a:ext cx="1038196" cy="289823"/>
          </a:xfrm>
          <a:prstGeom prst="rect">
            <a:avLst/>
          </a:prstGeom>
        </p:spPr>
        <p:txBody>
          <a:bodyPr vert="horz" wrap="square" lIns="0" tIns="12700" rIns="0" bIns="0" rtlCol="0">
            <a:spAutoFit/>
          </a:bodyPr>
          <a:lstStyle/>
          <a:p>
            <a:pPr marL="12700" marR="5080" indent="290195">
              <a:lnSpc>
                <a:spcPct val="100000"/>
              </a:lnSpc>
              <a:spcBef>
                <a:spcPts val="100"/>
              </a:spcBef>
            </a:pPr>
            <a:r>
              <a:rPr sz="900" spc="-5" dirty="0">
                <a:solidFill>
                  <a:srgbClr val="034EA2"/>
                </a:solidFill>
                <a:latin typeface="DINPro" panose="02000503030000020004" pitchFamily="2" charset="0"/>
                <a:cs typeface="Arial"/>
              </a:rPr>
              <a:t>Co-funded</a:t>
            </a:r>
            <a:r>
              <a:rPr sz="900" spc="-85" dirty="0">
                <a:solidFill>
                  <a:srgbClr val="034EA2"/>
                </a:solidFill>
                <a:latin typeface="DINPro" panose="02000503030000020004" pitchFamily="2" charset="0"/>
                <a:cs typeface="Arial"/>
              </a:rPr>
              <a:t> </a:t>
            </a:r>
            <a:r>
              <a:rPr sz="900" spc="-30" dirty="0">
                <a:solidFill>
                  <a:srgbClr val="034EA2"/>
                </a:solidFill>
                <a:latin typeface="DINPro" panose="02000503030000020004" pitchFamily="2" charset="0"/>
                <a:cs typeface="Arial"/>
              </a:rPr>
              <a:t>by  </a:t>
            </a:r>
            <a:r>
              <a:rPr sz="900" spc="5" dirty="0">
                <a:solidFill>
                  <a:srgbClr val="034EA2"/>
                </a:solidFill>
                <a:latin typeface="DINPro" panose="02000503030000020004" pitchFamily="2" charset="0"/>
                <a:cs typeface="Arial"/>
              </a:rPr>
              <a:t>the </a:t>
            </a:r>
            <a:r>
              <a:rPr sz="900" spc="-10" dirty="0">
                <a:solidFill>
                  <a:srgbClr val="034EA2"/>
                </a:solidFill>
                <a:latin typeface="DINPro" panose="02000503030000020004" pitchFamily="2" charset="0"/>
                <a:cs typeface="Arial"/>
              </a:rPr>
              <a:t>European</a:t>
            </a:r>
            <a:r>
              <a:rPr sz="900" spc="-135" dirty="0">
                <a:solidFill>
                  <a:srgbClr val="034EA2"/>
                </a:solidFill>
                <a:latin typeface="DINPro" panose="02000503030000020004" pitchFamily="2" charset="0"/>
                <a:cs typeface="Arial"/>
              </a:rPr>
              <a:t> </a:t>
            </a:r>
            <a:r>
              <a:rPr sz="900" spc="-5" dirty="0">
                <a:solidFill>
                  <a:srgbClr val="034EA2"/>
                </a:solidFill>
                <a:latin typeface="DINPro" panose="02000503030000020004" pitchFamily="2" charset="0"/>
                <a:cs typeface="Arial"/>
              </a:rPr>
              <a:t>Union</a:t>
            </a:r>
            <a:endParaRPr sz="900" dirty="0">
              <a:latin typeface="DINPro" panose="02000503030000020004" pitchFamily="2" charset="0"/>
              <a:cs typeface="Arial"/>
            </a:endParaRPr>
          </a:p>
        </p:txBody>
      </p:sp>
      <p:sp>
        <p:nvSpPr>
          <p:cNvPr id="4" name="TextBox 3">
            <a:extLst>
              <a:ext uri="{FF2B5EF4-FFF2-40B4-BE49-F238E27FC236}">
                <a16:creationId xmlns:a16="http://schemas.microsoft.com/office/drawing/2014/main" id="{874AF169-549E-468F-8548-ACB51E410E62}"/>
              </a:ext>
            </a:extLst>
          </p:cNvPr>
          <p:cNvSpPr txBox="1"/>
          <p:nvPr/>
        </p:nvSpPr>
        <p:spPr>
          <a:xfrm>
            <a:off x="107887" y="4484657"/>
            <a:ext cx="4572000" cy="470706"/>
          </a:xfrm>
          <a:prstGeom prst="rect">
            <a:avLst/>
          </a:prstGeom>
          <a:noFill/>
        </p:spPr>
        <p:txBody>
          <a:bodyPr wrap="square">
            <a:spAutoFit/>
          </a:bodyPr>
          <a:lstStyle/>
          <a:p>
            <a:pPr marL="12700">
              <a:lnSpc>
                <a:spcPts val="3350"/>
              </a:lnSpc>
              <a:spcBef>
                <a:spcPts val="100"/>
              </a:spcBef>
            </a:pPr>
            <a:r>
              <a:rPr lang="en-US" sz="1400" dirty="0">
                <a:solidFill>
                  <a:srgbClr val="00ADE3"/>
                </a:solidFill>
                <a:latin typeface="Arial" panose="020B0604020202020204" pitchFamily="34" charset="0"/>
                <a:cs typeface="Arial" panose="020B0604020202020204" pitchFamily="34" charset="0"/>
              </a:rPr>
              <a:t>10/20 | WAVE 2</a:t>
            </a:r>
          </a:p>
        </p:txBody>
      </p:sp>
      <p:sp>
        <p:nvSpPr>
          <p:cNvPr id="18" name="object 2">
            <a:extLst>
              <a:ext uri="{FF2B5EF4-FFF2-40B4-BE49-F238E27FC236}">
                <a16:creationId xmlns:a16="http://schemas.microsoft.com/office/drawing/2014/main" id="{43499AF0-ABA4-4957-91E5-68D66210C364}"/>
              </a:ext>
            </a:extLst>
          </p:cNvPr>
          <p:cNvSpPr txBox="1"/>
          <p:nvPr/>
        </p:nvSpPr>
        <p:spPr>
          <a:xfrm>
            <a:off x="140125" y="4050164"/>
            <a:ext cx="4636085" cy="508344"/>
          </a:xfrm>
          <a:prstGeom prst="rect">
            <a:avLst/>
          </a:prstGeom>
        </p:spPr>
        <p:txBody>
          <a:bodyPr vert="horz" wrap="square" lIns="0" tIns="12700" rIns="0" bIns="0" rtlCol="0">
            <a:spAutoFit/>
          </a:bodyPr>
          <a:lstStyle/>
          <a:p>
            <a:pPr marL="12700">
              <a:lnSpc>
                <a:spcPts val="2000"/>
              </a:lnSpc>
              <a:spcBef>
                <a:spcPts val="100"/>
              </a:spcBef>
            </a:pPr>
            <a:r>
              <a:rPr lang="en-US" sz="1600" spc="-100" dirty="0">
                <a:solidFill>
                  <a:srgbClr val="2D8CB5"/>
                </a:solidFill>
                <a:latin typeface="Arial" panose="020B0604020202020204" pitchFamily="34" charset="0"/>
                <a:ea typeface="+mj-ea"/>
                <a:cs typeface="Arial" panose="020B0604020202020204" pitchFamily="34" charset="0"/>
              </a:rPr>
              <a:t>MONITORING SENTIMENT FOR DOMESTIC AND INTRA-EUROPEAN TRAVEL</a:t>
            </a:r>
          </a:p>
        </p:txBody>
      </p:sp>
      <p:pic>
        <p:nvPicPr>
          <p:cNvPr id="3" name="Picture 2" descr="A picture containing luggage, sitting, suitcase, living&#10;&#10;Description automatically generated">
            <a:extLst>
              <a:ext uri="{FF2B5EF4-FFF2-40B4-BE49-F238E27FC236}">
                <a16:creationId xmlns:a16="http://schemas.microsoft.com/office/drawing/2014/main" id="{65F64B0D-9C85-4C1E-B57D-8296BDE595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311" b="13307"/>
          <a:stretch/>
        </p:blipFill>
        <p:spPr>
          <a:xfrm>
            <a:off x="-4204" y="0"/>
            <a:ext cx="9148204" cy="3931683"/>
          </a:xfrm>
          <a:prstGeom prst="rect">
            <a:avLst/>
          </a:prstGeom>
        </p:spPr>
      </p:pic>
    </p:spTree>
    <p:extLst>
      <p:ext uri="{BB962C8B-B14F-4D97-AF65-F5344CB8AC3E}">
        <p14:creationId xmlns:p14="http://schemas.microsoft.com/office/powerpoint/2010/main" val="130208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06601"/>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i="1" dirty="0"/>
          </a:p>
        </p:txBody>
      </p:sp>
      <p:sp>
        <p:nvSpPr>
          <p:cNvPr id="3" name="object 3"/>
          <p:cNvSpPr txBox="1"/>
          <p:nvPr/>
        </p:nvSpPr>
        <p:spPr>
          <a:xfrm>
            <a:off x="1049298" y="1660525"/>
            <a:ext cx="7104102" cy="2716193"/>
          </a:xfrm>
          <a:prstGeom prst="rect">
            <a:avLst/>
          </a:prstGeom>
        </p:spPr>
        <p:txBody>
          <a:bodyPr vert="horz" wrap="square" lIns="0" tIns="30480" rIns="0" bIns="0" rtlCol="0">
            <a:spAutoFit/>
          </a:bodyPr>
          <a:lstStyle/>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The dominant preference for travelling with one’s family/partner should encourage destinations to develop and promote tailor-made products and experiences. These could include COVID-19 safe packages for </a:t>
            </a:r>
            <a:r>
              <a:rPr lang="en-US" sz="1500" b="1" dirty="0">
                <a:effectLst/>
                <a:latin typeface="DINPro-Light" panose="02000504040000020003" pitchFamily="50" charset="0"/>
                <a:ea typeface="Calibri" panose="020F0502020204030204" pitchFamily="34" charset="0"/>
                <a:cs typeface="Arial" panose="020B0604020202020204" pitchFamily="34" charset="0"/>
              </a:rPr>
              <a:t>family-friendly vacations or romantic getaways for Free Independent Travellers.</a:t>
            </a:r>
            <a:r>
              <a:rPr lang="en-US" sz="1500" dirty="0">
                <a:effectLst/>
                <a:latin typeface="DINPro-Light" panose="02000504040000020003" pitchFamily="50" charset="0"/>
                <a:ea typeface="Calibri" panose="020F0502020204030204" pitchFamily="34" charset="0"/>
                <a:cs typeface="Arial" panose="020B0604020202020204" pitchFamily="34" charset="0"/>
              </a:rPr>
              <a:t> </a:t>
            </a:r>
          </a:p>
          <a:p>
            <a:pPr marL="296550" lvl="0" indent="-285750" algn="just">
              <a:lnSpc>
                <a:spcPts val="1700"/>
              </a:lnSpc>
              <a:spcBef>
                <a:spcPts val="240"/>
              </a:spcBef>
              <a:buClr>
                <a:srgbClr val="2D8CB5"/>
              </a:buClr>
              <a:buSzPct val="150000"/>
              <a:buFont typeface="Arial" panose="020B0604020202020204" pitchFamily="34" charset="0"/>
              <a:buChar char="•"/>
            </a:pPr>
            <a:endParaRPr lang="en-US" sz="1500" dirty="0">
              <a:latin typeface="DINPro-Light" panose="02000504040000020003" pitchFamily="50" charset="0"/>
              <a:ea typeface="Calibri" panose="020F0502020204030204" pitchFamily="34" charset="0"/>
              <a:cs typeface="Arial" panose="020B0604020202020204" pitchFamily="34" charset="0"/>
            </a:endParaRP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NTBs and DMOs should carefully investigate where there is untapped potential among different market segments and capitalize on that; as Gen Z (18-24) shows the weakest appetite to travel in the coming 6 months among all age groups bu</a:t>
            </a:r>
            <a:r>
              <a:rPr lang="en-US" sz="1500" dirty="0">
                <a:latin typeface="DINPro-Light" panose="02000504040000020003" pitchFamily="50" charset="0"/>
                <a:ea typeface="Calibri" panose="020F0502020204030204" pitchFamily="34" charset="0"/>
                <a:cs typeface="Arial" panose="020B0604020202020204" pitchFamily="34" charset="0"/>
              </a:rPr>
              <a:t>t is the least concerned about air travel and quarantine measures, </a:t>
            </a:r>
            <a:r>
              <a:rPr lang="en-US" sz="1500" b="1" dirty="0">
                <a:latin typeface="DINPro-Light" panose="02000504040000020003" pitchFamily="50" charset="0"/>
                <a:ea typeface="Calibri" panose="020F0502020204030204" pitchFamily="34" charset="0"/>
                <a:cs typeface="Arial" panose="020B0604020202020204" pitchFamily="34" charset="0"/>
              </a:rPr>
              <a:t>promoting the fun and adventurous aspect of outdoor activities or cities’ hidden gems</a:t>
            </a:r>
            <a:r>
              <a:rPr lang="en-US" sz="1500" dirty="0">
                <a:latin typeface="DINPro-Light" panose="02000504040000020003" pitchFamily="50" charset="0"/>
                <a:ea typeface="Calibri" panose="020F0502020204030204" pitchFamily="34" charset="0"/>
                <a:cs typeface="Arial" panose="020B0604020202020204" pitchFamily="34" charset="0"/>
              </a:rPr>
              <a:t> during the winter season could be the key.</a:t>
            </a:r>
            <a:endParaRPr lang="en-US" sz="1500" dirty="0">
              <a:effectLst/>
              <a:latin typeface="DINPro-Light" panose="02000504040000020003" pitchFamily="50"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endParaRPr lang="en-GB" sz="15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bject 4"/>
          <p:cNvSpPr txBox="1">
            <a:spLocks noGrp="1"/>
          </p:cNvSpPr>
          <p:nvPr>
            <p:ph type="title"/>
          </p:nvPr>
        </p:nvSpPr>
        <p:spPr>
          <a:xfrm>
            <a:off x="1049300" y="381574"/>
            <a:ext cx="63421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rPr>
              <a:t>WAVE 2</a:t>
            </a:r>
            <a:endParaRPr sz="2700" dirty="0"/>
          </a:p>
          <a:p>
            <a:pPr marL="12700">
              <a:lnSpc>
                <a:spcPts val="3180"/>
              </a:lnSpc>
            </a:pPr>
            <a:r>
              <a:rPr lang="en-US" sz="2700" spc="-100" dirty="0">
                <a:solidFill>
                  <a:srgbClr val="3FADDD"/>
                </a:solidFill>
              </a:rPr>
              <a:t>RECOMMENDATIONS FOR DESTINATIONS</a:t>
            </a:r>
            <a:endParaRPr sz="2700" dirty="0"/>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6" name="object 5">
            <a:extLst>
              <a:ext uri="{FF2B5EF4-FFF2-40B4-BE49-F238E27FC236}">
                <a16:creationId xmlns:a16="http://schemas.microsoft.com/office/drawing/2014/main" id="{CD9D8CEE-DA42-4CE6-9271-F336702ED3F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99DA9481-1A26-4287-8DA0-D05160B30BD9}" type="slidenum">
              <a:rPr lang="en-US" sz="700" smtClean="0">
                <a:latin typeface="DINPro-Light" panose="02000504040000020003" pitchFamily="50" charset="0"/>
                <a:cs typeface="Arial"/>
              </a:rPr>
              <a:t>10</a:t>
            </a:fld>
            <a:endParaRPr sz="700" dirty="0">
              <a:latin typeface="DINPro-Light" panose="02000504040000020003" pitchFamily="50" charset="0"/>
              <a:cs typeface="Arial"/>
            </a:endParaRPr>
          </a:p>
        </p:txBody>
      </p:sp>
      <p:pic>
        <p:nvPicPr>
          <p:cNvPr id="7" name="Picture 6">
            <a:extLst>
              <a:ext uri="{FF2B5EF4-FFF2-40B4-BE49-F238E27FC236}">
                <a16:creationId xmlns:a16="http://schemas.microsoft.com/office/drawing/2014/main" id="{59AAFFD4-A8B6-4141-A207-AD078C5E5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2" b="15968"/>
          <a:stretch/>
        </p:blipFill>
        <p:spPr>
          <a:xfrm>
            <a:off x="7086600" y="645512"/>
            <a:ext cx="669925" cy="569624"/>
          </a:xfrm>
          <a:prstGeom prst="rect">
            <a:avLst/>
          </a:prstGeom>
        </p:spPr>
      </p:pic>
    </p:spTree>
    <p:extLst>
      <p:ext uri="{BB962C8B-B14F-4D97-AF65-F5344CB8AC3E}">
        <p14:creationId xmlns:p14="http://schemas.microsoft.com/office/powerpoint/2010/main" val="204665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06601"/>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dirty="0"/>
          </a:p>
        </p:txBody>
      </p:sp>
      <p:sp>
        <p:nvSpPr>
          <p:cNvPr id="3" name="object 3"/>
          <p:cNvSpPr txBox="1"/>
          <p:nvPr/>
        </p:nvSpPr>
        <p:spPr>
          <a:xfrm>
            <a:off x="1049298" y="1660525"/>
            <a:ext cx="7104102" cy="2480166"/>
          </a:xfrm>
          <a:prstGeom prst="rect">
            <a:avLst/>
          </a:prstGeom>
        </p:spPr>
        <p:txBody>
          <a:bodyPr vert="horz" wrap="square" lIns="0" tIns="30480" rIns="0" bIns="0" rtlCol="0">
            <a:spAutoFit/>
          </a:bodyPr>
          <a:lstStyle/>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latin typeface="DINPro-Light" panose="02000504040000020003" pitchFamily="50" charset="0"/>
                <a:ea typeface="Calibri" panose="020F0502020204030204" pitchFamily="34" charset="0"/>
                <a:cs typeface="Arial" panose="020B0604020202020204" pitchFamily="34" charset="0"/>
              </a:rPr>
              <a:t>Keep on </a:t>
            </a:r>
            <a:r>
              <a:rPr lang="en-GB" sz="1500" dirty="0">
                <a:latin typeface="DINPro-Light" panose="02000504040000020003" pitchFamily="50" charset="0"/>
                <a:ea typeface="Calibri" panose="020F0502020204030204" pitchFamily="34" charset="0"/>
                <a:cs typeface="Arial" panose="020B0604020202020204" pitchFamily="34" charset="0"/>
              </a:rPr>
              <a:t>prioritising</a:t>
            </a:r>
            <a:r>
              <a:rPr lang="en-US" sz="1500" dirty="0">
                <a:effectLst/>
                <a:latin typeface="DINPro-Light" panose="02000504040000020003" pitchFamily="50" charset="0"/>
                <a:ea typeface="Calibri" panose="020F0502020204030204" pitchFamily="34" charset="0"/>
                <a:cs typeface="Arial" panose="020B0604020202020204" pitchFamily="34" charset="0"/>
              </a:rPr>
              <a:t> health and </a:t>
            </a:r>
            <a:r>
              <a:rPr lang="en-US" sz="1500" dirty="0">
                <a:latin typeface="DINPro-Light" panose="02000504040000020003" pitchFamily="50" charset="0"/>
                <a:ea typeface="Calibri" panose="020F0502020204030204" pitchFamily="34" charset="0"/>
                <a:cs typeface="Arial" panose="020B0604020202020204" pitchFamily="34" charset="0"/>
              </a:rPr>
              <a:t>s</a:t>
            </a:r>
            <a:r>
              <a:rPr lang="en-US" sz="1500" dirty="0">
                <a:effectLst/>
                <a:latin typeface="DINPro-Light" panose="02000504040000020003" pitchFamily="50" charset="0"/>
                <a:ea typeface="Calibri" panose="020F0502020204030204" pitchFamily="34" charset="0"/>
                <a:cs typeface="Arial" panose="020B0604020202020204" pitchFamily="34" charset="0"/>
              </a:rPr>
              <a:t>afety. </a:t>
            </a:r>
            <a:r>
              <a:rPr lang="en-US" sz="1500" dirty="0">
                <a:latin typeface="DINPro-Light" panose="02000504040000020003" pitchFamily="50" charset="0"/>
                <a:ea typeface="Calibri" panose="020F0502020204030204" pitchFamily="34" charset="0"/>
                <a:cs typeface="Arial" panose="020B0604020202020204" pitchFamily="34" charset="0"/>
              </a:rPr>
              <a:t>With health issues as well as </a:t>
            </a:r>
            <a:r>
              <a:rPr lang="en-US" sz="1500" dirty="0">
                <a:effectLst/>
                <a:latin typeface="DINPro-Light" panose="02000504040000020003" pitchFamily="50" charset="0"/>
                <a:ea typeface="Calibri" panose="020F0502020204030204" pitchFamily="34" charset="0"/>
                <a:cs typeface="Arial" panose="020B0604020202020204" pitchFamily="34" charset="0"/>
              </a:rPr>
              <a:t>transport and accommodation safety measures a growing concern among European travellers, service providers should continue diligently </a:t>
            </a:r>
            <a:r>
              <a:rPr lang="en-US" sz="1500" b="1" dirty="0">
                <a:effectLst/>
                <a:latin typeface="DINPro-Light" panose="02000504040000020003" pitchFamily="50" charset="0"/>
                <a:ea typeface="Calibri" panose="020F0502020204030204" pitchFamily="34" charset="0"/>
                <a:cs typeface="Arial" panose="020B0604020202020204" pitchFamily="34" charset="0"/>
              </a:rPr>
              <a:t>developing, implementing </a:t>
            </a:r>
            <a:r>
              <a:rPr lang="en-US" sz="1500" dirty="0">
                <a:effectLst/>
                <a:latin typeface="DINPro-Light" panose="02000504040000020003" pitchFamily="50" charset="0"/>
                <a:ea typeface="Calibri" panose="020F0502020204030204" pitchFamily="34" charset="0"/>
                <a:cs typeface="Arial" panose="020B0604020202020204" pitchFamily="34" charset="0"/>
              </a:rPr>
              <a:t>and </a:t>
            </a:r>
            <a:r>
              <a:rPr lang="en-US" sz="1500" b="1" dirty="0">
                <a:effectLst/>
                <a:latin typeface="DINPro-Light" panose="02000504040000020003" pitchFamily="50" charset="0"/>
                <a:ea typeface="Calibri" panose="020F0502020204030204" pitchFamily="34" charset="0"/>
                <a:cs typeface="Arial" panose="020B0604020202020204" pitchFamily="34" charset="0"/>
              </a:rPr>
              <a:t>communicating protocols</a:t>
            </a:r>
            <a:r>
              <a:rPr lang="en-US" sz="1500" dirty="0">
                <a:effectLst/>
                <a:latin typeface="DINPro-Light" panose="02000504040000020003" pitchFamily="50" charset="0"/>
                <a:ea typeface="Calibri" panose="020F0502020204030204" pitchFamily="34" charset="0"/>
                <a:cs typeface="Arial" panose="020B0604020202020204" pitchFamily="34" charset="0"/>
              </a:rPr>
              <a:t> that ease consumer sentiment.</a:t>
            </a:r>
          </a:p>
          <a:p>
            <a:pPr marL="296550" lvl="0" indent="-285750" algn="just">
              <a:lnSpc>
                <a:spcPts val="1700"/>
              </a:lnSpc>
              <a:spcBef>
                <a:spcPts val="240"/>
              </a:spcBef>
              <a:buClr>
                <a:srgbClr val="2D8CB5"/>
              </a:buClr>
              <a:buSzPct val="150000"/>
              <a:buFont typeface="Arial" panose="020B0604020202020204" pitchFamily="34" charset="0"/>
              <a:buChar char="•"/>
            </a:pPr>
            <a:endParaRPr lang="en-GB" sz="1500" dirty="0">
              <a:effectLst/>
              <a:latin typeface="DINPro-Light" panose="02000504040000020003" pitchFamily="50" charset="0"/>
              <a:ea typeface="Calibri" panose="020F0502020204030204" pitchFamily="34" charset="0"/>
              <a:cs typeface="Arial" panose="020B0604020202020204" pitchFamily="34" charset="0"/>
            </a:endParaRP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Air travel</a:t>
            </a:r>
            <a:r>
              <a:rPr lang="en-US" sz="1500" b="1" dirty="0">
                <a:effectLst/>
                <a:latin typeface="DINPro-Light" panose="02000504040000020003" pitchFamily="50" charset="0"/>
                <a:ea typeface="Calibri" panose="020F0502020204030204" pitchFamily="34" charset="0"/>
                <a:cs typeface="Arial" panose="020B0604020202020204" pitchFamily="34" charset="0"/>
              </a:rPr>
              <a:t> </a:t>
            </a:r>
            <a:r>
              <a:rPr lang="en-US" sz="1500" dirty="0">
                <a:effectLst/>
                <a:latin typeface="DINPro-Light" panose="02000504040000020003" pitchFamily="50" charset="0"/>
                <a:ea typeface="Calibri" panose="020F0502020204030204" pitchFamily="34" charset="0"/>
                <a:cs typeface="Arial" panose="020B0604020202020204" pitchFamily="34" charset="0"/>
              </a:rPr>
              <a:t>is vital for the short-term recovery of the industry. Building consumer trust through </a:t>
            </a:r>
            <a:r>
              <a:rPr lang="en-US" sz="1500" b="1" dirty="0">
                <a:effectLst/>
                <a:latin typeface="DINPro-Light" panose="02000504040000020003" pitchFamily="50" charset="0"/>
                <a:ea typeface="Calibri" panose="020F0502020204030204" pitchFamily="34" charset="0"/>
                <a:cs typeface="Arial" panose="020B0604020202020204" pitchFamily="34" charset="0"/>
              </a:rPr>
              <a:t>pre-flight COVID-19 testing </a:t>
            </a:r>
            <a:r>
              <a:rPr lang="en-US" sz="1500" dirty="0">
                <a:effectLst/>
                <a:latin typeface="DINPro-Light" panose="02000504040000020003" pitchFamily="50" charset="0"/>
                <a:ea typeface="Calibri" panose="020F0502020204030204" pitchFamily="34" charset="0"/>
                <a:cs typeface="Arial" panose="020B0604020202020204" pitchFamily="34" charset="0"/>
              </a:rPr>
              <a:t>and </a:t>
            </a:r>
            <a:r>
              <a:rPr lang="en-US" sz="1500" b="1" dirty="0">
                <a:effectLst/>
                <a:latin typeface="DINPro-Light" panose="02000504040000020003" pitchFamily="50" charset="0"/>
                <a:ea typeface="Calibri" panose="020F0502020204030204" pitchFamily="34" charset="0"/>
                <a:cs typeface="Arial" panose="020B0604020202020204" pitchFamily="34" charset="0"/>
              </a:rPr>
              <a:t>introducing physical distancing during flights</a:t>
            </a:r>
            <a:r>
              <a:rPr lang="en-US" sz="1500" dirty="0">
                <a:effectLst/>
                <a:latin typeface="DINPro-Light" panose="02000504040000020003" pitchFamily="50" charset="0"/>
                <a:ea typeface="Calibri" panose="020F0502020204030204" pitchFamily="34" charset="0"/>
                <a:cs typeface="Arial" panose="020B0604020202020204" pitchFamily="34" charset="0"/>
              </a:rPr>
              <a:t> cannot be understated. On the other hand, airlines may need to rethink the impact of COVID-19 travel insurance policies on consumer trust. Only 3.1% of Europeans consider the </a:t>
            </a:r>
            <a:r>
              <a:rPr lang="en-US" sz="1500" b="1" dirty="0">
                <a:effectLst/>
                <a:latin typeface="DINPro-Light" panose="02000504040000020003" pitchFamily="50" charset="0"/>
                <a:ea typeface="Calibri" panose="020F0502020204030204" pitchFamily="34" charset="0"/>
                <a:cs typeface="Arial" panose="020B0604020202020204" pitchFamily="34" charset="0"/>
              </a:rPr>
              <a:t>availability of travel insurance </a:t>
            </a:r>
            <a:r>
              <a:rPr lang="en-US" sz="1500" dirty="0">
                <a:effectLst/>
                <a:latin typeface="DINPro-Light" panose="02000504040000020003" pitchFamily="50" charset="0"/>
                <a:ea typeface="Calibri" panose="020F0502020204030204" pitchFamily="34" charset="0"/>
                <a:cs typeface="Arial" panose="020B0604020202020204" pitchFamily="34" charset="0"/>
              </a:rPr>
              <a:t>as an important factor when </a:t>
            </a:r>
            <a:r>
              <a:rPr lang="en-US" sz="1500" dirty="0">
                <a:latin typeface="DINPro-Light" panose="02000504040000020003" pitchFamily="50" charset="0"/>
                <a:ea typeface="Calibri" panose="020F0502020204030204" pitchFamily="34" charset="0"/>
                <a:cs typeface="Arial" panose="020B0604020202020204" pitchFamily="34" charset="0"/>
              </a:rPr>
              <a:t>deciding for their trip.</a:t>
            </a:r>
            <a:endParaRPr lang="en-GB" sz="1500" dirty="0">
              <a:effectLst/>
              <a:highlight>
                <a:srgbClr val="FFFF00"/>
              </a:highlight>
              <a:latin typeface="DINPro-Light" panose="02000504040000020003" pitchFamily="50" charset="0"/>
              <a:ea typeface="Calibri" panose="020F0502020204030204" pitchFamily="34" charset="0"/>
              <a:cs typeface="Arial" panose="020B0604020202020204" pitchFamily="34" charset="0"/>
            </a:endParaRPr>
          </a:p>
        </p:txBody>
      </p:sp>
      <p:sp>
        <p:nvSpPr>
          <p:cNvPr id="4" name="object 4"/>
          <p:cNvSpPr txBox="1">
            <a:spLocks noGrp="1"/>
          </p:cNvSpPr>
          <p:nvPr>
            <p:ph type="title"/>
          </p:nvPr>
        </p:nvSpPr>
        <p:spPr>
          <a:xfrm>
            <a:off x="1049300" y="381574"/>
            <a:ext cx="59611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rPr>
              <a:t>WAVE 2</a:t>
            </a:r>
            <a:endParaRPr sz="2700" dirty="0"/>
          </a:p>
          <a:p>
            <a:pPr marL="12700">
              <a:lnSpc>
                <a:spcPts val="3180"/>
              </a:lnSpc>
            </a:pPr>
            <a:r>
              <a:rPr lang="en-US" sz="2700" spc="-100" dirty="0">
                <a:solidFill>
                  <a:srgbClr val="3FADDD"/>
                </a:solidFill>
              </a:rPr>
              <a:t>RECOMMENDATIONS FOR BUSINESSES</a:t>
            </a:r>
            <a:endParaRPr sz="2700" dirty="0"/>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6" name="object 5">
            <a:extLst>
              <a:ext uri="{FF2B5EF4-FFF2-40B4-BE49-F238E27FC236}">
                <a16:creationId xmlns:a16="http://schemas.microsoft.com/office/drawing/2014/main" id="{CD9D8CEE-DA42-4CE6-9271-F336702ED3F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1E1C5A7-A177-4F7E-8BBF-8987928083EC}" type="slidenum">
              <a:rPr lang="en-US" sz="700" smtClean="0">
                <a:latin typeface="DINPro-Light" panose="02000504040000020003" pitchFamily="50" charset="0"/>
                <a:cs typeface="Arial"/>
              </a:rPr>
              <a:t>11</a:t>
            </a:fld>
            <a:endParaRPr sz="700" dirty="0">
              <a:latin typeface="DINPro-Light" panose="02000504040000020003" pitchFamily="50" charset="0"/>
              <a:cs typeface="Arial"/>
            </a:endParaRPr>
          </a:p>
        </p:txBody>
      </p:sp>
      <p:pic>
        <p:nvPicPr>
          <p:cNvPr id="11" name="Picture 10">
            <a:extLst>
              <a:ext uri="{FF2B5EF4-FFF2-40B4-BE49-F238E27FC236}">
                <a16:creationId xmlns:a16="http://schemas.microsoft.com/office/drawing/2014/main" id="{0B180B31-8B51-4088-AF8C-7D2BDE95B6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2" b="30764"/>
          <a:stretch/>
        </p:blipFill>
        <p:spPr>
          <a:xfrm>
            <a:off x="6858000" y="491607"/>
            <a:ext cx="1122620" cy="786464"/>
          </a:xfrm>
          <a:prstGeom prst="rect">
            <a:avLst/>
          </a:prstGeom>
        </p:spPr>
      </p:pic>
    </p:spTree>
    <p:extLst>
      <p:ext uri="{BB962C8B-B14F-4D97-AF65-F5344CB8AC3E}">
        <p14:creationId xmlns:p14="http://schemas.microsoft.com/office/powerpoint/2010/main" val="244793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06601"/>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dirty="0"/>
          </a:p>
        </p:txBody>
      </p:sp>
      <p:sp>
        <p:nvSpPr>
          <p:cNvPr id="3" name="object 3"/>
          <p:cNvSpPr txBox="1"/>
          <p:nvPr/>
        </p:nvSpPr>
        <p:spPr>
          <a:xfrm>
            <a:off x="1049298" y="1660525"/>
            <a:ext cx="7104102" cy="2044149"/>
          </a:xfrm>
          <a:prstGeom prst="rect">
            <a:avLst/>
          </a:prstGeom>
        </p:spPr>
        <p:txBody>
          <a:bodyPr vert="horz" wrap="square" lIns="0" tIns="30480" rIns="0" bIns="0" rtlCol="0">
            <a:spAutoFit/>
          </a:bodyPr>
          <a:lstStyle/>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Flexible cancellation policies are now the primary factor in travel decision-making and essential to facilitating bookings. Businesses (airlines, accommodation providers, etc.) can gain consumers’ confidence by creating and flagging a </a:t>
            </a:r>
            <a:r>
              <a:rPr lang="en-US" sz="1500" b="1" dirty="0">
                <a:effectLst/>
                <a:latin typeface="DINPro-Light" panose="02000504040000020003" pitchFamily="50" charset="0"/>
                <a:ea typeface="Calibri" panose="020F0502020204030204" pitchFamily="34" charset="0"/>
                <a:cs typeface="Arial" panose="020B0604020202020204" pitchFamily="34" charset="0"/>
              </a:rPr>
              <a:t>simple, straightforward and transparent cancellation policy</a:t>
            </a:r>
            <a:r>
              <a:rPr lang="en-US" sz="1500" dirty="0">
                <a:effectLst/>
                <a:latin typeface="DINPro-Light" panose="02000504040000020003" pitchFamily="50" charset="0"/>
                <a:ea typeface="Calibri" panose="020F0502020204030204" pitchFamily="34" charset="0"/>
                <a:cs typeface="Arial" panose="020B0604020202020204" pitchFamily="34" charset="0"/>
              </a:rPr>
              <a:t>. </a:t>
            </a:r>
          </a:p>
          <a:p>
            <a:pPr marL="296550" lvl="0" indent="-285750" algn="just">
              <a:lnSpc>
                <a:spcPts val="1700"/>
              </a:lnSpc>
              <a:spcBef>
                <a:spcPts val="240"/>
              </a:spcBef>
              <a:buClr>
                <a:srgbClr val="2D8CB5"/>
              </a:buClr>
              <a:buSzPct val="150000"/>
              <a:buFont typeface="Arial" panose="020B0604020202020204" pitchFamily="34" charset="0"/>
              <a:buChar char="•"/>
            </a:pPr>
            <a:endParaRPr lang="en-GB" sz="1500" dirty="0">
              <a:effectLst/>
              <a:latin typeface="DINPro-Light" panose="02000504040000020003" pitchFamily="50" charset="0"/>
              <a:ea typeface="Calibri" panose="020F0502020204030204" pitchFamily="34" charset="0"/>
              <a:cs typeface="Arial" panose="020B0604020202020204" pitchFamily="34" charset="0"/>
            </a:endParaRP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With Peer-to-Peer review websites and recommendations from friends</a:t>
            </a:r>
            <a:r>
              <a:rPr lang="en-US" sz="1500" b="1" dirty="0">
                <a:effectLst/>
                <a:latin typeface="DINPro-Light" panose="02000504040000020003" pitchFamily="50" charset="0"/>
                <a:ea typeface="Calibri" panose="020F0502020204030204" pitchFamily="34" charset="0"/>
                <a:cs typeface="Arial" panose="020B0604020202020204" pitchFamily="34" charset="0"/>
              </a:rPr>
              <a:t> </a:t>
            </a:r>
            <a:r>
              <a:rPr lang="en-US" sz="1500" dirty="0">
                <a:effectLst/>
                <a:latin typeface="DINPro-Light" panose="02000504040000020003" pitchFamily="50" charset="0"/>
                <a:ea typeface="Calibri" panose="020F0502020204030204" pitchFamily="34" charset="0"/>
                <a:cs typeface="Arial" panose="020B0604020202020204" pitchFamily="34" charset="0"/>
              </a:rPr>
              <a:t>gaining more traction in th</a:t>
            </a:r>
            <a:r>
              <a:rPr lang="en-US" sz="1500" dirty="0">
                <a:latin typeface="DINPro-Light" panose="02000504040000020003" pitchFamily="50" charset="0"/>
                <a:ea typeface="Calibri" panose="020F0502020204030204" pitchFamily="34" charset="0"/>
                <a:cs typeface="Arial" panose="020B0604020202020204" pitchFamily="34" charset="0"/>
              </a:rPr>
              <a:t>e </a:t>
            </a:r>
            <a:r>
              <a:rPr lang="en-US" sz="1500" dirty="0">
                <a:effectLst/>
                <a:latin typeface="DINPro-Light" panose="02000504040000020003" pitchFamily="50" charset="0"/>
                <a:ea typeface="Calibri" panose="020F0502020204030204" pitchFamily="34" charset="0"/>
                <a:cs typeface="Arial" panose="020B0604020202020204" pitchFamily="34" charset="0"/>
              </a:rPr>
              <a:t>travel inspiration phase, tourism businesses that will be </a:t>
            </a:r>
            <a:r>
              <a:rPr lang="en-US" sz="1500" b="1" dirty="0">
                <a:effectLst/>
                <a:latin typeface="DINPro-Light" panose="02000504040000020003" pitchFamily="50" charset="0"/>
                <a:ea typeface="Calibri" panose="020F0502020204030204" pitchFamily="34" charset="0"/>
                <a:cs typeface="Arial" panose="020B0604020202020204" pitchFamily="34" charset="0"/>
              </a:rPr>
              <a:t>consistent, faithful to their promise and provide value beyond expectations</a:t>
            </a:r>
            <a:r>
              <a:rPr lang="en-US" sz="1500" dirty="0">
                <a:effectLst/>
                <a:latin typeface="DINPro-Light" panose="02000504040000020003" pitchFamily="50" charset="0"/>
                <a:ea typeface="Calibri" panose="020F0502020204030204" pitchFamily="34" charset="0"/>
                <a:cs typeface="Arial" panose="020B0604020202020204" pitchFamily="34" charset="0"/>
              </a:rPr>
              <a:t> will shorten the odds on a faster recovery.</a:t>
            </a:r>
            <a:endParaRPr lang="en-GB" sz="1500" dirty="0">
              <a:effectLst/>
              <a:latin typeface="DINPro-Light" panose="02000504040000020003" pitchFamily="50" charset="0"/>
              <a:ea typeface="Calibri" panose="020F0502020204030204" pitchFamily="34" charset="0"/>
              <a:cs typeface="Arial" panose="020B0604020202020204" pitchFamily="34" charset="0"/>
            </a:endParaRPr>
          </a:p>
        </p:txBody>
      </p:sp>
      <p:sp>
        <p:nvSpPr>
          <p:cNvPr id="4" name="object 4"/>
          <p:cNvSpPr txBox="1">
            <a:spLocks noGrp="1"/>
          </p:cNvSpPr>
          <p:nvPr>
            <p:ph type="title"/>
          </p:nvPr>
        </p:nvSpPr>
        <p:spPr>
          <a:xfrm>
            <a:off x="1049300" y="381574"/>
            <a:ext cx="59611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rPr>
              <a:t>WAVE 2</a:t>
            </a:r>
            <a:endParaRPr sz="2700" dirty="0"/>
          </a:p>
          <a:p>
            <a:pPr marL="12700">
              <a:lnSpc>
                <a:spcPts val="3180"/>
              </a:lnSpc>
            </a:pPr>
            <a:r>
              <a:rPr lang="en-US" sz="2700" spc="-100" dirty="0">
                <a:solidFill>
                  <a:srgbClr val="3FADDD"/>
                </a:solidFill>
              </a:rPr>
              <a:t>RECOMMENDATIONS FOR BUSINESSES</a:t>
            </a:r>
            <a:endParaRPr sz="2700" dirty="0"/>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6" name="object 5">
            <a:extLst>
              <a:ext uri="{FF2B5EF4-FFF2-40B4-BE49-F238E27FC236}">
                <a16:creationId xmlns:a16="http://schemas.microsoft.com/office/drawing/2014/main" id="{CD9D8CEE-DA42-4CE6-9271-F336702ED3F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1E1C5A7-A177-4F7E-8BBF-8987928083EC}" type="slidenum">
              <a:rPr lang="en-US" sz="700" smtClean="0">
                <a:latin typeface="DINPro-Light" panose="02000504040000020003" pitchFamily="50" charset="0"/>
                <a:cs typeface="Arial"/>
              </a:rPr>
              <a:t>12</a:t>
            </a:fld>
            <a:endParaRPr sz="700" dirty="0">
              <a:latin typeface="DINPro-Light" panose="02000504040000020003" pitchFamily="50" charset="0"/>
              <a:cs typeface="Arial"/>
            </a:endParaRPr>
          </a:p>
        </p:txBody>
      </p:sp>
      <p:pic>
        <p:nvPicPr>
          <p:cNvPr id="11" name="Picture 10">
            <a:extLst>
              <a:ext uri="{FF2B5EF4-FFF2-40B4-BE49-F238E27FC236}">
                <a16:creationId xmlns:a16="http://schemas.microsoft.com/office/drawing/2014/main" id="{0B180B31-8B51-4088-AF8C-7D2BDE95B6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2" b="30764"/>
          <a:stretch/>
        </p:blipFill>
        <p:spPr>
          <a:xfrm>
            <a:off x="6781800" y="491607"/>
            <a:ext cx="1122620" cy="786464"/>
          </a:xfrm>
          <a:prstGeom prst="rect">
            <a:avLst/>
          </a:prstGeom>
        </p:spPr>
      </p:pic>
    </p:spTree>
    <p:extLst>
      <p:ext uri="{BB962C8B-B14F-4D97-AF65-F5344CB8AC3E}">
        <p14:creationId xmlns:p14="http://schemas.microsoft.com/office/powerpoint/2010/main" val="10919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1385" y="0"/>
            <a:ext cx="8167447" cy="5149850"/>
          </a:xfrm>
          <a:custGeom>
            <a:avLst/>
            <a:gdLst/>
            <a:ahLst/>
            <a:cxnLst/>
            <a:rect l="l" t="t" r="r" b="b"/>
            <a:pathLst>
              <a:path w="8177530" h="5144770">
                <a:moveTo>
                  <a:pt x="8177060" y="0"/>
                </a:moveTo>
                <a:lnTo>
                  <a:pt x="0" y="0"/>
                </a:lnTo>
                <a:lnTo>
                  <a:pt x="0" y="5144401"/>
                </a:lnTo>
                <a:lnTo>
                  <a:pt x="8177060" y="5144401"/>
                </a:lnTo>
                <a:lnTo>
                  <a:pt x="8177060" y="0"/>
                </a:lnTo>
                <a:close/>
              </a:path>
            </a:pathLst>
          </a:custGeom>
          <a:solidFill>
            <a:srgbClr val="E6E7E8"/>
          </a:solidFill>
        </p:spPr>
        <p:txBody>
          <a:bodyPr wrap="square" lIns="0" tIns="0" rIns="0" bIns="0" rtlCol="0"/>
          <a:lstStyle/>
          <a:p>
            <a:endParaRPr sz="1798" dirty="0"/>
          </a:p>
        </p:txBody>
      </p:sp>
      <p:sp>
        <p:nvSpPr>
          <p:cNvPr id="3" name="object 3"/>
          <p:cNvSpPr txBox="1">
            <a:spLocks noGrp="1"/>
          </p:cNvSpPr>
          <p:nvPr>
            <p:ph type="title"/>
          </p:nvPr>
        </p:nvSpPr>
        <p:spPr>
          <a:xfrm>
            <a:off x="1323656" y="754846"/>
            <a:ext cx="1749804" cy="427858"/>
          </a:xfrm>
          <a:prstGeom prst="rect">
            <a:avLst/>
          </a:prstGeom>
        </p:spPr>
        <p:txBody>
          <a:bodyPr vert="horz" wrap="square" lIns="0" tIns="12684" rIns="0" bIns="0" rtlCol="0" anchor="ctr">
            <a:spAutoFit/>
          </a:bodyPr>
          <a:lstStyle/>
          <a:p>
            <a:pPr marL="12685">
              <a:spcBef>
                <a:spcPts val="100"/>
              </a:spcBef>
            </a:pPr>
            <a:r>
              <a:rPr sz="2697" spc="-160" dirty="0"/>
              <a:t>CONTENTS</a:t>
            </a:r>
            <a:endParaRPr sz="2697" dirty="0"/>
          </a:p>
        </p:txBody>
      </p:sp>
      <p:sp>
        <p:nvSpPr>
          <p:cNvPr id="4" name="object 4"/>
          <p:cNvSpPr/>
          <p:nvPr/>
        </p:nvSpPr>
        <p:spPr>
          <a:xfrm>
            <a:off x="859927" y="729481"/>
            <a:ext cx="111623" cy="527034"/>
          </a:xfrm>
          <a:custGeom>
            <a:avLst/>
            <a:gdLst/>
            <a:ahLst/>
            <a:cxnLst/>
            <a:rect l="l" t="t" r="r" b="b"/>
            <a:pathLst>
              <a:path w="111759" h="527685">
                <a:moveTo>
                  <a:pt x="111594" y="0"/>
                </a:moveTo>
                <a:lnTo>
                  <a:pt x="0" y="0"/>
                </a:lnTo>
                <a:lnTo>
                  <a:pt x="0" y="527240"/>
                </a:lnTo>
                <a:lnTo>
                  <a:pt x="111594" y="527240"/>
                </a:lnTo>
                <a:lnTo>
                  <a:pt x="111594" y="0"/>
                </a:lnTo>
                <a:close/>
              </a:path>
            </a:pathLst>
          </a:custGeom>
          <a:solidFill>
            <a:srgbClr val="00A7DA"/>
          </a:solidFill>
        </p:spPr>
        <p:txBody>
          <a:bodyPr wrap="square" lIns="0" tIns="0" rIns="0" bIns="0" rtlCol="0"/>
          <a:lstStyle/>
          <a:p>
            <a:endParaRPr sz="1798" dirty="0"/>
          </a:p>
        </p:txBody>
      </p:sp>
      <p:sp>
        <p:nvSpPr>
          <p:cNvPr id="5" name="object 5"/>
          <p:cNvSpPr/>
          <p:nvPr/>
        </p:nvSpPr>
        <p:spPr>
          <a:xfrm>
            <a:off x="2313138"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6" name="object 6"/>
          <p:cNvSpPr/>
          <p:nvPr/>
        </p:nvSpPr>
        <p:spPr>
          <a:xfrm>
            <a:off x="2313138"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7" name="object 7"/>
          <p:cNvSpPr/>
          <p:nvPr/>
        </p:nvSpPr>
        <p:spPr>
          <a:xfrm>
            <a:off x="3355852"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8" name="object 8"/>
          <p:cNvSpPr/>
          <p:nvPr/>
        </p:nvSpPr>
        <p:spPr>
          <a:xfrm>
            <a:off x="3355852"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9" name="object 9"/>
          <p:cNvSpPr/>
          <p:nvPr/>
        </p:nvSpPr>
        <p:spPr>
          <a:xfrm>
            <a:off x="4398564"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0" name="object 10"/>
          <p:cNvSpPr/>
          <p:nvPr/>
        </p:nvSpPr>
        <p:spPr>
          <a:xfrm>
            <a:off x="4398564"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1" name="object 11"/>
          <p:cNvSpPr/>
          <p:nvPr/>
        </p:nvSpPr>
        <p:spPr>
          <a:xfrm>
            <a:off x="5441276"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2" name="object 12"/>
          <p:cNvSpPr/>
          <p:nvPr/>
        </p:nvSpPr>
        <p:spPr>
          <a:xfrm>
            <a:off x="5441276"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3" name="object 13"/>
          <p:cNvSpPr/>
          <p:nvPr/>
        </p:nvSpPr>
        <p:spPr>
          <a:xfrm>
            <a:off x="6483989"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4" name="object 14"/>
          <p:cNvSpPr/>
          <p:nvPr/>
        </p:nvSpPr>
        <p:spPr>
          <a:xfrm>
            <a:off x="6483989"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graphicFrame>
        <p:nvGraphicFramePr>
          <p:cNvPr id="15" name="object 15"/>
          <p:cNvGraphicFramePr>
            <a:graphicFrameLocks noGrp="1"/>
          </p:cNvGraphicFramePr>
          <p:nvPr>
            <p:extLst>
              <p:ext uri="{D42A27DB-BD31-4B8C-83A1-F6EECF244321}">
                <p14:modId xmlns:p14="http://schemas.microsoft.com/office/powerpoint/2010/main" val="3793611457"/>
              </p:ext>
            </p:extLst>
          </p:nvPr>
        </p:nvGraphicFramePr>
        <p:xfrm>
          <a:off x="1301912" y="2194394"/>
          <a:ext cx="6699088" cy="1428671"/>
        </p:xfrm>
        <a:graphic>
          <a:graphicData uri="http://schemas.openxmlformats.org/drawingml/2006/table">
            <a:tbl>
              <a:tblPr firstRow="1" bandRow="1">
                <a:tableStyleId>{2D5ABB26-0587-4C30-8999-92F81FD0307C}</a:tableStyleId>
              </a:tblPr>
              <a:tblGrid>
                <a:gridCol w="1674772">
                  <a:extLst>
                    <a:ext uri="{9D8B030D-6E8A-4147-A177-3AD203B41FA5}">
                      <a16:colId xmlns:a16="http://schemas.microsoft.com/office/drawing/2014/main" val="20001"/>
                    </a:ext>
                  </a:extLst>
                </a:gridCol>
                <a:gridCol w="1674772">
                  <a:extLst>
                    <a:ext uri="{9D8B030D-6E8A-4147-A177-3AD203B41FA5}">
                      <a16:colId xmlns:a16="http://schemas.microsoft.com/office/drawing/2014/main" val="20002"/>
                    </a:ext>
                  </a:extLst>
                </a:gridCol>
                <a:gridCol w="1674772">
                  <a:extLst>
                    <a:ext uri="{9D8B030D-6E8A-4147-A177-3AD203B41FA5}">
                      <a16:colId xmlns:a16="http://schemas.microsoft.com/office/drawing/2014/main" val="20003"/>
                    </a:ext>
                  </a:extLst>
                </a:gridCol>
                <a:gridCol w="1674772">
                  <a:extLst>
                    <a:ext uri="{9D8B030D-6E8A-4147-A177-3AD203B41FA5}">
                      <a16:colId xmlns:a16="http://schemas.microsoft.com/office/drawing/2014/main" val="20004"/>
                    </a:ext>
                  </a:extLst>
                </a:gridCol>
              </a:tblGrid>
              <a:tr h="497045">
                <a:tc>
                  <a:txBody>
                    <a:bodyPr/>
                    <a:lstStyle/>
                    <a:p>
                      <a:pPr marL="127000">
                        <a:lnSpc>
                          <a:spcPct val="100000"/>
                        </a:lnSpc>
                        <a:spcBef>
                          <a:spcPts val="110"/>
                        </a:spcBef>
                      </a:pPr>
                      <a:r>
                        <a:rPr sz="2300" b="0" i="0" spc="-130" dirty="0">
                          <a:solidFill>
                            <a:srgbClr val="2D8AB4"/>
                          </a:solidFill>
                          <a:latin typeface="DINPro Light" panose="02000504040000020003" pitchFamily="2" charset="0"/>
                          <a:cs typeface="Arial"/>
                        </a:rPr>
                        <a:t>0</a:t>
                      </a:r>
                      <a:r>
                        <a:rPr lang="en-US" sz="2300" b="0" i="0" spc="-130" dirty="0">
                          <a:solidFill>
                            <a:srgbClr val="2D8AB4"/>
                          </a:solidFill>
                          <a:latin typeface="DINPro Light" panose="02000504040000020003" pitchFamily="2" charset="0"/>
                          <a:cs typeface="Arial"/>
                        </a:rPr>
                        <a:t>1</a:t>
                      </a:r>
                      <a:r>
                        <a:rPr sz="2300" b="0" i="0" spc="-130" dirty="0">
                          <a:solidFill>
                            <a:srgbClr val="2D8AB4"/>
                          </a:solidFill>
                          <a:latin typeface="DINPro Light" panose="02000504040000020003" pitchFamily="2" charset="0"/>
                          <a:cs typeface="Arial"/>
                        </a:rPr>
                        <a:t>.</a:t>
                      </a:r>
                      <a:endParaRPr sz="2300" b="0" i="0" dirty="0">
                        <a:latin typeface="DINPro Light" panose="02000504040000020003" pitchFamily="2" charset="0"/>
                        <a:cs typeface="Arial"/>
                      </a:endParaRPr>
                    </a:p>
                  </a:txBody>
                  <a:tcPr marL="0" marR="0" marT="13953" marB="0">
                    <a:solidFill>
                      <a:srgbClr val="E6E7E8"/>
                    </a:solidFill>
                  </a:tcPr>
                </a:tc>
                <a:tc>
                  <a:txBody>
                    <a:bodyPr/>
                    <a:lstStyle/>
                    <a:p>
                      <a:pPr marL="186055">
                        <a:lnSpc>
                          <a:spcPct val="100000"/>
                        </a:lnSpc>
                        <a:spcBef>
                          <a:spcPts val="110"/>
                        </a:spcBef>
                      </a:pPr>
                      <a:r>
                        <a:rPr sz="2300" b="0" i="0" spc="-130" dirty="0">
                          <a:solidFill>
                            <a:srgbClr val="2D8AB4"/>
                          </a:solidFill>
                          <a:latin typeface="DINPro Light" panose="02000504040000020003" pitchFamily="2" charset="0"/>
                          <a:cs typeface="Arial"/>
                        </a:rPr>
                        <a:t>0</a:t>
                      </a:r>
                      <a:r>
                        <a:rPr lang="en-US" sz="2300" b="0" i="0" spc="-130" dirty="0">
                          <a:solidFill>
                            <a:srgbClr val="2D8AB4"/>
                          </a:solidFill>
                          <a:latin typeface="DINPro Light" panose="02000504040000020003" pitchFamily="2" charset="0"/>
                          <a:cs typeface="Arial"/>
                        </a:rPr>
                        <a:t>2</a:t>
                      </a:r>
                      <a:r>
                        <a:rPr sz="2300" b="0" i="0" spc="-130" dirty="0">
                          <a:solidFill>
                            <a:srgbClr val="2D8AB4"/>
                          </a:solidFill>
                          <a:latin typeface="DINPro Light" panose="02000504040000020003" pitchFamily="2" charset="0"/>
                          <a:cs typeface="Arial"/>
                        </a:rPr>
                        <a:t>.</a:t>
                      </a:r>
                      <a:endParaRPr sz="2300" b="0" i="0" dirty="0">
                        <a:latin typeface="DINPro Light" panose="02000504040000020003" pitchFamily="2" charset="0"/>
                        <a:cs typeface="Arial"/>
                      </a:endParaRPr>
                    </a:p>
                  </a:txBody>
                  <a:tcPr marL="0" marR="0" marT="13953" marB="0">
                    <a:solidFill>
                      <a:srgbClr val="E6E7E8"/>
                    </a:solidFill>
                  </a:tcPr>
                </a:tc>
                <a:tc>
                  <a:txBody>
                    <a:bodyPr/>
                    <a:lstStyle/>
                    <a:p>
                      <a:pPr marL="173355">
                        <a:lnSpc>
                          <a:spcPct val="100000"/>
                        </a:lnSpc>
                        <a:spcBef>
                          <a:spcPts val="110"/>
                        </a:spcBef>
                      </a:pPr>
                      <a:r>
                        <a:rPr sz="2300" b="0" i="0" spc="-130" dirty="0">
                          <a:solidFill>
                            <a:srgbClr val="2D8AB4"/>
                          </a:solidFill>
                          <a:latin typeface="DINPro Light" panose="02000504040000020003" pitchFamily="2" charset="0"/>
                          <a:cs typeface="Arial"/>
                        </a:rPr>
                        <a:t>0</a:t>
                      </a:r>
                      <a:r>
                        <a:rPr lang="en-US" sz="2300" b="0" i="0" spc="-130" dirty="0">
                          <a:solidFill>
                            <a:srgbClr val="2D8AB4"/>
                          </a:solidFill>
                          <a:latin typeface="DINPro Light" panose="02000504040000020003" pitchFamily="2" charset="0"/>
                          <a:cs typeface="Arial"/>
                        </a:rPr>
                        <a:t>3</a:t>
                      </a:r>
                      <a:r>
                        <a:rPr sz="2300" b="0" i="0" spc="-130" dirty="0">
                          <a:solidFill>
                            <a:srgbClr val="2D8AB4"/>
                          </a:solidFill>
                          <a:latin typeface="DINPro Light" panose="02000504040000020003" pitchFamily="2" charset="0"/>
                          <a:cs typeface="Arial"/>
                        </a:rPr>
                        <a:t>.</a:t>
                      </a:r>
                      <a:endParaRPr sz="2300" b="0" i="0" dirty="0">
                        <a:latin typeface="DINPro Light" panose="02000504040000020003" pitchFamily="2" charset="0"/>
                        <a:cs typeface="Arial"/>
                      </a:endParaRPr>
                    </a:p>
                  </a:txBody>
                  <a:tcPr marL="0" marR="0" marT="13953" marB="0">
                    <a:solidFill>
                      <a:srgbClr val="E6E7E8"/>
                    </a:solidFill>
                  </a:tcPr>
                </a:tc>
                <a:tc>
                  <a:txBody>
                    <a:bodyPr/>
                    <a:lstStyle/>
                    <a:p>
                      <a:pPr marL="147955">
                        <a:lnSpc>
                          <a:spcPct val="100000"/>
                        </a:lnSpc>
                        <a:spcBef>
                          <a:spcPts val="110"/>
                        </a:spcBef>
                      </a:pPr>
                      <a:r>
                        <a:rPr sz="2300" b="0" i="0" spc="-130" dirty="0">
                          <a:solidFill>
                            <a:srgbClr val="2D8AB4"/>
                          </a:solidFill>
                          <a:latin typeface="DINPro Light" panose="02000504040000020003" pitchFamily="2" charset="0"/>
                          <a:cs typeface="Arial"/>
                        </a:rPr>
                        <a:t>0</a:t>
                      </a:r>
                      <a:r>
                        <a:rPr lang="en-US" sz="2300" b="0" i="0" spc="-130" dirty="0">
                          <a:solidFill>
                            <a:srgbClr val="2D8AB4"/>
                          </a:solidFill>
                          <a:latin typeface="DINPro Light" panose="02000504040000020003" pitchFamily="2" charset="0"/>
                          <a:cs typeface="Arial"/>
                        </a:rPr>
                        <a:t>4</a:t>
                      </a:r>
                      <a:r>
                        <a:rPr sz="2300" b="0" i="0" spc="-130" dirty="0">
                          <a:solidFill>
                            <a:srgbClr val="2D8AB4"/>
                          </a:solidFill>
                          <a:latin typeface="DINPro Light" panose="02000504040000020003" pitchFamily="2" charset="0"/>
                          <a:cs typeface="Arial"/>
                        </a:rPr>
                        <a:t>.</a:t>
                      </a:r>
                      <a:endParaRPr sz="2300" b="0" i="0" dirty="0">
                        <a:latin typeface="DINPro Light" panose="02000504040000020003" pitchFamily="2" charset="0"/>
                        <a:cs typeface="Arial"/>
                      </a:endParaRPr>
                    </a:p>
                  </a:txBody>
                  <a:tcPr marL="0" marR="0" marT="13953" marB="0">
                    <a:solidFill>
                      <a:srgbClr val="E6E7E8"/>
                    </a:solidFill>
                  </a:tcPr>
                </a:tc>
                <a:extLst>
                  <a:ext uri="{0D108BD9-81ED-4DB2-BD59-A6C34878D82A}">
                    <a16:rowId xmlns:a16="http://schemas.microsoft.com/office/drawing/2014/main" val="10000"/>
                  </a:ext>
                </a:extLst>
              </a:tr>
              <a:tr h="285526">
                <a:tc>
                  <a:txBody>
                    <a:bodyPr/>
                    <a:lstStyle/>
                    <a:p>
                      <a:pPr marL="127000">
                        <a:lnSpc>
                          <a:spcPts val="1225"/>
                        </a:lnSpc>
                        <a:spcBef>
                          <a:spcPts val="925"/>
                        </a:spcBef>
                      </a:pPr>
                      <a:r>
                        <a:rPr lang="en-US" sz="1100" b="0" i="0" spc="-25" dirty="0">
                          <a:solidFill>
                            <a:srgbClr val="0A0936"/>
                          </a:solidFill>
                          <a:latin typeface="DINPro" panose="02000503030000020004" pitchFamily="2" charset="0"/>
                          <a:cs typeface="Arial"/>
                        </a:rPr>
                        <a:t>TRAVEL</a:t>
                      </a:r>
                      <a:endParaRPr lang="en-US" sz="1100" b="0" i="0" dirty="0">
                        <a:solidFill>
                          <a:srgbClr val="0A0936"/>
                        </a:solidFill>
                        <a:latin typeface="DINPro" panose="02000503030000020004" pitchFamily="2" charset="0"/>
                        <a:cs typeface="Arial"/>
                      </a:endParaRPr>
                    </a:p>
                  </a:txBody>
                  <a:tcPr marL="0" marR="0" marT="11733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86690">
                        <a:lnSpc>
                          <a:spcPts val="1225"/>
                        </a:lnSpc>
                        <a:spcBef>
                          <a:spcPts val="925"/>
                        </a:spcBef>
                      </a:pPr>
                      <a:r>
                        <a:rPr lang="en-US" sz="1100" b="0" i="0" spc="-25" dirty="0">
                          <a:solidFill>
                            <a:srgbClr val="0A0936"/>
                          </a:solidFill>
                          <a:latin typeface="DINPro" panose="02000503030000020004" pitchFamily="2" charset="0"/>
                          <a:cs typeface="Arial"/>
                        </a:rPr>
                        <a:t>TRIP</a:t>
                      </a:r>
                      <a:endParaRPr lang="en-US" sz="1100" b="0" i="0" dirty="0">
                        <a:solidFill>
                          <a:srgbClr val="0A0936"/>
                        </a:solidFill>
                        <a:latin typeface="DINPro" panose="02000503030000020004" pitchFamily="2" charset="0"/>
                        <a:cs typeface="Arial"/>
                      </a:endParaRPr>
                    </a:p>
                  </a:txBody>
                  <a:tcPr marL="0" marR="0" marT="11733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73990">
                        <a:lnSpc>
                          <a:spcPts val="1225"/>
                        </a:lnSpc>
                        <a:spcBef>
                          <a:spcPts val="925"/>
                        </a:spcBef>
                      </a:pPr>
                      <a:r>
                        <a:rPr lang="en-US" sz="1100" b="0" i="0" spc="-25" dirty="0">
                          <a:solidFill>
                            <a:srgbClr val="0A0936"/>
                          </a:solidFill>
                          <a:latin typeface="DINPro" panose="02000503030000020004" pitchFamily="2" charset="0"/>
                          <a:cs typeface="Arial"/>
                        </a:rPr>
                        <a:t>TRAVEL</a:t>
                      </a:r>
                      <a:endParaRPr lang="en-US" sz="1100" b="0" i="0" dirty="0">
                        <a:solidFill>
                          <a:srgbClr val="0A0936"/>
                        </a:solidFill>
                        <a:latin typeface="DINPro" panose="02000503030000020004" pitchFamily="2" charset="0"/>
                        <a:cs typeface="Arial"/>
                      </a:endParaRPr>
                    </a:p>
                  </a:txBody>
                  <a:tcPr marL="0" marR="0" marT="11733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48590">
                        <a:lnSpc>
                          <a:spcPts val="1225"/>
                        </a:lnSpc>
                        <a:spcBef>
                          <a:spcPts val="925"/>
                        </a:spcBef>
                      </a:pPr>
                      <a:r>
                        <a:rPr lang="en-US" sz="1100" b="0" i="0" spc="-25" dirty="0">
                          <a:solidFill>
                            <a:srgbClr val="0A0936"/>
                          </a:solidFill>
                          <a:latin typeface="DINPro" panose="02000503030000020004" pitchFamily="2" charset="0"/>
                          <a:cs typeface="Arial"/>
                        </a:rPr>
                        <a:t>METHODOLOGICAL</a:t>
                      </a:r>
                      <a:endParaRPr lang="en-US" sz="1100" b="0" i="0" dirty="0">
                        <a:solidFill>
                          <a:srgbClr val="0A0936"/>
                        </a:solidFill>
                        <a:latin typeface="DINPro" panose="02000503030000020004" pitchFamily="2" charset="0"/>
                        <a:cs typeface="Arial"/>
                      </a:endParaRPr>
                    </a:p>
                  </a:txBody>
                  <a:tcPr marL="0" marR="0" marT="11733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extLst>
                  <a:ext uri="{0D108BD9-81ED-4DB2-BD59-A6C34878D82A}">
                    <a16:rowId xmlns:a16="http://schemas.microsoft.com/office/drawing/2014/main" val="10001"/>
                  </a:ext>
                </a:extLst>
              </a:tr>
              <a:tr h="241078">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INTENTIONS</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86690">
                        <a:lnSpc>
                          <a:spcPts val="1225"/>
                        </a:lnSpc>
                        <a:spcBef>
                          <a:spcPts val="35"/>
                        </a:spcBef>
                      </a:pPr>
                      <a:r>
                        <a:rPr lang="en-US" sz="1100" b="0" i="0" spc="-45" dirty="0">
                          <a:solidFill>
                            <a:srgbClr val="0A0936"/>
                          </a:solidFill>
                          <a:latin typeface="DINPro" panose="02000503030000020004" pitchFamily="2" charset="0"/>
                          <a:cs typeface="Arial"/>
                        </a:rPr>
                        <a:t>PLANNING</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73990">
                        <a:lnSpc>
                          <a:spcPts val="1225"/>
                        </a:lnSpc>
                        <a:spcBef>
                          <a:spcPts val="35"/>
                        </a:spcBef>
                      </a:pPr>
                      <a:r>
                        <a:rPr lang="en-US" sz="1100" b="0" i="0" spc="-45" dirty="0">
                          <a:solidFill>
                            <a:srgbClr val="0A0936"/>
                          </a:solidFill>
                          <a:latin typeface="DINPro" panose="02000503030000020004" pitchFamily="2" charset="0"/>
                          <a:cs typeface="Arial"/>
                        </a:rPr>
                        <a:t>CONCERNS</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48590">
                        <a:lnSpc>
                          <a:spcPts val="1225"/>
                        </a:lnSpc>
                        <a:spcBef>
                          <a:spcPts val="35"/>
                        </a:spcBef>
                      </a:pPr>
                      <a:r>
                        <a:rPr lang="en-US" sz="1100" b="0" i="0" spc="-25" dirty="0">
                          <a:solidFill>
                            <a:srgbClr val="0A0936"/>
                          </a:solidFill>
                          <a:latin typeface="DINPro" panose="02000503030000020004" pitchFamily="2" charset="0"/>
                          <a:cs typeface="Arial"/>
                        </a:rPr>
                        <a:t>ANNEX</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extLst>
                  <a:ext uri="{0D108BD9-81ED-4DB2-BD59-A6C34878D82A}">
                    <a16:rowId xmlns:a16="http://schemas.microsoft.com/office/drawing/2014/main" val="10002"/>
                  </a:ext>
                </a:extLst>
              </a:tr>
              <a:tr h="405022">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P. 15</a:t>
                      </a:r>
                      <a:endParaRPr lang="en-US" sz="1100" b="0" i="0" dirty="0">
                        <a:solidFill>
                          <a:srgbClr val="0A0936"/>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  P. </a:t>
                      </a:r>
                      <a:r>
                        <a:rPr lang="el-GR" sz="1100" b="0" i="0" spc="-45" dirty="0">
                          <a:solidFill>
                            <a:srgbClr val="0A0936"/>
                          </a:solidFill>
                          <a:latin typeface="DINPro" panose="02000503030000020004" pitchFamily="2" charset="0"/>
                          <a:cs typeface="Arial"/>
                        </a:rPr>
                        <a:t>3</a:t>
                      </a:r>
                      <a:r>
                        <a:rPr lang="en-GB" sz="1100" b="0" i="0" spc="-45" dirty="0">
                          <a:solidFill>
                            <a:srgbClr val="0A0936"/>
                          </a:solidFill>
                          <a:latin typeface="DINPro" panose="02000503030000020004" pitchFamily="2" charset="0"/>
                          <a:cs typeface="Arial"/>
                        </a:rPr>
                        <a:t>6</a:t>
                      </a:r>
                      <a:endParaRPr lang="en-US" sz="1100" b="0" i="0" dirty="0">
                        <a:solidFill>
                          <a:srgbClr val="0A0936"/>
                        </a:solidFill>
                        <a:latin typeface="DINPro" panose="02000503030000020004" pitchFamily="2" charset="0"/>
                        <a:cs typeface="Arial"/>
                      </a:endParaRPr>
                    </a:p>
                    <a:p>
                      <a:pPr marL="186690">
                        <a:lnSpc>
                          <a:spcPct val="100000"/>
                        </a:lnSpc>
                        <a:spcBef>
                          <a:spcPts val="35"/>
                        </a:spcBef>
                      </a:pPr>
                      <a:endParaRPr lang="en-IL" sz="1100" b="0" i="0" dirty="0">
                        <a:solidFill>
                          <a:srgbClr val="FF0000"/>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  P. 43</a:t>
                      </a:r>
                      <a:endParaRPr lang="en-US" sz="1100" b="0" i="0" dirty="0">
                        <a:solidFill>
                          <a:srgbClr val="0A0936"/>
                        </a:solidFill>
                        <a:latin typeface="DINPro" panose="02000503030000020004" pitchFamily="2" charset="0"/>
                        <a:cs typeface="Arial"/>
                      </a:endParaRPr>
                    </a:p>
                    <a:p>
                      <a:pPr marL="173990">
                        <a:lnSpc>
                          <a:spcPct val="100000"/>
                        </a:lnSpc>
                        <a:spcBef>
                          <a:spcPts val="35"/>
                        </a:spcBef>
                      </a:pPr>
                      <a:endParaRPr lang="en-IL" sz="1100" b="0" i="0" dirty="0">
                        <a:solidFill>
                          <a:srgbClr val="FF0000"/>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tc>
                  <a:txBody>
                    <a:bodyPr/>
                    <a:lstStyle/>
                    <a:p>
                      <a:pPr marL="127000">
                        <a:lnSpc>
                          <a:spcPts val="1225"/>
                        </a:lnSpc>
                        <a:spcBef>
                          <a:spcPts val="35"/>
                        </a:spcBef>
                      </a:pPr>
                      <a:r>
                        <a:rPr lang="en-US" sz="1100" b="0" i="0" spc="-45" dirty="0">
                          <a:solidFill>
                            <a:srgbClr val="0A0936"/>
                          </a:solidFill>
                          <a:latin typeface="DINPro" panose="02000503030000020004" pitchFamily="2" charset="0"/>
                          <a:cs typeface="Arial"/>
                        </a:rPr>
                        <a:t>P. 50</a:t>
                      </a:r>
                      <a:endParaRPr lang="en-US" sz="1100" b="0" i="0" dirty="0">
                        <a:solidFill>
                          <a:srgbClr val="0A0936"/>
                        </a:solidFill>
                        <a:latin typeface="DINPro" panose="02000503030000020004" pitchFamily="2" charset="0"/>
                        <a:cs typeface="Arial"/>
                      </a:endParaRPr>
                    </a:p>
                    <a:p>
                      <a:pPr marL="148590">
                        <a:lnSpc>
                          <a:spcPct val="100000"/>
                        </a:lnSpc>
                        <a:spcBef>
                          <a:spcPts val="35"/>
                        </a:spcBef>
                      </a:pPr>
                      <a:endParaRPr lang="en-IL" sz="1100" b="1" i="0" dirty="0">
                        <a:solidFill>
                          <a:srgbClr val="FF0000"/>
                        </a:solidFill>
                        <a:latin typeface="DINPro" panose="02000503030000020004" pitchFamily="2" charset="0"/>
                        <a:cs typeface="Arial"/>
                      </a:endParaRPr>
                    </a:p>
                  </a:txBody>
                  <a:tcPr marL="0" marR="0" marT="443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solidFill>
                      <a:srgbClr val="E6E7E8"/>
                    </a:solidFill>
                  </a:tcPr>
                </a:tc>
                <a:extLst>
                  <a:ext uri="{0D108BD9-81ED-4DB2-BD59-A6C34878D82A}">
                    <a16:rowId xmlns:a16="http://schemas.microsoft.com/office/drawing/2014/main" val="10003"/>
                  </a:ext>
                </a:extLst>
              </a:tr>
            </a:tbl>
          </a:graphicData>
        </a:graphic>
      </p:graphicFrame>
      <p:sp>
        <p:nvSpPr>
          <p:cNvPr id="16" name="object 16"/>
          <p:cNvSpPr/>
          <p:nvPr/>
        </p:nvSpPr>
        <p:spPr>
          <a:xfrm>
            <a:off x="7529153" y="2600970"/>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
        <p:nvSpPr>
          <p:cNvPr id="17" name="object 17"/>
          <p:cNvSpPr/>
          <p:nvPr/>
        </p:nvSpPr>
        <p:spPr>
          <a:xfrm>
            <a:off x="7529153" y="3501659"/>
            <a:ext cx="0" cy="0"/>
          </a:xfrm>
          <a:custGeom>
            <a:avLst/>
            <a:gdLst/>
            <a:ahLst/>
            <a:cxnLst/>
            <a:rect l="l" t="t" r="r" b="b"/>
            <a:pathLst>
              <a:path>
                <a:moveTo>
                  <a:pt x="0" y="0"/>
                </a:moveTo>
                <a:lnTo>
                  <a:pt x="0" y="0"/>
                </a:lnTo>
              </a:path>
            </a:pathLst>
          </a:custGeom>
          <a:ln w="12700">
            <a:solidFill>
              <a:srgbClr val="090835"/>
            </a:solidFill>
          </a:ln>
        </p:spPr>
        <p:txBody>
          <a:bodyPr wrap="square" lIns="0" tIns="0" rIns="0" bIns="0" rtlCol="0"/>
          <a:lstStyle/>
          <a:p>
            <a:endParaRPr sz="179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a:extLst>
              <a:ext uri="{FF2B5EF4-FFF2-40B4-BE49-F238E27FC236}">
                <a16:creationId xmlns:a16="http://schemas.microsoft.com/office/drawing/2014/main" id="{4D0749BD-4533-4F65-9D8B-94C298F27D92}"/>
              </a:ext>
            </a:extLst>
          </p:cNvPr>
          <p:cNvSpPr/>
          <p:nvPr/>
        </p:nvSpPr>
        <p:spPr>
          <a:xfrm rot="5400000">
            <a:off x="2007235" y="948690"/>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7" name="object 3">
            <a:extLst>
              <a:ext uri="{FF2B5EF4-FFF2-40B4-BE49-F238E27FC236}">
                <a16:creationId xmlns:a16="http://schemas.microsoft.com/office/drawing/2014/main" id="{2A8D05FF-8FB2-4F2F-9998-FE5B72EA593B}"/>
              </a:ext>
            </a:extLst>
          </p:cNvPr>
          <p:cNvSpPr/>
          <p:nvPr/>
        </p:nvSpPr>
        <p:spPr>
          <a:xfrm>
            <a:off x="0" y="0"/>
            <a:ext cx="2514600" cy="5155489"/>
          </a:xfrm>
          <a:custGeom>
            <a:avLst/>
            <a:gdLst/>
            <a:ahLst/>
            <a:cxnLst/>
            <a:rect l="l" t="t" r="r" b="b"/>
            <a:pathLst>
              <a:path w="6002655" h="5144770">
                <a:moveTo>
                  <a:pt x="0" y="0"/>
                </a:moveTo>
                <a:lnTo>
                  <a:pt x="0" y="5144401"/>
                </a:lnTo>
                <a:lnTo>
                  <a:pt x="6002553" y="5144401"/>
                </a:lnTo>
                <a:lnTo>
                  <a:pt x="6002553" y="0"/>
                </a:lnTo>
                <a:lnTo>
                  <a:pt x="0" y="0"/>
                </a:lnTo>
                <a:close/>
              </a:path>
            </a:pathLst>
          </a:custGeom>
          <a:solidFill>
            <a:srgbClr val="185073"/>
          </a:solidFill>
        </p:spPr>
        <p:txBody>
          <a:bodyPr wrap="square" lIns="0" tIns="0" rIns="0" bIns="0" rtlCol="0"/>
          <a:lstStyle/>
          <a:p>
            <a:endParaRPr lang="en-US" dirty="0"/>
          </a:p>
        </p:txBody>
      </p:sp>
      <p:sp>
        <p:nvSpPr>
          <p:cNvPr id="6" name="object 3">
            <a:extLst>
              <a:ext uri="{FF2B5EF4-FFF2-40B4-BE49-F238E27FC236}">
                <a16:creationId xmlns:a16="http://schemas.microsoft.com/office/drawing/2014/main" id="{6CF50006-4E17-49E5-AD9D-110B24E068C9}"/>
              </a:ext>
            </a:extLst>
          </p:cNvPr>
          <p:cNvSpPr txBox="1"/>
          <p:nvPr/>
        </p:nvSpPr>
        <p:spPr>
          <a:xfrm>
            <a:off x="2836891" y="910239"/>
            <a:ext cx="5011709" cy="3211135"/>
          </a:xfrm>
          <a:prstGeom prst="rect">
            <a:avLst/>
          </a:prstGeom>
        </p:spPr>
        <p:txBody>
          <a:bodyPr vert="horz" wrap="square" lIns="0" tIns="30480" rIns="0" bIns="0" rtlCol="0">
            <a:spAutoFit/>
          </a:bodyPr>
          <a:lstStyle/>
          <a:p>
            <a:pPr marL="241300" marR="5080" indent="-228600">
              <a:lnSpc>
                <a:spcPts val="1000"/>
              </a:lnSpc>
              <a:spcBef>
                <a:spcPts val="240"/>
              </a:spcBef>
              <a:spcAft>
                <a:spcPts val="400"/>
              </a:spcAft>
              <a:buClr>
                <a:srgbClr val="2D8CB5"/>
              </a:buClr>
              <a:buFont typeface="+mj-lt"/>
              <a:buAutoNum type="arabicPeriod"/>
              <a:tabLst>
                <a:tab pos="241300" algn="l"/>
              </a:tabLst>
            </a:pPr>
            <a:r>
              <a:rPr lang="en-US" sz="900" b="1" spc="-5" dirty="0">
                <a:solidFill>
                  <a:srgbClr val="3FADDD"/>
                </a:solidFill>
                <a:latin typeface="DINPro-Light" panose="02000504040000020003" pitchFamily="50" charset="0"/>
                <a:cs typeface="Arial"/>
              </a:rPr>
              <a:t>To present data and insights, the following distinct groups have been analysed:  </a:t>
            </a:r>
          </a:p>
          <a:p>
            <a:pPr marL="641350" marR="5080" lvl="1" indent="-171450">
              <a:lnSpc>
                <a:spcPts val="1000"/>
              </a:lnSpc>
              <a:spcBef>
                <a:spcPts val="240"/>
              </a:spcBef>
              <a:spcAft>
                <a:spcPts val="400"/>
              </a:spcAft>
              <a:buClr>
                <a:srgbClr val="2D8CB5"/>
              </a:buClr>
              <a:buFont typeface="Arial" panose="020B0604020202020204" pitchFamily="34" charset="0"/>
              <a:buChar char="•"/>
              <a:tabLst>
                <a:tab pos="241300" algn="l"/>
              </a:tabLst>
            </a:pPr>
            <a:r>
              <a:rPr lang="en-US" sz="900" spc="-5" dirty="0">
                <a:solidFill>
                  <a:srgbClr val="231F20"/>
                </a:solidFill>
                <a:latin typeface="DINPro-Light" panose="02000504040000020003" pitchFamily="50" charset="0"/>
                <a:cs typeface="Arial"/>
              </a:rPr>
              <a:t>Total respondents; 5,876</a:t>
            </a:r>
          </a:p>
          <a:p>
            <a:pPr marL="641350" marR="5080" lvl="1" indent="-171450">
              <a:lnSpc>
                <a:spcPts val="1000"/>
              </a:lnSpc>
              <a:spcBef>
                <a:spcPts val="240"/>
              </a:spcBef>
              <a:spcAft>
                <a:spcPts val="400"/>
              </a:spcAft>
              <a:buClr>
                <a:srgbClr val="2D8CB5"/>
              </a:buClr>
              <a:buFont typeface="Arial" panose="020B0604020202020204" pitchFamily="34" charset="0"/>
              <a:buChar char="•"/>
              <a:tabLst>
                <a:tab pos="241300" algn="l"/>
              </a:tabLst>
            </a:pPr>
            <a:r>
              <a:rPr lang="en-GB" sz="900" spc="-5" dirty="0">
                <a:solidFill>
                  <a:srgbClr val="231F20"/>
                </a:solidFill>
                <a:latin typeface="DINPro-Light" panose="02000504040000020003" pitchFamily="50" charset="0"/>
                <a:cs typeface="Arial"/>
              </a:rPr>
              <a:t>Respondents</a:t>
            </a:r>
            <a:r>
              <a:rPr lang="en-US" sz="900" spc="-5" dirty="0">
                <a:solidFill>
                  <a:srgbClr val="231F20"/>
                </a:solidFill>
                <a:latin typeface="DINPro-Light" panose="02000504040000020003" pitchFamily="50" charset="0"/>
                <a:cs typeface="Arial"/>
              </a:rPr>
              <a:t> with short-term travel plans/ most likely to travel (”early-bird travellers”) in the next 6 months; 3,148</a:t>
            </a:r>
          </a:p>
          <a:p>
            <a:pPr marL="641350" marR="5080" lvl="1" indent="-171450">
              <a:lnSpc>
                <a:spcPts val="1000"/>
              </a:lnSpc>
              <a:spcBef>
                <a:spcPts val="240"/>
              </a:spcBef>
              <a:spcAft>
                <a:spcPts val="400"/>
              </a:spcAft>
              <a:buClr>
                <a:srgbClr val="2D8CB5"/>
              </a:buClr>
              <a:buFont typeface="Arial" panose="020B0604020202020204" pitchFamily="34" charset="0"/>
              <a:buChar char="•"/>
              <a:tabLst>
                <a:tab pos="241300" algn="l"/>
              </a:tabLst>
            </a:pPr>
            <a:r>
              <a:rPr lang="en-US" sz="900" spc="-5" dirty="0">
                <a:solidFill>
                  <a:srgbClr val="231F20"/>
                </a:solidFill>
                <a:latin typeface="DINPro-Light" panose="02000504040000020003" pitchFamily="50" charset="0"/>
                <a:cs typeface="Arial"/>
              </a:rPr>
              <a:t>Respondents selecting outbound European destinations; 4,027</a:t>
            </a:r>
          </a:p>
          <a:p>
            <a:pPr marL="241300" marR="5080" indent="-228600">
              <a:lnSpc>
                <a:spcPts val="1000"/>
              </a:lnSpc>
              <a:spcBef>
                <a:spcPts val="240"/>
              </a:spcBef>
              <a:spcAft>
                <a:spcPts val="400"/>
              </a:spcAft>
              <a:buClr>
                <a:srgbClr val="2D8CB5"/>
              </a:buClr>
              <a:buFont typeface="+mj-lt"/>
              <a:buAutoNum type="arabicPeriod"/>
              <a:tabLst>
                <a:tab pos="241300" algn="l"/>
              </a:tabLst>
            </a:pPr>
            <a:r>
              <a:rPr lang="en-US" sz="900" b="1" spc="-5" dirty="0">
                <a:solidFill>
                  <a:srgbClr val="3FADDD"/>
                </a:solidFill>
                <a:latin typeface="DINPro-Light" panose="02000504040000020003" pitchFamily="50" charset="0"/>
                <a:cs typeface="Arial"/>
              </a:rPr>
              <a:t>Wave 2 data collection period: </a:t>
            </a:r>
            <a:r>
              <a:rPr lang="en-US" sz="900" spc="-5" dirty="0">
                <a:latin typeface="DINPro-Light" panose="02000504040000020003" pitchFamily="50" charset="0"/>
                <a:cs typeface="Arial"/>
              </a:rPr>
              <a:t>21/9/2020 – 9/10/2020.</a:t>
            </a:r>
          </a:p>
          <a:p>
            <a:pPr marL="241300" marR="5080" indent="-228600">
              <a:lnSpc>
                <a:spcPts val="1000"/>
              </a:lnSpc>
              <a:spcBef>
                <a:spcPts val="240"/>
              </a:spcBef>
              <a:spcAft>
                <a:spcPts val="400"/>
              </a:spcAft>
              <a:buClr>
                <a:srgbClr val="2D8CB5"/>
              </a:buClr>
              <a:buFont typeface="+mj-lt"/>
              <a:buAutoNum type="arabicPeriod"/>
              <a:tabLst>
                <a:tab pos="241300" algn="l"/>
              </a:tabLst>
            </a:pPr>
            <a:r>
              <a:rPr lang="en-US" sz="900" b="1" spc="-5" dirty="0">
                <a:solidFill>
                  <a:srgbClr val="3FADDD"/>
                </a:solidFill>
                <a:latin typeface="DINPro-Light" panose="02000504040000020003" pitchFamily="50" charset="0"/>
                <a:cs typeface="Arial"/>
              </a:rPr>
              <a:t>To present the timing in which respondents are most likely to take their next trip,</a:t>
            </a:r>
            <a:r>
              <a:rPr lang="el-GR" sz="900" b="1" spc="-5" dirty="0">
                <a:solidFill>
                  <a:srgbClr val="3FADDD"/>
                </a:solidFill>
                <a:latin typeface="DINPro-Light" panose="02000504040000020003" pitchFamily="50" charset="0"/>
                <a:cs typeface="Arial"/>
              </a:rPr>
              <a:t> </a:t>
            </a:r>
            <a:r>
              <a:rPr lang="en-GB" sz="900" b="1" spc="-5" dirty="0">
                <a:solidFill>
                  <a:srgbClr val="3FADDD"/>
                </a:solidFill>
                <a:latin typeface="DINPro-Light" panose="02000504040000020003" pitchFamily="50" charset="0"/>
                <a:cs typeface="Arial"/>
              </a:rPr>
              <a:t>the following time periods </a:t>
            </a:r>
            <a:r>
              <a:rPr lang="en-US" sz="900" b="1" spc="-5" dirty="0">
                <a:solidFill>
                  <a:srgbClr val="3FADDD"/>
                </a:solidFill>
                <a:latin typeface="DINPro-Light" panose="02000504040000020003" pitchFamily="50" charset="0"/>
                <a:cs typeface="Arial"/>
              </a:rPr>
              <a:t>should be used as a reference: </a:t>
            </a:r>
          </a:p>
          <a:p>
            <a:pPr marL="641350" marR="5080" lvl="1" indent="-171450">
              <a:lnSpc>
                <a:spcPts val="1000"/>
              </a:lnSpc>
              <a:spcBef>
                <a:spcPts val="240"/>
              </a:spcBef>
              <a:spcAft>
                <a:spcPts val="400"/>
              </a:spcAft>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This month; 	September – October 2020.</a:t>
            </a:r>
            <a:r>
              <a:rPr lang="en-US" sz="900" spc="-5" dirty="0">
                <a:solidFill>
                  <a:srgbClr val="FF0000"/>
                </a:solidFill>
                <a:latin typeface="DINPro-Light" panose="02000504040000020003" pitchFamily="50" charset="0"/>
                <a:cs typeface="Arial"/>
              </a:rPr>
              <a:t> </a:t>
            </a:r>
          </a:p>
          <a:p>
            <a:pPr marL="641350" marR="5080" lvl="1" indent="-171450">
              <a:lnSpc>
                <a:spcPts val="1000"/>
              </a:lnSpc>
              <a:spcBef>
                <a:spcPts val="240"/>
              </a:spcBef>
              <a:spcAft>
                <a:spcPts val="400"/>
              </a:spcAft>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In 1-2 months; 	October – December 2020.  </a:t>
            </a:r>
          </a:p>
          <a:p>
            <a:pPr marL="641350" marR="5080" lvl="1" indent="-171450">
              <a:lnSpc>
                <a:spcPts val="1000"/>
              </a:lnSpc>
              <a:spcBef>
                <a:spcPts val="240"/>
              </a:spcBef>
              <a:spcAft>
                <a:spcPts val="400"/>
              </a:spcAft>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In 3-4 months; 	December 2020 – February 2021.</a:t>
            </a:r>
          </a:p>
          <a:p>
            <a:pPr marL="641350" marR="5080" lvl="1" indent="-171450">
              <a:lnSpc>
                <a:spcPts val="1000"/>
              </a:lnSpc>
              <a:spcBef>
                <a:spcPts val="240"/>
              </a:spcBef>
              <a:spcAft>
                <a:spcPts val="400"/>
              </a:spcAft>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In 5-6 months; 	February - April 2021.</a:t>
            </a:r>
          </a:p>
          <a:p>
            <a:pPr marL="241300" marR="5080" indent="-228600">
              <a:lnSpc>
                <a:spcPts val="1000"/>
              </a:lnSpc>
              <a:spcBef>
                <a:spcPts val="240"/>
              </a:spcBef>
              <a:spcAft>
                <a:spcPts val="400"/>
              </a:spcAft>
              <a:buClr>
                <a:srgbClr val="2D8CB5"/>
              </a:buClr>
              <a:buFont typeface="+mj-lt"/>
              <a:buAutoNum type="arabicPeriod"/>
              <a:tabLst>
                <a:tab pos="241300" algn="l"/>
              </a:tabLst>
            </a:pPr>
            <a:r>
              <a:rPr lang="en-US" sz="900" b="1" spc="-5" dirty="0">
                <a:solidFill>
                  <a:srgbClr val="3FADDD"/>
                </a:solidFill>
                <a:latin typeface="DINPro-Light" panose="02000504040000020003" pitchFamily="50" charset="0"/>
                <a:cs typeface="Arial"/>
              </a:rPr>
              <a:t>All data and insights refer to domestic and intra-European travel, unless otherwise stated.</a:t>
            </a:r>
          </a:p>
          <a:p>
            <a:pPr marL="241300" marR="5080" indent="-228600">
              <a:lnSpc>
                <a:spcPts val="1000"/>
              </a:lnSpc>
              <a:spcBef>
                <a:spcPts val="240"/>
              </a:spcBef>
              <a:spcAft>
                <a:spcPts val="400"/>
              </a:spcAft>
              <a:buClr>
                <a:srgbClr val="2D8CB5"/>
              </a:buClr>
              <a:buFont typeface="+mj-lt"/>
              <a:buAutoNum type="arabicPeriod"/>
              <a:tabLst>
                <a:tab pos="241300" algn="l"/>
              </a:tabLst>
            </a:pPr>
            <a:r>
              <a:rPr lang="en-US" sz="900" b="1" spc="-5" dirty="0">
                <a:solidFill>
                  <a:srgbClr val="3FADDD"/>
                </a:solidFill>
                <a:latin typeface="DINPro-Light" panose="02000504040000020003" pitchFamily="50" charset="0"/>
                <a:cs typeface="Arial"/>
              </a:rPr>
              <a:t>The following symbols depicted in texts/ graphs show trends between the current research wave versus the previous one.</a:t>
            </a:r>
          </a:p>
          <a:p>
            <a:pPr marL="641350" marR="5080" lvl="1" indent="-171450">
              <a:lnSpc>
                <a:spcPts val="1000"/>
              </a:lnSpc>
              <a:spcBef>
                <a:spcPts val="240"/>
              </a:spcBef>
              <a:spcAft>
                <a:spcPts val="400"/>
              </a:spcAft>
              <a:buClr>
                <a:srgbClr val="2D8CB5"/>
              </a:buClr>
              <a:buFont typeface="Arial" panose="020B0604020202020204" pitchFamily="34" charset="0"/>
              <a:buChar char="•"/>
              <a:tabLst>
                <a:tab pos="241300" algn="l"/>
              </a:tabLst>
            </a:pPr>
            <a:r>
              <a:rPr lang="en-US" sz="900" spc="-5" dirty="0">
                <a:latin typeface="DINPro-Light" panose="02000504040000020003" pitchFamily="50" charset="0"/>
                <a:cs typeface="Arial"/>
              </a:rPr>
              <a:t>Increasing          ,   decreasing              ,  stable</a:t>
            </a:r>
            <a:endParaRPr lang="en-US" sz="900" b="1" spc="-5" dirty="0">
              <a:solidFill>
                <a:srgbClr val="3FADDD"/>
              </a:solidFill>
              <a:latin typeface="DINPro-Light" panose="02000504040000020003" pitchFamily="50" charset="0"/>
              <a:cs typeface="Arial"/>
            </a:endParaRPr>
          </a:p>
          <a:p>
            <a:pPr marL="241300" marR="5080" indent="-228600">
              <a:lnSpc>
                <a:spcPts val="1000"/>
              </a:lnSpc>
              <a:spcBef>
                <a:spcPts val="240"/>
              </a:spcBef>
              <a:spcAft>
                <a:spcPts val="400"/>
              </a:spcAft>
              <a:buClr>
                <a:srgbClr val="2D8CB5"/>
              </a:buClr>
              <a:buAutoNum type="arabicPeriod" startAt="6"/>
              <a:tabLst>
                <a:tab pos="241300" algn="l"/>
              </a:tabLst>
            </a:pPr>
            <a:r>
              <a:rPr lang="en-US" sz="900" b="1" spc="-5" dirty="0">
                <a:solidFill>
                  <a:srgbClr val="3FADDD"/>
                </a:solidFill>
                <a:latin typeface="DINPro-Light" panose="02000504040000020003" pitchFamily="50" charset="0"/>
                <a:cs typeface="Arial"/>
              </a:rPr>
              <a:t>When mention of new COVID-19 is made, it refers to the data collection period.</a:t>
            </a:r>
          </a:p>
        </p:txBody>
      </p:sp>
      <p:sp>
        <p:nvSpPr>
          <p:cNvPr id="22" name="object 4">
            <a:extLst>
              <a:ext uri="{FF2B5EF4-FFF2-40B4-BE49-F238E27FC236}">
                <a16:creationId xmlns:a16="http://schemas.microsoft.com/office/drawing/2014/main" id="{2984412E-C205-4803-9659-494D9BAFA505}"/>
              </a:ext>
            </a:extLst>
          </p:cNvPr>
          <p:cNvSpPr txBox="1">
            <a:spLocks noGrp="1"/>
          </p:cNvSpPr>
          <p:nvPr>
            <p:ph type="title"/>
          </p:nvPr>
        </p:nvSpPr>
        <p:spPr>
          <a:xfrm>
            <a:off x="333818" y="441325"/>
            <a:ext cx="2015047" cy="843821"/>
          </a:xfrm>
          <a:prstGeom prst="rect">
            <a:avLst/>
          </a:prstGeom>
        </p:spPr>
        <p:txBody>
          <a:bodyPr vert="horz" wrap="square" lIns="0" tIns="73660" rIns="0" bIns="0" rtlCol="0">
            <a:spAutoFit/>
          </a:bodyPr>
          <a:lstStyle/>
          <a:p>
            <a:pPr marL="12700" marR="5080" algn="r">
              <a:lnSpc>
                <a:spcPts val="3000"/>
              </a:lnSpc>
              <a:spcBef>
                <a:spcPts val="580"/>
              </a:spcBef>
            </a:pPr>
            <a:r>
              <a:rPr lang="en-US" sz="2800" spc="-85" dirty="0">
                <a:solidFill>
                  <a:srgbClr val="FFFFFF"/>
                </a:solidFill>
                <a:latin typeface="DINPro-Light" panose="02000504040000020003" pitchFamily="50" charset="0"/>
              </a:rPr>
              <a:t>How to </a:t>
            </a:r>
            <a:br>
              <a:rPr lang="en-US" sz="2800" spc="-85" dirty="0">
                <a:solidFill>
                  <a:srgbClr val="FFFFFF"/>
                </a:solidFill>
                <a:latin typeface="DINPro-Light" panose="02000504040000020003" pitchFamily="50" charset="0"/>
              </a:rPr>
            </a:br>
            <a:r>
              <a:rPr lang="en-US" sz="2800" spc="-85" dirty="0">
                <a:solidFill>
                  <a:srgbClr val="FFFFFF"/>
                </a:solidFill>
                <a:latin typeface="DINPro-Light" panose="02000504040000020003" pitchFamily="50" charset="0"/>
              </a:rPr>
              <a:t>read</a:t>
            </a:r>
            <a:endParaRPr sz="2800" spc="-210" dirty="0">
              <a:solidFill>
                <a:srgbClr val="FFFFFF"/>
              </a:solidFill>
              <a:latin typeface="DINPro-Light" panose="02000504040000020003" pitchFamily="50" charset="0"/>
            </a:endParaRPr>
          </a:p>
        </p:txBody>
      </p:sp>
      <p:sp>
        <p:nvSpPr>
          <p:cNvPr id="2" name="object 5">
            <a:extLst>
              <a:ext uri="{FF2B5EF4-FFF2-40B4-BE49-F238E27FC236}">
                <a16:creationId xmlns:a16="http://schemas.microsoft.com/office/drawing/2014/main" id="{D58AD995-D1C5-4B64-A0A7-52DCEB5DB738}"/>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7A052216-CC2C-4A47-AA64-1C6BCACC6831}" type="slidenum">
              <a:rPr lang="en-US" sz="700" smtClean="0">
                <a:solidFill>
                  <a:schemeClr val="bg1"/>
                </a:solidFill>
                <a:latin typeface="DINPro-Light" panose="02000504040000020003" pitchFamily="50" charset="0"/>
                <a:cs typeface="Arial"/>
              </a:rPr>
              <a:t>14</a:t>
            </a:fld>
            <a:endParaRPr sz="700" dirty="0">
              <a:solidFill>
                <a:schemeClr val="bg1"/>
              </a:solidFill>
              <a:latin typeface="DINPro-Light" panose="02000504040000020003" pitchFamily="50" charset="0"/>
              <a:cs typeface="Arial"/>
            </a:endParaRPr>
          </a:p>
        </p:txBody>
      </p:sp>
      <p:sp>
        <p:nvSpPr>
          <p:cNvPr id="3" name="Isosceles Triangle 2">
            <a:extLst>
              <a:ext uri="{FF2B5EF4-FFF2-40B4-BE49-F238E27FC236}">
                <a16:creationId xmlns:a16="http://schemas.microsoft.com/office/drawing/2014/main" id="{0F9401FC-02BD-4755-B301-0ED210F5CCD3}"/>
              </a:ext>
            </a:extLst>
          </p:cNvPr>
          <p:cNvSpPr/>
          <p:nvPr/>
        </p:nvSpPr>
        <p:spPr>
          <a:xfrm>
            <a:off x="4072747" y="3762903"/>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84985BD4-FC4A-4A84-9CB6-787827801C18}"/>
              </a:ext>
            </a:extLst>
          </p:cNvPr>
          <p:cNvSpPr/>
          <p:nvPr/>
        </p:nvSpPr>
        <p:spPr>
          <a:xfrm rot="10800000">
            <a:off x="5029200" y="3779597"/>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AB2EDA15-AFE0-42D7-B3C7-66EAF7545F3D}"/>
              </a:ext>
            </a:extLst>
          </p:cNvPr>
          <p:cNvCxnSpPr/>
          <p:nvPr/>
        </p:nvCxnSpPr>
        <p:spPr>
          <a:xfrm>
            <a:off x="5791200" y="3789996"/>
            <a:ext cx="152400" cy="0"/>
          </a:xfrm>
          <a:prstGeom prst="line">
            <a:avLst/>
          </a:prstGeom>
          <a:ln>
            <a:solidFill>
              <a:srgbClr val="0A093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2EC533-EA28-4338-B9D7-4AA07EF804AA}"/>
              </a:ext>
            </a:extLst>
          </p:cNvPr>
          <p:cNvCxnSpPr/>
          <p:nvPr/>
        </p:nvCxnSpPr>
        <p:spPr>
          <a:xfrm>
            <a:off x="5791200" y="3855136"/>
            <a:ext cx="152400" cy="0"/>
          </a:xfrm>
          <a:prstGeom prst="line">
            <a:avLst/>
          </a:prstGeom>
          <a:ln>
            <a:solidFill>
              <a:srgbClr val="0A0936"/>
            </a:solidFill>
          </a:ln>
        </p:spPr>
        <p:style>
          <a:lnRef idx="1">
            <a:schemeClr val="accent1"/>
          </a:lnRef>
          <a:fillRef idx="0">
            <a:schemeClr val="accent1"/>
          </a:fillRef>
          <a:effectRef idx="0">
            <a:schemeClr val="accent1"/>
          </a:effectRef>
          <a:fontRef idx="minor">
            <a:schemeClr val="tx1"/>
          </a:fontRef>
        </p:style>
      </p:cxnSp>
      <p:sp>
        <p:nvSpPr>
          <p:cNvPr id="15" name="object 4">
            <a:extLst>
              <a:ext uri="{FF2B5EF4-FFF2-40B4-BE49-F238E27FC236}">
                <a16:creationId xmlns:a16="http://schemas.microsoft.com/office/drawing/2014/main" id="{924F3CB5-9088-4EED-99BC-01E0FF8851A1}"/>
              </a:ext>
            </a:extLst>
          </p:cNvPr>
          <p:cNvSpPr txBox="1">
            <a:spLocks/>
          </p:cNvSpPr>
          <p:nvPr/>
        </p:nvSpPr>
        <p:spPr>
          <a:xfrm>
            <a:off x="2857354" y="369705"/>
            <a:ext cx="2015047" cy="459100"/>
          </a:xfrm>
          <a:prstGeom prst="rect">
            <a:avLst/>
          </a:prstGeom>
        </p:spPr>
        <p:txBody>
          <a:bodyPr vert="horz" wrap="square" lIns="0" tIns="73660" rIns="0" bIns="0" rtlCol="0">
            <a:spAutoFit/>
          </a:bodyPr>
          <a:lstStyle>
            <a:lvl1pPr>
              <a:defRPr sz="4000" b="0" i="0">
                <a:solidFill>
                  <a:srgbClr val="090835"/>
                </a:solidFill>
                <a:latin typeface="DINPro" panose="02000503030000020004" pitchFamily="2" charset="0"/>
                <a:ea typeface="+mj-ea"/>
                <a:cs typeface="Arial"/>
              </a:defRPr>
            </a:lvl1pPr>
          </a:lstStyle>
          <a:p>
            <a:pPr marL="12700" marR="5080">
              <a:lnSpc>
                <a:spcPts val="3000"/>
              </a:lnSpc>
              <a:spcBef>
                <a:spcPts val="580"/>
              </a:spcBef>
            </a:pPr>
            <a:r>
              <a:rPr lang="en-US" sz="2800" b="1" kern="0" spc="-85" dirty="0">
                <a:solidFill>
                  <a:srgbClr val="2D8CB5"/>
                </a:solidFill>
                <a:latin typeface="DINPro-Light" panose="02000504040000020003" pitchFamily="50" charset="0"/>
              </a:rPr>
              <a:t>Wave 2</a:t>
            </a:r>
            <a:endParaRPr lang="en-US" sz="2800" b="1" kern="0" spc="-210" dirty="0">
              <a:solidFill>
                <a:srgbClr val="2D8CB5"/>
              </a:solidFill>
              <a:latin typeface="DINPro-Light" panose="02000504040000020003" pitchFamily="50" charset="0"/>
            </a:endParaRPr>
          </a:p>
        </p:txBody>
      </p:sp>
    </p:spTree>
    <p:extLst>
      <p:ext uri="{BB962C8B-B14F-4D97-AF65-F5344CB8AC3E}">
        <p14:creationId xmlns:p14="http://schemas.microsoft.com/office/powerpoint/2010/main" val="144934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a sidewalk&#10;&#10;Description automatically generated">
            <a:extLst>
              <a:ext uri="{FF2B5EF4-FFF2-40B4-BE49-F238E27FC236}">
                <a16:creationId xmlns:a16="http://schemas.microsoft.com/office/drawing/2014/main" id="{C50DA907-C728-4D5F-A395-0FF7FFAB2B5A}"/>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5149850"/>
          </a:xfrm>
          <a:prstGeom prst="rect">
            <a:avLst/>
          </a:prstGeom>
        </p:spPr>
      </p:pic>
      <p:sp>
        <p:nvSpPr>
          <p:cNvPr id="4" name="object 4"/>
          <p:cNvSpPr txBox="1">
            <a:spLocks noGrp="1"/>
          </p:cNvSpPr>
          <p:nvPr>
            <p:ph type="title"/>
          </p:nvPr>
        </p:nvSpPr>
        <p:spPr>
          <a:xfrm>
            <a:off x="655834" y="871809"/>
            <a:ext cx="4601966" cy="1202893"/>
          </a:xfrm>
          <a:prstGeom prst="rect">
            <a:avLst/>
          </a:prstGeom>
        </p:spPr>
        <p:txBody>
          <a:bodyPr vert="horz" wrap="square" lIns="0" tIns="73660" rIns="0" bIns="0" rtlCol="0">
            <a:spAutoFit/>
          </a:bodyPr>
          <a:lstStyle/>
          <a:p>
            <a:pPr marL="12700" marR="5080" algn="l">
              <a:lnSpc>
                <a:spcPts val="4400"/>
              </a:lnSpc>
              <a:spcBef>
                <a:spcPts val="580"/>
              </a:spcBef>
            </a:pPr>
            <a:r>
              <a:rPr lang="en-US" sz="4400" spc="-85" dirty="0">
                <a:solidFill>
                  <a:srgbClr val="FFFFFF"/>
                </a:solidFill>
                <a:latin typeface="DINPro" panose="02000503030000020004"/>
              </a:rPr>
              <a:t>TRAVEL </a:t>
            </a:r>
            <a:br>
              <a:rPr lang="en-US" sz="4400" spc="-85" dirty="0">
                <a:solidFill>
                  <a:srgbClr val="FFFFFF"/>
                </a:solidFill>
                <a:latin typeface="DINPro" panose="02000503030000020004"/>
              </a:rPr>
            </a:br>
            <a:r>
              <a:rPr lang="en-US" sz="4400" spc="-85" dirty="0">
                <a:solidFill>
                  <a:srgbClr val="FFFFFF"/>
                </a:solidFill>
                <a:latin typeface="DINPro" panose="02000503030000020004"/>
              </a:rPr>
              <a:t>INTENTIONS</a:t>
            </a:r>
            <a:endParaRPr sz="4400" spc="-210" dirty="0">
              <a:solidFill>
                <a:srgbClr val="FFFFFF"/>
              </a:solidFill>
              <a:latin typeface="DINPro" panose="02000503030000020004"/>
            </a:endParaRPr>
          </a:p>
        </p:txBody>
      </p:sp>
      <p:sp>
        <p:nvSpPr>
          <p:cNvPr id="5" name="object 5"/>
          <p:cNvSpPr/>
          <p:nvPr/>
        </p:nvSpPr>
        <p:spPr>
          <a:xfrm>
            <a:off x="0" y="923404"/>
            <a:ext cx="156845" cy="1649095"/>
          </a:xfrm>
          <a:custGeom>
            <a:avLst/>
            <a:gdLst/>
            <a:ahLst/>
            <a:cxnLst/>
            <a:rect l="l" t="t" r="r" b="b"/>
            <a:pathLst>
              <a:path w="156845" h="1649095">
                <a:moveTo>
                  <a:pt x="156603" y="0"/>
                </a:moveTo>
                <a:lnTo>
                  <a:pt x="0" y="0"/>
                </a:lnTo>
                <a:lnTo>
                  <a:pt x="0" y="1648802"/>
                </a:lnTo>
                <a:lnTo>
                  <a:pt x="156603" y="1648802"/>
                </a:lnTo>
                <a:lnTo>
                  <a:pt x="156603" y="0"/>
                </a:lnTo>
                <a:close/>
              </a:path>
            </a:pathLst>
          </a:custGeom>
          <a:solidFill>
            <a:srgbClr val="A1EAF7"/>
          </a:solidFill>
        </p:spPr>
        <p:txBody>
          <a:bodyPr wrap="square" lIns="0" tIns="0" rIns="0" bIns="0" rtlCol="0"/>
          <a:lstStyle/>
          <a:p>
            <a:endParaRPr dirty="0"/>
          </a:p>
        </p:txBody>
      </p:sp>
      <p:sp>
        <p:nvSpPr>
          <p:cNvPr id="6" name="object 3">
            <a:extLst>
              <a:ext uri="{FF2B5EF4-FFF2-40B4-BE49-F238E27FC236}">
                <a16:creationId xmlns:a16="http://schemas.microsoft.com/office/drawing/2014/main" id="{B0C2B800-EC78-43A0-A300-DCBD25D7B039}"/>
              </a:ext>
            </a:extLst>
          </p:cNvPr>
          <p:cNvSpPr txBox="1"/>
          <p:nvPr/>
        </p:nvSpPr>
        <p:spPr>
          <a:xfrm>
            <a:off x="5913634" y="1965325"/>
            <a:ext cx="3575685" cy="4678045"/>
          </a:xfrm>
          <a:prstGeom prst="rect">
            <a:avLst/>
          </a:prstGeom>
        </p:spPr>
        <p:txBody>
          <a:bodyPr vert="horz" wrap="square" lIns="0" tIns="15875" rIns="0" bIns="0" rtlCol="0">
            <a:spAutoFit/>
          </a:bodyPr>
          <a:lstStyle/>
          <a:p>
            <a:pPr marL="12700">
              <a:lnSpc>
                <a:spcPct val="100000"/>
              </a:lnSpc>
              <a:spcBef>
                <a:spcPts val="125"/>
              </a:spcBef>
            </a:pPr>
            <a:r>
              <a:rPr lang="en-GR" sz="30500" spc="-4850" dirty="0">
                <a:solidFill>
                  <a:srgbClr val="FFFFFF"/>
                </a:solidFill>
                <a:latin typeface="DINPro" panose="02000503030000020004" pitchFamily="2" charset="0"/>
                <a:cs typeface="Arial"/>
              </a:rPr>
              <a:t>0</a:t>
            </a:r>
            <a:r>
              <a:rPr lang="en-US" sz="30500" spc="-4850" dirty="0">
                <a:solidFill>
                  <a:srgbClr val="FFFFFF"/>
                </a:solidFill>
                <a:latin typeface="DINPro" panose="02000503030000020004" pitchFamily="2" charset="0"/>
                <a:cs typeface="Arial"/>
              </a:rPr>
              <a:t>1</a:t>
            </a:r>
            <a:endParaRPr sz="30500" dirty="0">
              <a:latin typeface="DINPro" panose="02000503030000020004" pitchFamily="2" charset="0"/>
              <a:cs typeface="Arial"/>
            </a:endParaRPr>
          </a:p>
        </p:txBody>
      </p:sp>
    </p:spTree>
    <p:extLst>
      <p:ext uri="{BB962C8B-B14F-4D97-AF65-F5344CB8AC3E}">
        <p14:creationId xmlns:p14="http://schemas.microsoft.com/office/powerpoint/2010/main" val="121444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433D82-A098-4C44-A9BB-6EE482E97CE8}"/>
              </a:ext>
            </a:extLst>
          </p:cNvPr>
          <p:cNvSpPr/>
          <p:nvPr/>
        </p:nvSpPr>
        <p:spPr>
          <a:xfrm>
            <a:off x="4572000" y="1140460"/>
            <a:ext cx="4572000" cy="4009390"/>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bject 3">
            <a:extLst>
              <a:ext uri="{FF2B5EF4-FFF2-40B4-BE49-F238E27FC236}">
                <a16:creationId xmlns:a16="http://schemas.microsoft.com/office/drawing/2014/main" id="{48D0EB1F-387F-463B-B3B0-CA2ABB00D128}"/>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74" name="TextBox 73">
            <a:extLst>
              <a:ext uri="{FF2B5EF4-FFF2-40B4-BE49-F238E27FC236}">
                <a16:creationId xmlns:a16="http://schemas.microsoft.com/office/drawing/2014/main" id="{A7FC4157-95EB-477D-8464-A48FEE934827}"/>
              </a:ext>
            </a:extLst>
          </p:cNvPr>
          <p:cNvSpPr txBox="1"/>
          <p:nvPr/>
        </p:nvSpPr>
        <p:spPr>
          <a:xfrm>
            <a:off x="1371600" y="2108037"/>
            <a:ext cx="582211"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Spain</a:t>
            </a:r>
          </a:p>
        </p:txBody>
      </p:sp>
      <p:sp>
        <p:nvSpPr>
          <p:cNvPr id="76" name="Subtitle 2">
            <a:extLst>
              <a:ext uri="{FF2B5EF4-FFF2-40B4-BE49-F238E27FC236}">
                <a16:creationId xmlns:a16="http://schemas.microsoft.com/office/drawing/2014/main" id="{F59940AE-3FA1-4F3E-B6A9-25315797E27E}"/>
              </a:ext>
            </a:extLst>
          </p:cNvPr>
          <p:cNvSpPr txBox="1">
            <a:spLocks/>
          </p:cNvSpPr>
          <p:nvPr/>
        </p:nvSpPr>
        <p:spPr>
          <a:xfrm>
            <a:off x="1407469" y="2423072"/>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62.4%</a:t>
            </a:r>
          </a:p>
        </p:txBody>
      </p:sp>
      <p:sp>
        <p:nvSpPr>
          <p:cNvPr id="78" name="TextBox 77">
            <a:extLst>
              <a:ext uri="{FF2B5EF4-FFF2-40B4-BE49-F238E27FC236}">
                <a16:creationId xmlns:a16="http://schemas.microsoft.com/office/drawing/2014/main" id="{B21FAFBE-DF49-436C-B9C2-29DA5773BEA2}"/>
              </a:ext>
            </a:extLst>
          </p:cNvPr>
          <p:cNvSpPr txBox="1"/>
          <p:nvPr/>
        </p:nvSpPr>
        <p:spPr>
          <a:xfrm>
            <a:off x="1387308" y="2971300"/>
            <a:ext cx="678455"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Poland</a:t>
            </a:r>
          </a:p>
        </p:txBody>
      </p:sp>
      <p:sp>
        <p:nvSpPr>
          <p:cNvPr id="82" name="TextBox 81">
            <a:extLst>
              <a:ext uri="{FF2B5EF4-FFF2-40B4-BE49-F238E27FC236}">
                <a16:creationId xmlns:a16="http://schemas.microsoft.com/office/drawing/2014/main" id="{09C33CFA-4D48-4E6C-94B4-7DEFF57E25F6}"/>
              </a:ext>
            </a:extLst>
          </p:cNvPr>
          <p:cNvSpPr txBox="1"/>
          <p:nvPr/>
        </p:nvSpPr>
        <p:spPr>
          <a:xfrm>
            <a:off x="3147283" y="2641412"/>
            <a:ext cx="483722"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Italy</a:t>
            </a:r>
          </a:p>
        </p:txBody>
      </p:sp>
      <p:sp>
        <p:nvSpPr>
          <p:cNvPr id="86" name="TextBox 85">
            <a:extLst>
              <a:ext uri="{FF2B5EF4-FFF2-40B4-BE49-F238E27FC236}">
                <a16:creationId xmlns:a16="http://schemas.microsoft.com/office/drawing/2014/main" id="{8624F642-56B4-4D7E-B7CC-D14D700D21F7}"/>
              </a:ext>
            </a:extLst>
          </p:cNvPr>
          <p:cNvSpPr txBox="1"/>
          <p:nvPr/>
        </p:nvSpPr>
        <p:spPr>
          <a:xfrm>
            <a:off x="825905" y="1357139"/>
            <a:ext cx="3206570" cy="415498"/>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1050" dirty="0">
                <a:solidFill>
                  <a:srgbClr val="0A0936"/>
                </a:solidFill>
                <a:latin typeface="DINPro-Light" panose="02000504040000020003" pitchFamily="50" charset="0"/>
              </a:rPr>
              <a:t>Top 5 markets most likely to resume travel  when a COVID-19 treatment is found</a:t>
            </a:r>
          </a:p>
        </p:txBody>
      </p:sp>
      <p:pic>
        <p:nvPicPr>
          <p:cNvPr id="88" name="Picture 87">
            <a:extLst>
              <a:ext uri="{FF2B5EF4-FFF2-40B4-BE49-F238E27FC236}">
                <a16:creationId xmlns:a16="http://schemas.microsoft.com/office/drawing/2014/main" id="{117B5FE7-4B79-4214-B574-A43832F8B1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261" b="17527"/>
          <a:stretch/>
        </p:blipFill>
        <p:spPr>
          <a:xfrm>
            <a:off x="650045" y="2071001"/>
            <a:ext cx="714926" cy="609491"/>
          </a:xfrm>
          <a:prstGeom prst="rect">
            <a:avLst/>
          </a:prstGeom>
        </p:spPr>
      </p:pic>
      <p:pic>
        <p:nvPicPr>
          <p:cNvPr id="90" name="Picture 89">
            <a:extLst>
              <a:ext uri="{FF2B5EF4-FFF2-40B4-BE49-F238E27FC236}">
                <a16:creationId xmlns:a16="http://schemas.microsoft.com/office/drawing/2014/main" id="{C515F0D5-79AA-4B7A-A9E4-43FFFB0E7B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23" b="17527"/>
          <a:stretch/>
        </p:blipFill>
        <p:spPr>
          <a:xfrm>
            <a:off x="643065" y="2954518"/>
            <a:ext cx="610823" cy="508967"/>
          </a:xfrm>
          <a:prstGeom prst="rect">
            <a:avLst/>
          </a:prstGeom>
        </p:spPr>
      </p:pic>
      <p:pic>
        <p:nvPicPr>
          <p:cNvPr id="92" name="Picture 91">
            <a:extLst>
              <a:ext uri="{FF2B5EF4-FFF2-40B4-BE49-F238E27FC236}">
                <a16:creationId xmlns:a16="http://schemas.microsoft.com/office/drawing/2014/main" id="{56A5C7C3-1DC0-499C-8B25-F90A7DAECE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86" b="18504"/>
          <a:stretch/>
        </p:blipFill>
        <p:spPr>
          <a:xfrm>
            <a:off x="2465790" y="2656271"/>
            <a:ext cx="738843" cy="604454"/>
          </a:xfrm>
          <a:prstGeom prst="rect">
            <a:avLst/>
          </a:prstGeom>
        </p:spPr>
      </p:pic>
      <p:sp>
        <p:nvSpPr>
          <p:cNvPr id="94" name="Subtitle 2">
            <a:extLst>
              <a:ext uri="{FF2B5EF4-FFF2-40B4-BE49-F238E27FC236}">
                <a16:creationId xmlns:a16="http://schemas.microsoft.com/office/drawing/2014/main" id="{79FC2148-21A8-43DA-9F3A-B22A0651054B}"/>
              </a:ext>
            </a:extLst>
          </p:cNvPr>
          <p:cNvSpPr txBox="1">
            <a:spLocks/>
          </p:cNvSpPr>
          <p:nvPr/>
        </p:nvSpPr>
        <p:spPr>
          <a:xfrm>
            <a:off x="1422527" y="3260391"/>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57.0%</a:t>
            </a:r>
          </a:p>
        </p:txBody>
      </p:sp>
      <p:sp>
        <p:nvSpPr>
          <p:cNvPr id="96" name="Subtitle 2">
            <a:extLst>
              <a:ext uri="{FF2B5EF4-FFF2-40B4-BE49-F238E27FC236}">
                <a16:creationId xmlns:a16="http://schemas.microsoft.com/office/drawing/2014/main" id="{A06DEC9E-9886-460E-B829-53EBF9F60324}"/>
              </a:ext>
            </a:extLst>
          </p:cNvPr>
          <p:cNvSpPr txBox="1">
            <a:spLocks/>
          </p:cNvSpPr>
          <p:nvPr/>
        </p:nvSpPr>
        <p:spPr>
          <a:xfrm>
            <a:off x="3193645" y="2954422"/>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51.5%</a:t>
            </a:r>
          </a:p>
        </p:txBody>
      </p:sp>
      <p:pic>
        <p:nvPicPr>
          <p:cNvPr id="4" name="Picture 3">
            <a:extLst>
              <a:ext uri="{FF2B5EF4-FFF2-40B4-BE49-F238E27FC236}">
                <a16:creationId xmlns:a16="http://schemas.microsoft.com/office/drawing/2014/main" id="{C3FE314E-E6EF-4253-B5CE-80C7F183C119}"/>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1172" b="13896"/>
          <a:stretch/>
        </p:blipFill>
        <p:spPr>
          <a:xfrm rot="21336323">
            <a:off x="8313481" y="1305008"/>
            <a:ext cx="659956" cy="574984"/>
          </a:xfrm>
          <a:prstGeom prst="rect">
            <a:avLst/>
          </a:prstGeom>
        </p:spPr>
      </p:pic>
      <p:pic>
        <p:nvPicPr>
          <p:cNvPr id="6" name="Picture 5">
            <a:extLst>
              <a:ext uri="{FF2B5EF4-FFF2-40B4-BE49-F238E27FC236}">
                <a16:creationId xmlns:a16="http://schemas.microsoft.com/office/drawing/2014/main" id="{3E9A1304-A762-4A8A-AEF2-0D2CB57CA66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651" b="14489"/>
          <a:stretch/>
        </p:blipFill>
        <p:spPr>
          <a:xfrm>
            <a:off x="657142" y="3737511"/>
            <a:ext cx="736565" cy="647001"/>
          </a:xfrm>
          <a:prstGeom prst="rect">
            <a:avLst/>
          </a:prstGeom>
        </p:spPr>
      </p:pic>
      <p:sp>
        <p:nvSpPr>
          <p:cNvPr id="7" name="TextBox 6">
            <a:extLst>
              <a:ext uri="{FF2B5EF4-FFF2-40B4-BE49-F238E27FC236}">
                <a16:creationId xmlns:a16="http://schemas.microsoft.com/office/drawing/2014/main" id="{67D5D039-3334-4572-B05A-4F8635D7EB2C}"/>
              </a:ext>
            </a:extLst>
          </p:cNvPr>
          <p:cNvSpPr txBox="1"/>
          <p:nvPr/>
        </p:nvSpPr>
        <p:spPr>
          <a:xfrm>
            <a:off x="1361873" y="3758466"/>
            <a:ext cx="399468"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UK</a:t>
            </a:r>
          </a:p>
        </p:txBody>
      </p:sp>
      <p:sp>
        <p:nvSpPr>
          <p:cNvPr id="8" name="Subtitle 2">
            <a:extLst>
              <a:ext uri="{FF2B5EF4-FFF2-40B4-BE49-F238E27FC236}">
                <a16:creationId xmlns:a16="http://schemas.microsoft.com/office/drawing/2014/main" id="{00CCB4BD-D0E8-4A7C-B53C-5066C3560C05}"/>
              </a:ext>
            </a:extLst>
          </p:cNvPr>
          <p:cNvSpPr txBox="1">
            <a:spLocks/>
          </p:cNvSpPr>
          <p:nvPr/>
        </p:nvSpPr>
        <p:spPr>
          <a:xfrm>
            <a:off x="1421475" y="4067989"/>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51.7%</a:t>
            </a:r>
          </a:p>
        </p:txBody>
      </p:sp>
      <p:sp>
        <p:nvSpPr>
          <p:cNvPr id="10" name="TextBox 9">
            <a:extLst>
              <a:ext uri="{FF2B5EF4-FFF2-40B4-BE49-F238E27FC236}">
                <a16:creationId xmlns:a16="http://schemas.microsoft.com/office/drawing/2014/main" id="{EBDDCF58-4FDA-4E4A-85D1-EBC7819FFD20}"/>
              </a:ext>
            </a:extLst>
          </p:cNvPr>
          <p:cNvSpPr txBox="1"/>
          <p:nvPr/>
        </p:nvSpPr>
        <p:spPr>
          <a:xfrm>
            <a:off x="3135820" y="3502344"/>
            <a:ext cx="826579" cy="276999"/>
          </a:xfrm>
          <a:prstGeom prst="rect">
            <a:avLst/>
          </a:prstGeom>
          <a:noFill/>
        </p:spPr>
        <p:txBody>
          <a:bodyPr wrap="squar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Germany</a:t>
            </a:r>
          </a:p>
        </p:txBody>
      </p:sp>
      <p:sp>
        <p:nvSpPr>
          <p:cNvPr id="12" name="Subtitle 2">
            <a:extLst>
              <a:ext uri="{FF2B5EF4-FFF2-40B4-BE49-F238E27FC236}">
                <a16:creationId xmlns:a16="http://schemas.microsoft.com/office/drawing/2014/main" id="{86D1920D-419F-43CF-A49B-15EC8C201EA1}"/>
              </a:ext>
            </a:extLst>
          </p:cNvPr>
          <p:cNvSpPr txBox="1">
            <a:spLocks/>
          </p:cNvSpPr>
          <p:nvPr/>
        </p:nvSpPr>
        <p:spPr>
          <a:xfrm>
            <a:off x="3193604" y="3794937"/>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43.5%</a:t>
            </a:r>
          </a:p>
        </p:txBody>
      </p:sp>
      <p:sp>
        <p:nvSpPr>
          <p:cNvPr id="15" name="object 5">
            <a:extLst>
              <a:ext uri="{FF2B5EF4-FFF2-40B4-BE49-F238E27FC236}">
                <a16:creationId xmlns:a16="http://schemas.microsoft.com/office/drawing/2014/main" id="{6D5DA930-D76B-4CAA-89F7-2E3B3155B05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7A052216-CC2C-4A47-AA64-1C6BCACC6831}" type="slidenum">
              <a:rPr lang="en-US" sz="700" smtClean="0">
                <a:latin typeface="DINPro-Light" panose="02000504040000020003" pitchFamily="50" charset="0"/>
                <a:cs typeface="Arial"/>
              </a:rPr>
              <a:t>16</a:t>
            </a:fld>
            <a:endParaRPr sz="700" dirty="0">
              <a:latin typeface="DINPro-Light" panose="02000504040000020003" pitchFamily="50" charset="0"/>
              <a:cs typeface="Arial"/>
            </a:endParaRPr>
          </a:p>
        </p:txBody>
      </p:sp>
      <p:sp>
        <p:nvSpPr>
          <p:cNvPr id="13" name="Rectangle 12">
            <a:extLst>
              <a:ext uri="{FF2B5EF4-FFF2-40B4-BE49-F238E27FC236}">
                <a16:creationId xmlns:a16="http://schemas.microsoft.com/office/drawing/2014/main" id="{1B244100-F194-4A17-9131-6B046A17D7F8}"/>
              </a:ext>
            </a:extLst>
          </p:cNvPr>
          <p:cNvSpPr/>
          <p:nvPr/>
        </p:nvSpPr>
        <p:spPr>
          <a:xfrm>
            <a:off x="5105400" y="1992484"/>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829700-66CB-4709-BC0D-6A5F5D1C7C7B}"/>
              </a:ext>
            </a:extLst>
          </p:cNvPr>
          <p:cNvSpPr txBox="1"/>
          <p:nvPr/>
        </p:nvSpPr>
        <p:spPr>
          <a:xfrm>
            <a:off x="5690908" y="1407834"/>
            <a:ext cx="2654815" cy="369332"/>
          </a:xfrm>
          <a:prstGeom prst="rect">
            <a:avLst/>
          </a:prstGeom>
          <a:noFill/>
        </p:spPr>
        <p:txBody>
          <a:bodyPr wrap="square">
            <a:spAutoFit/>
          </a:bodyPr>
          <a:lstStyle/>
          <a:p>
            <a:pPr algn="ctr"/>
            <a:r>
              <a:rPr lang="en-US" sz="900" dirty="0">
                <a:solidFill>
                  <a:schemeClr val="bg1"/>
                </a:solidFill>
                <a:latin typeface="DINPro-Light" panose="02000504040000020003" pitchFamily="50" charset="0"/>
              </a:rPr>
              <a:t>Intention to re-schedule a pre COVID-19 trip immediately after a treatment/ vaccine is found</a:t>
            </a:r>
          </a:p>
        </p:txBody>
      </p:sp>
      <p:sp>
        <p:nvSpPr>
          <p:cNvPr id="21" name="TextBox 20">
            <a:extLst>
              <a:ext uri="{FF2B5EF4-FFF2-40B4-BE49-F238E27FC236}">
                <a16:creationId xmlns:a16="http://schemas.microsoft.com/office/drawing/2014/main" id="{5EE4004D-5953-4F06-98AC-265027DBE816}"/>
              </a:ext>
            </a:extLst>
          </p:cNvPr>
          <p:cNvSpPr txBox="1"/>
          <p:nvPr/>
        </p:nvSpPr>
        <p:spPr>
          <a:xfrm>
            <a:off x="286380" y="4786097"/>
            <a:ext cx="4361820"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Q6.To what extent do you agree/ disagree with the following statement: “when a treatment/ vaccine for COVID-19 is found, I will immediately book or reschedule the trip I had planned pre-COVID 19”</a:t>
            </a:r>
          </a:p>
        </p:txBody>
      </p:sp>
      <p:sp>
        <p:nvSpPr>
          <p:cNvPr id="22" name="TextBox 21">
            <a:extLst>
              <a:ext uri="{FF2B5EF4-FFF2-40B4-BE49-F238E27FC236}">
                <a16:creationId xmlns:a16="http://schemas.microsoft.com/office/drawing/2014/main" id="{29CB89AC-CC3F-4711-8DAC-721B3CF33240}"/>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5,876</a:t>
            </a:r>
          </a:p>
        </p:txBody>
      </p:sp>
      <p:sp>
        <p:nvSpPr>
          <p:cNvPr id="24" name="Rectangle 23">
            <a:extLst>
              <a:ext uri="{FF2B5EF4-FFF2-40B4-BE49-F238E27FC236}">
                <a16:creationId xmlns:a16="http://schemas.microsoft.com/office/drawing/2014/main" id="{AEAC4237-1A99-4A0E-AE70-017CD86C7362}"/>
              </a:ext>
            </a:extLst>
          </p:cNvPr>
          <p:cNvSpPr/>
          <p:nvPr/>
        </p:nvSpPr>
        <p:spPr>
          <a:xfrm>
            <a:off x="5101150" y="2124652"/>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FB03DF1-2D67-4FC0-B329-330BBA296560}"/>
              </a:ext>
            </a:extLst>
          </p:cNvPr>
          <p:cNvSpPr/>
          <p:nvPr/>
        </p:nvSpPr>
        <p:spPr>
          <a:xfrm>
            <a:off x="5122276" y="2055184"/>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Chart 26">
            <a:extLst>
              <a:ext uri="{FF2B5EF4-FFF2-40B4-BE49-F238E27FC236}">
                <a16:creationId xmlns:a16="http://schemas.microsoft.com/office/drawing/2014/main" id="{C1ABDEDD-A669-4FAE-BD88-00DB24951131}"/>
              </a:ext>
            </a:extLst>
          </p:cNvPr>
          <p:cNvGraphicFramePr/>
          <p:nvPr>
            <p:extLst>
              <p:ext uri="{D42A27DB-BD31-4B8C-83A1-F6EECF244321}">
                <p14:modId xmlns:p14="http://schemas.microsoft.com/office/powerpoint/2010/main" val="3507558824"/>
              </p:ext>
            </p:extLst>
          </p:nvPr>
        </p:nvGraphicFramePr>
        <p:xfrm>
          <a:off x="5162477" y="1736726"/>
          <a:ext cx="3702429" cy="2890252"/>
        </p:xfrm>
        <a:graphic>
          <a:graphicData uri="http://schemas.openxmlformats.org/drawingml/2006/chart">
            <c:chart xmlns:c="http://schemas.openxmlformats.org/drawingml/2006/chart" xmlns:r="http://schemas.openxmlformats.org/officeDocument/2006/relationships" r:id="rId7"/>
          </a:graphicData>
        </a:graphic>
      </p:graphicFrame>
      <p:sp>
        <p:nvSpPr>
          <p:cNvPr id="28" name="Rectangle 27">
            <a:extLst>
              <a:ext uri="{FF2B5EF4-FFF2-40B4-BE49-F238E27FC236}">
                <a16:creationId xmlns:a16="http://schemas.microsoft.com/office/drawing/2014/main" id="{69965970-7C75-4815-8A6C-F6AEB3E38816}"/>
              </a:ext>
            </a:extLst>
          </p:cNvPr>
          <p:cNvSpPr/>
          <p:nvPr/>
        </p:nvSpPr>
        <p:spPr>
          <a:xfrm>
            <a:off x="5181815" y="1940190"/>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3A40EDE-6BAD-4959-A014-999501E8B666}"/>
              </a:ext>
            </a:extLst>
          </p:cNvPr>
          <p:cNvSpPr/>
          <p:nvPr/>
        </p:nvSpPr>
        <p:spPr>
          <a:xfrm>
            <a:off x="5152071" y="1801449"/>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2663119-4CF6-456C-911E-6F59AB2BF7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131" b="15968"/>
          <a:stretch/>
        </p:blipFill>
        <p:spPr>
          <a:xfrm>
            <a:off x="2429190" y="3420170"/>
            <a:ext cx="778998" cy="682813"/>
          </a:xfrm>
          <a:prstGeom prst="rect">
            <a:avLst/>
          </a:prstGeom>
        </p:spPr>
      </p:pic>
      <p:sp>
        <p:nvSpPr>
          <p:cNvPr id="17" name="Isosceles Triangle 16">
            <a:extLst>
              <a:ext uri="{FF2B5EF4-FFF2-40B4-BE49-F238E27FC236}">
                <a16:creationId xmlns:a16="http://schemas.microsoft.com/office/drawing/2014/main" id="{7539BDDF-BC79-4CE2-ACBD-CB6B2F93FD22}"/>
              </a:ext>
            </a:extLst>
          </p:cNvPr>
          <p:cNvSpPr/>
          <p:nvPr/>
        </p:nvSpPr>
        <p:spPr>
          <a:xfrm>
            <a:off x="2127402" y="2455751"/>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27663D9E-F005-4DFB-976A-FB53DFB0D260}"/>
              </a:ext>
            </a:extLst>
          </p:cNvPr>
          <p:cNvSpPr/>
          <p:nvPr/>
        </p:nvSpPr>
        <p:spPr>
          <a:xfrm rot="10800000">
            <a:off x="2127402" y="3291576"/>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997505C3-AF0E-4E30-9CF7-2EFB0121C5EF}"/>
              </a:ext>
            </a:extLst>
          </p:cNvPr>
          <p:cNvSpPr/>
          <p:nvPr/>
        </p:nvSpPr>
        <p:spPr>
          <a:xfrm>
            <a:off x="2127402" y="4067989"/>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7C3AE10D-8C9A-4C45-ABF6-7300E53D5E35}"/>
              </a:ext>
            </a:extLst>
          </p:cNvPr>
          <p:cNvSpPr/>
          <p:nvPr/>
        </p:nvSpPr>
        <p:spPr>
          <a:xfrm>
            <a:off x="3912546" y="2971300"/>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07777035-6B7D-4D54-926C-DD452444E148}"/>
              </a:ext>
            </a:extLst>
          </p:cNvPr>
          <p:cNvSpPr/>
          <p:nvPr/>
        </p:nvSpPr>
        <p:spPr>
          <a:xfrm>
            <a:off x="3913537" y="3786465"/>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8E54A7-8BB6-4356-BAD2-D6A3D8B6FF0A}"/>
              </a:ext>
            </a:extLst>
          </p:cNvPr>
          <p:cNvSpPr txBox="1"/>
          <p:nvPr/>
        </p:nvSpPr>
        <p:spPr>
          <a:xfrm>
            <a:off x="180271" y="169255"/>
            <a:ext cx="6144329"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The importance of a COVID-19 vaccine for resuming travel is increasing, but still its effect will not be instant</a:t>
            </a:r>
          </a:p>
        </p:txBody>
      </p:sp>
    </p:spTree>
    <p:extLst>
      <p:ext uri="{BB962C8B-B14F-4D97-AF65-F5344CB8AC3E}">
        <p14:creationId xmlns:p14="http://schemas.microsoft.com/office/powerpoint/2010/main" val="329419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433D82-A098-4C44-A9BB-6EE482E97CE8}"/>
              </a:ext>
            </a:extLst>
          </p:cNvPr>
          <p:cNvSpPr/>
          <p:nvPr/>
        </p:nvSpPr>
        <p:spPr>
          <a:xfrm>
            <a:off x="4572000" y="1140460"/>
            <a:ext cx="4572000" cy="4009389"/>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135F1C2-9060-4B22-B490-E341A5BF08A1}"/>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172" b="14489"/>
          <a:stretch/>
        </p:blipFill>
        <p:spPr>
          <a:xfrm>
            <a:off x="8093988" y="1274193"/>
            <a:ext cx="583765" cy="505104"/>
          </a:xfrm>
          <a:prstGeom prst="rect">
            <a:avLst/>
          </a:prstGeom>
        </p:spPr>
      </p:pic>
      <p:sp>
        <p:nvSpPr>
          <p:cNvPr id="15" name="object 5">
            <a:extLst>
              <a:ext uri="{FF2B5EF4-FFF2-40B4-BE49-F238E27FC236}">
                <a16:creationId xmlns:a16="http://schemas.microsoft.com/office/drawing/2014/main" id="{B3EB83B3-6C86-438D-B470-9F22C01E87B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466F313E-AE2E-46DD-A83A-63206DCB126C}" type="slidenum">
              <a:rPr lang="en-US" sz="700" smtClean="0">
                <a:latin typeface="DINPro-Light" panose="02000504040000020003" pitchFamily="50" charset="0"/>
                <a:cs typeface="Arial"/>
              </a:rPr>
              <a:t>17</a:t>
            </a:fld>
            <a:endParaRPr sz="700" dirty="0">
              <a:latin typeface="DINPro-Light" panose="02000504040000020003" pitchFamily="50" charset="0"/>
              <a:cs typeface="Arial"/>
            </a:endParaRPr>
          </a:p>
        </p:txBody>
      </p:sp>
      <p:sp>
        <p:nvSpPr>
          <p:cNvPr id="2" name="Rectangle 1">
            <a:extLst>
              <a:ext uri="{FF2B5EF4-FFF2-40B4-BE49-F238E27FC236}">
                <a16:creationId xmlns:a16="http://schemas.microsoft.com/office/drawing/2014/main" id="{EE30966E-757F-4853-9A9E-9910F663C138}"/>
              </a:ext>
            </a:extLst>
          </p:cNvPr>
          <p:cNvSpPr/>
          <p:nvPr/>
        </p:nvSpPr>
        <p:spPr>
          <a:xfrm>
            <a:off x="5101150" y="2124652"/>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0F5C13E6-B376-4D64-B926-7A239F342642}"/>
              </a:ext>
            </a:extLst>
          </p:cNvPr>
          <p:cNvSpPr txBox="1"/>
          <p:nvPr/>
        </p:nvSpPr>
        <p:spPr>
          <a:xfrm>
            <a:off x="1371600" y="2108037"/>
            <a:ext cx="678455"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Poland</a:t>
            </a:r>
          </a:p>
        </p:txBody>
      </p:sp>
      <p:sp>
        <p:nvSpPr>
          <p:cNvPr id="55" name="Subtitle 2">
            <a:extLst>
              <a:ext uri="{FF2B5EF4-FFF2-40B4-BE49-F238E27FC236}">
                <a16:creationId xmlns:a16="http://schemas.microsoft.com/office/drawing/2014/main" id="{FA71CF40-500F-451D-89D5-F595E7ED73FD}"/>
              </a:ext>
            </a:extLst>
          </p:cNvPr>
          <p:cNvSpPr txBox="1">
            <a:spLocks/>
          </p:cNvSpPr>
          <p:nvPr/>
        </p:nvSpPr>
        <p:spPr>
          <a:xfrm>
            <a:off x="1407469" y="2423072"/>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77.0%</a:t>
            </a:r>
          </a:p>
        </p:txBody>
      </p:sp>
      <p:sp>
        <p:nvSpPr>
          <p:cNvPr id="57" name="TextBox 56">
            <a:extLst>
              <a:ext uri="{FF2B5EF4-FFF2-40B4-BE49-F238E27FC236}">
                <a16:creationId xmlns:a16="http://schemas.microsoft.com/office/drawing/2014/main" id="{EADFF7B1-46A6-4F04-9D67-E731B1E66CEC}"/>
              </a:ext>
            </a:extLst>
          </p:cNvPr>
          <p:cNvSpPr txBox="1"/>
          <p:nvPr/>
        </p:nvSpPr>
        <p:spPr>
          <a:xfrm>
            <a:off x="1387308" y="2971300"/>
            <a:ext cx="483722"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Italy</a:t>
            </a:r>
          </a:p>
        </p:txBody>
      </p:sp>
      <p:sp>
        <p:nvSpPr>
          <p:cNvPr id="59" name="TextBox 58">
            <a:extLst>
              <a:ext uri="{FF2B5EF4-FFF2-40B4-BE49-F238E27FC236}">
                <a16:creationId xmlns:a16="http://schemas.microsoft.com/office/drawing/2014/main" id="{A42BDDB5-42E0-4AC3-A407-5DA4DE39189C}"/>
              </a:ext>
            </a:extLst>
          </p:cNvPr>
          <p:cNvSpPr txBox="1"/>
          <p:nvPr/>
        </p:nvSpPr>
        <p:spPr>
          <a:xfrm>
            <a:off x="3138911" y="2639630"/>
            <a:ext cx="582211"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Spain</a:t>
            </a:r>
          </a:p>
        </p:txBody>
      </p:sp>
      <p:pic>
        <p:nvPicPr>
          <p:cNvPr id="65" name="Picture 64">
            <a:extLst>
              <a:ext uri="{FF2B5EF4-FFF2-40B4-BE49-F238E27FC236}">
                <a16:creationId xmlns:a16="http://schemas.microsoft.com/office/drawing/2014/main" id="{4456F615-DF04-4776-B195-94F2C64BB7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86" b="18504"/>
          <a:stretch/>
        </p:blipFill>
        <p:spPr>
          <a:xfrm>
            <a:off x="577290" y="2964198"/>
            <a:ext cx="738843" cy="604454"/>
          </a:xfrm>
          <a:prstGeom prst="rect">
            <a:avLst/>
          </a:prstGeom>
        </p:spPr>
      </p:pic>
      <p:sp>
        <p:nvSpPr>
          <p:cNvPr id="67" name="Subtitle 2">
            <a:extLst>
              <a:ext uri="{FF2B5EF4-FFF2-40B4-BE49-F238E27FC236}">
                <a16:creationId xmlns:a16="http://schemas.microsoft.com/office/drawing/2014/main" id="{FBCD7269-0455-4D41-A385-1EBCDAEDF101}"/>
              </a:ext>
            </a:extLst>
          </p:cNvPr>
          <p:cNvSpPr txBox="1">
            <a:spLocks/>
          </p:cNvSpPr>
          <p:nvPr/>
        </p:nvSpPr>
        <p:spPr>
          <a:xfrm>
            <a:off x="1422527" y="3260391"/>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59.7%</a:t>
            </a:r>
          </a:p>
        </p:txBody>
      </p:sp>
      <p:sp>
        <p:nvSpPr>
          <p:cNvPr id="69" name="Subtitle 2">
            <a:extLst>
              <a:ext uri="{FF2B5EF4-FFF2-40B4-BE49-F238E27FC236}">
                <a16:creationId xmlns:a16="http://schemas.microsoft.com/office/drawing/2014/main" id="{7C2BED3B-8149-4514-A774-987CD62C4F29}"/>
              </a:ext>
            </a:extLst>
          </p:cNvPr>
          <p:cNvSpPr txBox="1">
            <a:spLocks/>
          </p:cNvSpPr>
          <p:nvPr/>
        </p:nvSpPr>
        <p:spPr>
          <a:xfrm>
            <a:off x="3185273" y="2952640"/>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54.2%</a:t>
            </a:r>
          </a:p>
        </p:txBody>
      </p:sp>
      <p:sp>
        <p:nvSpPr>
          <p:cNvPr id="73" name="TextBox 72">
            <a:extLst>
              <a:ext uri="{FF2B5EF4-FFF2-40B4-BE49-F238E27FC236}">
                <a16:creationId xmlns:a16="http://schemas.microsoft.com/office/drawing/2014/main" id="{C5E7A873-3D62-4ECB-A3B9-3E0527F2549F}"/>
              </a:ext>
            </a:extLst>
          </p:cNvPr>
          <p:cNvSpPr txBox="1"/>
          <p:nvPr/>
        </p:nvSpPr>
        <p:spPr>
          <a:xfrm>
            <a:off x="1368720" y="3728787"/>
            <a:ext cx="825867"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Germany</a:t>
            </a:r>
          </a:p>
        </p:txBody>
      </p:sp>
      <p:sp>
        <p:nvSpPr>
          <p:cNvPr id="81" name="Subtitle 2">
            <a:extLst>
              <a:ext uri="{FF2B5EF4-FFF2-40B4-BE49-F238E27FC236}">
                <a16:creationId xmlns:a16="http://schemas.microsoft.com/office/drawing/2014/main" id="{7FBA7064-A16F-4A05-8465-B2DDAA556C1A}"/>
              </a:ext>
            </a:extLst>
          </p:cNvPr>
          <p:cNvSpPr txBox="1">
            <a:spLocks/>
          </p:cNvSpPr>
          <p:nvPr/>
        </p:nvSpPr>
        <p:spPr>
          <a:xfrm>
            <a:off x="1428322" y="4038310"/>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57.5%</a:t>
            </a:r>
          </a:p>
        </p:txBody>
      </p:sp>
      <p:sp>
        <p:nvSpPr>
          <p:cNvPr id="87" name="TextBox 86">
            <a:extLst>
              <a:ext uri="{FF2B5EF4-FFF2-40B4-BE49-F238E27FC236}">
                <a16:creationId xmlns:a16="http://schemas.microsoft.com/office/drawing/2014/main" id="{E03EA6E8-059B-4417-80A9-736F3A8733FA}"/>
              </a:ext>
            </a:extLst>
          </p:cNvPr>
          <p:cNvSpPr txBox="1"/>
          <p:nvPr/>
        </p:nvSpPr>
        <p:spPr>
          <a:xfrm>
            <a:off x="3124200" y="3482564"/>
            <a:ext cx="823999" cy="276999"/>
          </a:xfrm>
          <a:prstGeom prst="rect">
            <a:avLst/>
          </a:prstGeom>
          <a:noFill/>
        </p:spPr>
        <p:txBody>
          <a:bodyPr wrap="squar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Belgium</a:t>
            </a:r>
          </a:p>
        </p:txBody>
      </p:sp>
      <p:sp>
        <p:nvSpPr>
          <p:cNvPr id="99" name="Subtitle 2">
            <a:extLst>
              <a:ext uri="{FF2B5EF4-FFF2-40B4-BE49-F238E27FC236}">
                <a16:creationId xmlns:a16="http://schemas.microsoft.com/office/drawing/2014/main" id="{80205F55-B595-4E0D-B2DB-4FF4123B7D71}"/>
              </a:ext>
            </a:extLst>
          </p:cNvPr>
          <p:cNvSpPr txBox="1">
            <a:spLocks/>
          </p:cNvSpPr>
          <p:nvPr/>
        </p:nvSpPr>
        <p:spPr>
          <a:xfrm>
            <a:off x="3181984" y="3775157"/>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53.6%</a:t>
            </a:r>
          </a:p>
        </p:txBody>
      </p:sp>
      <p:pic>
        <p:nvPicPr>
          <p:cNvPr id="101" name="Picture 100">
            <a:extLst>
              <a:ext uri="{FF2B5EF4-FFF2-40B4-BE49-F238E27FC236}">
                <a16:creationId xmlns:a16="http://schemas.microsoft.com/office/drawing/2014/main" id="{11BFB526-EC4E-4D9E-892C-73F8C6CF96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23" b="17527"/>
          <a:stretch/>
        </p:blipFill>
        <p:spPr>
          <a:xfrm>
            <a:off x="602983" y="2081762"/>
            <a:ext cx="687455" cy="572821"/>
          </a:xfrm>
          <a:prstGeom prst="rect">
            <a:avLst/>
          </a:prstGeom>
        </p:spPr>
      </p:pic>
      <p:pic>
        <p:nvPicPr>
          <p:cNvPr id="103" name="Picture 102">
            <a:extLst>
              <a:ext uri="{FF2B5EF4-FFF2-40B4-BE49-F238E27FC236}">
                <a16:creationId xmlns:a16="http://schemas.microsoft.com/office/drawing/2014/main" id="{3C2DACBC-258E-4120-91E6-A63F4841CA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261" b="17527"/>
          <a:stretch/>
        </p:blipFill>
        <p:spPr>
          <a:xfrm>
            <a:off x="2484154" y="2611883"/>
            <a:ext cx="714926" cy="609491"/>
          </a:xfrm>
          <a:prstGeom prst="rect">
            <a:avLst/>
          </a:prstGeom>
        </p:spPr>
      </p:pic>
      <p:pic>
        <p:nvPicPr>
          <p:cNvPr id="105" name="Picture 104">
            <a:extLst>
              <a:ext uri="{FF2B5EF4-FFF2-40B4-BE49-F238E27FC236}">
                <a16:creationId xmlns:a16="http://schemas.microsoft.com/office/drawing/2014/main" id="{63747090-109D-4131-940C-5D99B8466C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131" b="15968"/>
          <a:stretch/>
        </p:blipFill>
        <p:spPr>
          <a:xfrm>
            <a:off x="569418" y="3666150"/>
            <a:ext cx="778998" cy="682813"/>
          </a:xfrm>
          <a:prstGeom prst="rect">
            <a:avLst/>
          </a:prstGeom>
        </p:spPr>
      </p:pic>
      <p:sp>
        <p:nvSpPr>
          <p:cNvPr id="13" name="TextBox 12">
            <a:extLst>
              <a:ext uri="{FF2B5EF4-FFF2-40B4-BE49-F238E27FC236}">
                <a16:creationId xmlns:a16="http://schemas.microsoft.com/office/drawing/2014/main" id="{73D198A1-1C45-4D61-882E-0D5B96D026D4}"/>
              </a:ext>
            </a:extLst>
          </p:cNvPr>
          <p:cNvSpPr txBox="1"/>
          <p:nvPr/>
        </p:nvSpPr>
        <p:spPr>
          <a:xfrm>
            <a:off x="286380" y="4786097"/>
            <a:ext cx="4250554"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7" name="TextBox 16">
            <a:extLst>
              <a:ext uri="{FF2B5EF4-FFF2-40B4-BE49-F238E27FC236}">
                <a16:creationId xmlns:a16="http://schemas.microsoft.com/office/drawing/2014/main" id="{C543BD1C-9714-4264-8429-C1E2C8F9169C}"/>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5,876</a:t>
            </a:r>
          </a:p>
        </p:txBody>
      </p:sp>
      <p:sp>
        <p:nvSpPr>
          <p:cNvPr id="21" name="Rectangle 20">
            <a:extLst>
              <a:ext uri="{FF2B5EF4-FFF2-40B4-BE49-F238E27FC236}">
                <a16:creationId xmlns:a16="http://schemas.microsoft.com/office/drawing/2014/main" id="{2076A557-CFD7-40F8-A79F-6EBFBFB93691}"/>
              </a:ext>
            </a:extLst>
          </p:cNvPr>
          <p:cNvSpPr/>
          <p:nvPr/>
        </p:nvSpPr>
        <p:spPr>
          <a:xfrm>
            <a:off x="5181600" y="1779297"/>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8E6B42D-DF62-45E4-9AAC-CAE9E7ADBCE3}"/>
              </a:ext>
            </a:extLst>
          </p:cNvPr>
          <p:cNvSpPr txBox="1"/>
          <p:nvPr/>
        </p:nvSpPr>
        <p:spPr>
          <a:xfrm>
            <a:off x="5822798" y="1432959"/>
            <a:ext cx="2378474" cy="230832"/>
          </a:xfrm>
          <a:prstGeom prst="rect">
            <a:avLst/>
          </a:prstGeom>
          <a:noFill/>
        </p:spPr>
        <p:txBody>
          <a:bodyPr wrap="square">
            <a:spAutoFit/>
          </a:bodyPr>
          <a:lstStyle/>
          <a:p>
            <a:pPr algn="ctr"/>
            <a:r>
              <a:rPr lang="en-US" sz="900" dirty="0">
                <a:solidFill>
                  <a:schemeClr val="bg1"/>
                </a:solidFill>
                <a:latin typeface="DINPro-Light" panose="02000504040000020003" pitchFamily="50" charset="0"/>
              </a:rPr>
              <a:t>Intention to travel in the next 6 months</a:t>
            </a:r>
          </a:p>
        </p:txBody>
      </p:sp>
      <p:graphicFrame>
        <p:nvGraphicFramePr>
          <p:cNvPr id="3" name="Chart 2">
            <a:extLst>
              <a:ext uri="{FF2B5EF4-FFF2-40B4-BE49-F238E27FC236}">
                <a16:creationId xmlns:a16="http://schemas.microsoft.com/office/drawing/2014/main" id="{5F3BA0EC-D0D9-4C3E-AF68-5E4453ADF4AA}"/>
              </a:ext>
            </a:extLst>
          </p:cNvPr>
          <p:cNvGraphicFramePr/>
          <p:nvPr>
            <p:extLst>
              <p:ext uri="{D42A27DB-BD31-4B8C-83A1-F6EECF244321}">
                <p14:modId xmlns:p14="http://schemas.microsoft.com/office/powerpoint/2010/main" val="3891576701"/>
              </p:ext>
            </p:extLst>
          </p:nvPr>
        </p:nvGraphicFramePr>
        <p:xfrm>
          <a:off x="5162477" y="1736726"/>
          <a:ext cx="3702429" cy="2890252"/>
        </p:xfrm>
        <a:graphic>
          <a:graphicData uri="http://schemas.openxmlformats.org/drawingml/2006/chart">
            <c:chart xmlns:c="http://schemas.openxmlformats.org/drawingml/2006/chart" xmlns:r="http://schemas.openxmlformats.org/officeDocument/2006/relationships" r:id="rId7"/>
          </a:graphicData>
        </a:graphic>
      </p:graphicFrame>
      <p:sp>
        <p:nvSpPr>
          <p:cNvPr id="4" name="Rectangle 3">
            <a:extLst>
              <a:ext uri="{FF2B5EF4-FFF2-40B4-BE49-F238E27FC236}">
                <a16:creationId xmlns:a16="http://schemas.microsoft.com/office/drawing/2014/main" id="{424F102A-2B7A-4D12-8BBC-2BBF80F19BE0}"/>
              </a:ext>
            </a:extLst>
          </p:cNvPr>
          <p:cNvSpPr/>
          <p:nvPr/>
        </p:nvSpPr>
        <p:spPr>
          <a:xfrm>
            <a:off x="5152071" y="1801449"/>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7D8AE72-2BE1-4E26-BB91-6FC9C5D12308}"/>
              </a:ext>
            </a:extLst>
          </p:cNvPr>
          <p:cNvSpPr txBox="1"/>
          <p:nvPr/>
        </p:nvSpPr>
        <p:spPr>
          <a:xfrm>
            <a:off x="415829" y="1345535"/>
            <a:ext cx="3911906" cy="415498"/>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1050" dirty="0">
                <a:solidFill>
                  <a:srgbClr val="0A0936"/>
                </a:solidFill>
                <a:latin typeface="DINPro-Light" panose="02000504040000020003" pitchFamily="50" charset="0"/>
              </a:rPr>
              <a:t>Top 5 markets which are most likely </a:t>
            </a:r>
          </a:p>
          <a:p>
            <a:pPr algn="ctr"/>
            <a:r>
              <a:rPr lang="en-US" sz="1050" dirty="0">
                <a:solidFill>
                  <a:srgbClr val="0A0936"/>
                </a:solidFill>
                <a:latin typeface="DINPro-Light" panose="02000504040000020003" pitchFamily="50" charset="0"/>
              </a:rPr>
              <a:t>to travel in the next 6 months</a:t>
            </a:r>
          </a:p>
        </p:txBody>
      </p:sp>
      <p:sp>
        <p:nvSpPr>
          <p:cNvPr id="7" name="object 3">
            <a:extLst>
              <a:ext uri="{FF2B5EF4-FFF2-40B4-BE49-F238E27FC236}">
                <a16:creationId xmlns:a16="http://schemas.microsoft.com/office/drawing/2014/main" id="{780A7425-CA41-4A25-BF91-8181796950C3}"/>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8" name="TextBox 7">
            <a:extLst>
              <a:ext uri="{FF2B5EF4-FFF2-40B4-BE49-F238E27FC236}">
                <a16:creationId xmlns:a16="http://schemas.microsoft.com/office/drawing/2014/main" id="{4C784246-14F1-48F0-BC79-BF361D37F44D}"/>
              </a:ext>
            </a:extLst>
          </p:cNvPr>
          <p:cNvSpPr txBox="1"/>
          <p:nvPr/>
        </p:nvSpPr>
        <p:spPr>
          <a:xfrm>
            <a:off x="180271" y="169255"/>
            <a:ext cx="6449129"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Travel sentiment remains stable and positive - over half of respondents intend to take a trip in the next 6 months</a:t>
            </a:r>
          </a:p>
        </p:txBody>
      </p:sp>
      <p:pic>
        <p:nvPicPr>
          <p:cNvPr id="10" name="Picture 9">
            <a:extLst>
              <a:ext uri="{FF2B5EF4-FFF2-40B4-BE49-F238E27FC236}">
                <a16:creationId xmlns:a16="http://schemas.microsoft.com/office/drawing/2014/main" id="{EB526D75-AA6C-4141-9104-A772840A837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172" b="15968"/>
          <a:stretch/>
        </p:blipFill>
        <p:spPr>
          <a:xfrm>
            <a:off x="2555181" y="3468206"/>
            <a:ext cx="600222" cy="510357"/>
          </a:xfrm>
          <a:prstGeom prst="rect">
            <a:avLst/>
          </a:prstGeom>
        </p:spPr>
      </p:pic>
      <p:sp>
        <p:nvSpPr>
          <p:cNvPr id="20" name="Isosceles Triangle 19">
            <a:extLst>
              <a:ext uri="{FF2B5EF4-FFF2-40B4-BE49-F238E27FC236}">
                <a16:creationId xmlns:a16="http://schemas.microsoft.com/office/drawing/2014/main" id="{49EEEBC8-3D5B-4483-9649-4A2F82ABEEAA}"/>
              </a:ext>
            </a:extLst>
          </p:cNvPr>
          <p:cNvSpPr/>
          <p:nvPr/>
        </p:nvSpPr>
        <p:spPr>
          <a:xfrm>
            <a:off x="2129036" y="3248299"/>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9B8DAC4E-C0FA-46F3-B4CF-69F0810344B8}"/>
              </a:ext>
            </a:extLst>
          </p:cNvPr>
          <p:cNvSpPr/>
          <p:nvPr/>
        </p:nvSpPr>
        <p:spPr>
          <a:xfrm rot="10800000">
            <a:off x="3907803" y="2971300"/>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6E5C248-1D21-4311-837B-24E68616AA4A}"/>
              </a:ext>
            </a:extLst>
          </p:cNvPr>
          <p:cNvSpPr/>
          <p:nvPr/>
        </p:nvSpPr>
        <p:spPr>
          <a:xfrm>
            <a:off x="2127402" y="2455751"/>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767C8B6C-4A12-41AF-BFC5-BAEEB5CCA664}"/>
              </a:ext>
            </a:extLst>
          </p:cNvPr>
          <p:cNvSpPr/>
          <p:nvPr/>
        </p:nvSpPr>
        <p:spPr>
          <a:xfrm>
            <a:off x="2127402" y="4067989"/>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61B2AAD5-5F84-4084-83BA-4E9BFDF7288D}"/>
              </a:ext>
            </a:extLst>
          </p:cNvPr>
          <p:cNvSpPr/>
          <p:nvPr/>
        </p:nvSpPr>
        <p:spPr>
          <a:xfrm>
            <a:off x="3913537" y="3786465"/>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071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21A642F-930D-427F-A9E8-D50084C59002}"/>
              </a:ext>
            </a:extLst>
          </p:cNvPr>
          <p:cNvSpPr/>
          <p:nvPr/>
        </p:nvSpPr>
        <p:spPr>
          <a:xfrm>
            <a:off x="8044002" y="617131"/>
            <a:ext cx="592693" cy="592693"/>
          </a:xfrm>
          <a:prstGeom prst="ellipse">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Oval 5">
            <a:extLst>
              <a:ext uri="{FF2B5EF4-FFF2-40B4-BE49-F238E27FC236}">
                <a16:creationId xmlns:a16="http://schemas.microsoft.com/office/drawing/2014/main" id="{2D4B575D-4956-4AF8-B797-5071F76E1C19}"/>
              </a:ext>
            </a:extLst>
          </p:cNvPr>
          <p:cNvSpPr/>
          <p:nvPr/>
        </p:nvSpPr>
        <p:spPr>
          <a:xfrm>
            <a:off x="8044487" y="1463179"/>
            <a:ext cx="592693" cy="592693"/>
          </a:xfrm>
          <a:prstGeom prst="ellipse">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7" name="Oval 6">
            <a:extLst>
              <a:ext uri="{FF2B5EF4-FFF2-40B4-BE49-F238E27FC236}">
                <a16:creationId xmlns:a16="http://schemas.microsoft.com/office/drawing/2014/main" id="{D9A423E0-2F27-45E0-8697-ECD4AF0FD362}"/>
              </a:ext>
            </a:extLst>
          </p:cNvPr>
          <p:cNvSpPr/>
          <p:nvPr/>
        </p:nvSpPr>
        <p:spPr>
          <a:xfrm>
            <a:off x="8044487" y="2309227"/>
            <a:ext cx="592693" cy="592693"/>
          </a:xfrm>
          <a:prstGeom prst="ellipse">
            <a:avLst/>
          </a:prstGeom>
          <a:solidFill>
            <a:srgbClr val="2D8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8" name="Oval 7">
            <a:extLst>
              <a:ext uri="{FF2B5EF4-FFF2-40B4-BE49-F238E27FC236}">
                <a16:creationId xmlns:a16="http://schemas.microsoft.com/office/drawing/2014/main" id="{C31732A4-5CE7-4491-87E2-61041D263196}"/>
              </a:ext>
            </a:extLst>
          </p:cNvPr>
          <p:cNvSpPr/>
          <p:nvPr/>
        </p:nvSpPr>
        <p:spPr>
          <a:xfrm>
            <a:off x="8044003" y="3175848"/>
            <a:ext cx="592693" cy="592693"/>
          </a:xfrm>
          <a:prstGeom prst="ellipse">
            <a:avLst/>
          </a:prstGeom>
          <a:solidFill>
            <a:srgbClr val="40A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9" name="TextBox 8">
            <a:extLst>
              <a:ext uri="{FF2B5EF4-FFF2-40B4-BE49-F238E27FC236}">
                <a16:creationId xmlns:a16="http://schemas.microsoft.com/office/drawing/2014/main" id="{30939FA2-7D77-40FC-9F40-AF476A512188}"/>
              </a:ext>
            </a:extLst>
          </p:cNvPr>
          <p:cNvSpPr txBox="1"/>
          <p:nvPr/>
        </p:nvSpPr>
        <p:spPr>
          <a:xfrm>
            <a:off x="7471057" y="804986"/>
            <a:ext cx="487634"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18-24</a:t>
            </a:r>
          </a:p>
        </p:txBody>
      </p:sp>
      <p:sp>
        <p:nvSpPr>
          <p:cNvPr id="12" name="TextBox 11">
            <a:extLst>
              <a:ext uri="{FF2B5EF4-FFF2-40B4-BE49-F238E27FC236}">
                <a16:creationId xmlns:a16="http://schemas.microsoft.com/office/drawing/2014/main" id="{70D445F0-1AFB-4EBD-94DA-4EA6EC65E7ED}"/>
              </a:ext>
            </a:extLst>
          </p:cNvPr>
          <p:cNvSpPr txBox="1"/>
          <p:nvPr/>
        </p:nvSpPr>
        <p:spPr>
          <a:xfrm>
            <a:off x="7457438" y="1645016"/>
            <a:ext cx="487634"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25-34</a:t>
            </a:r>
          </a:p>
        </p:txBody>
      </p:sp>
      <p:sp>
        <p:nvSpPr>
          <p:cNvPr id="26" name="TextBox 25">
            <a:extLst>
              <a:ext uri="{FF2B5EF4-FFF2-40B4-BE49-F238E27FC236}">
                <a16:creationId xmlns:a16="http://schemas.microsoft.com/office/drawing/2014/main" id="{A292E747-F4C7-4B64-90F3-5BF91EB50BC4}"/>
              </a:ext>
            </a:extLst>
          </p:cNvPr>
          <p:cNvSpPr txBox="1"/>
          <p:nvPr/>
        </p:nvSpPr>
        <p:spPr>
          <a:xfrm>
            <a:off x="7457438" y="2467095"/>
            <a:ext cx="487634"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35-44</a:t>
            </a:r>
          </a:p>
        </p:txBody>
      </p:sp>
      <p:sp>
        <p:nvSpPr>
          <p:cNvPr id="32" name="TextBox 31">
            <a:extLst>
              <a:ext uri="{FF2B5EF4-FFF2-40B4-BE49-F238E27FC236}">
                <a16:creationId xmlns:a16="http://schemas.microsoft.com/office/drawing/2014/main" id="{A894EC64-35CF-49DE-8F92-516FE5AC5742}"/>
              </a:ext>
            </a:extLst>
          </p:cNvPr>
          <p:cNvSpPr txBox="1"/>
          <p:nvPr/>
        </p:nvSpPr>
        <p:spPr>
          <a:xfrm>
            <a:off x="7457438" y="3356779"/>
            <a:ext cx="487634"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45-54</a:t>
            </a:r>
          </a:p>
        </p:txBody>
      </p:sp>
      <p:sp>
        <p:nvSpPr>
          <p:cNvPr id="44" name="Oval 43">
            <a:extLst>
              <a:ext uri="{FF2B5EF4-FFF2-40B4-BE49-F238E27FC236}">
                <a16:creationId xmlns:a16="http://schemas.microsoft.com/office/drawing/2014/main" id="{CC71E1B2-421F-437D-90A5-19D9796F7E22}"/>
              </a:ext>
            </a:extLst>
          </p:cNvPr>
          <p:cNvSpPr/>
          <p:nvPr/>
        </p:nvSpPr>
        <p:spPr>
          <a:xfrm>
            <a:off x="8044002" y="4009994"/>
            <a:ext cx="592693" cy="592693"/>
          </a:xfrm>
          <a:prstGeom prst="ellipse">
            <a:avLst/>
          </a:prstGeom>
          <a:solidFill>
            <a:srgbClr val="A1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46" name="TextBox 45">
            <a:extLst>
              <a:ext uri="{FF2B5EF4-FFF2-40B4-BE49-F238E27FC236}">
                <a16:creationId xmlns:a16="http://schemas.microsoft.com/office/drawing/2014/main" id="{EE91E80F-FE9B-4C8F-81CD-668638DA70B6}"/>
              </a:ext>
            </a:extLst>
          </p:cNvPr>
          <p:cNvSpPr txBox="1"/>
          <p:nvPr/>
        </p:nvSpPr>
        <p:spPr>
          <a:xfrm>
            <a:off x="7572854" y="4190925"/>
            <a:ext cx="372218"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&gt;54</a:t>
            </a:r>
          </a:p>
        </p:txBody>
      </p:sp>
      <p:sp>
        <p:nvSpPr>
          <p:cNvPr id="3" name="object 5">
            <a:extLst>
              <a:ext uri="{FF2B5EF4-FFF2-40B4-BE49-F238E27FC236}">
                <a16:creationId xmlns:a16="http://schemas.microsoft.com/office/drawing/2014/main" id="{F3C44435-335E-4FC7-BB65-EFE99916FF5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22B77E08-AE8B-425F-A7EE-7C95C69235CE}" type="slidenum">
              <a:rPr lang="en-US" sz="700" smtClean="0">
                <a:latin typeface="DINPro-Light" panose="02000504040000020003" pitchFamily="50" charset="0"/>
                <a:cs typeface="Arial"/>
              </a:rPr>
              <a:t>18</a:t>
            </a:fld>
            <a:endParaRPr sz="700" dirty="0">
              <a:latin typeface="DINPro-Light" panose="02000504040000020003" pitchFamily="50" charset="0"/>
              <a:cs typeface="Arial"/>
            </a:endParaRPr>
          </a:p>
        </p:txBody>
      </p:sp>
      <p:pic>
        <p:nvPicPr>
          <p:cNvPr id="18" name="Picture 17" descr="A close up of a logo&#10;&#10;Description automatically generated">
            <a:extLst>
              <a:ext uri="{FF2B5EF4-FFF2-40B4-BE49-F238E27FC236}">
                <a16:creationId xmlns:a16="http://schemas.microsoft.com/office/drawing/2014/main" id="{52395F72-6715-4BAA-AC79-1882F05E60A3}"/>
              </a:ext>
            </a:extLst>
          </p:cNvPr>
          <p:cNvPicPr>
            <a:picLocks noChangeAspect="1"/>
          </p:cNvPicPr>
          <p:nvPr/>
        </p:nvPicPr>
        <p:blipFill rotWithShape="1">
          <a:blip r:embed="rId3" cstate="print">
            <a:alphaModFix/>
            <a:lum bright="70000" contrast="-70000"/>
            <a:extLst>
              <a:ext uri="{28A0092B-C50C-407E-A947-70E740481C1C}">
                <a14:useLocalDpi xmlns:a14="http://schemas.microsoft.com/office/drawing/2010/main" val="0"/>
              </a:ext>
            </a:extLst>
          </a:blip>
          <a:srcRect r="432" b="16110"/>
          <a:stretch/>
        </p:blipFill>
        <p:spPr>
          <a:xfrm>
            <a:off x="8077200" y="683705"/>
            <a:ext cx="521010" cy="438972"/>
          </a:xfrm>
          <a:prstGeom prst="rect">
            <a:avLst/>
          </a:prstGeom>
        </p:spPr>
      </p:pic>
      <p:pic>
        <p:nvPicPr>
          <p:cNvPr id="22" name="Picture 21" descr="A close up of a logo&#10;&#10;Description automatically generated">
            <a:extLst>
              <a:ext uri="{FF2B5EF4-FFF2-40B4-BE49-F238E27FC236}">
                <a16:creationId xmlns:a16="http://schemas.microsoft.com/office/drawing/2014/main" id="{A1673EEB-FD3B-4933-AD3D-D48318DA6785}"/>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r="2651" b="21865"/>
          <a:stretch/>
        </p:blipFill>
        <p:spPr>
          <a:xfrm>
            <a:off x="8044002" y="3182067"/>
            <a:ext cx="587406" cy="471467"/>
          </a:xfrm>
          <a:prstGeom prst="rect">
            <a:avLst/>
          </a:prstGeom>
        </p:spPr>
      </p:pic>
      <p:pic>
        <p:nvPicPr>
          <p:cNvPr id="27" name="Picture 26" descr="A close up of a logo&#10;&#10;Description automatically generated">
            <a:extLst>
              <a:ext uri="{FF2B5EF4-FFF2-40B4-BE49-F238E27FC236}">
                <a16:creationId xmlns:a16="http://schemas.microsoft.com/office/drawing/2014/main" id="{EB2E1117-0598-4AE9-BE08-1DB5356FCC50}"/>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r="432" b="16110"/>
          <a:stretch/>
        </p:blipFill>
        <p:spPr>
          <a:xfrm>
            <a:off x="8080873" y="1515533"/>
            <a:ext cx="517525" cy="436036"/>
          </a:xfrm>
          <a:prstGeom prst="rect">
            <a:avLst/>
          </a:prstGeom>
        </p:spPr>
      </p:pic>
      <p:pic>
        <p:nvPicPr>
          <p:cNvPr id="29" name="Picture 28" descr="A close up of a logo&#10;&#10;Description automatically generated">
            <a:extLst>
              <a:ext uri="{FF2B5EF4-FFF2-40B4-BE49-F238E27FC236}">
                <a16:creationId xmlns:a16="http://schemas.microsoft.com/office/drawing/2014/main" id="{B5BDC45B-6F22-4E73-8D36-03BC28B794C1}"/>
              </a:ext>
            </a:extLst>
          </p:cNvPr>
          <p:cNvPicPr>
            <a:picLocks noChangeAspect="1"/>
          </p:cNvPicPr>
          <p:nvPr/>
        </p:nvPicPr>
        <p:blipFill rotWithShape="1">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r="432" b="13754"/>
          <a:stretch/>
        </p:blipFill>
        <p:spPr>
          <a:xfrm>
            <a:off x="8102835" y="4076568"/>
            <a:ext cx="469740" cy="406885"/>
          </a:xfrm>
          <a:prstGeom prst="rect">
            <a:avLst/>
          </a:prstGeom>
        </p:spPr>
      </p:pic>
      <p:pic>
        <p:nvPicPr>
          <p:cNvPr id="37" name="Picture 36" descr="A close up of a logo&#10;&#10;Description automatically generated">
            <a:extLst>
              <a:ext uri="{FF2B5EF4-FFF2-40B4-BE49-F238E27FC236}">
                <a16:creationId xmlns:a16="http://schemas.microsoft.com/office/drawing/2014/main" id="{A1514F3B-DD24-424C-AD36-B3490121C9C9}"/>
              </a:ext>
            </a:extLst>
          </p:cNvPr>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r="1172" b="12462"/>
          <a:stretch/>
        </p:blipFill>
        <p:spPr>
          <a:xfrm>
            <a:off x="8155142" y="2412332"/>
            <a:ext cx="365125" cy="323412"/>
          </a:xfrm>
          <a:prstGeom prst="rect">
            <a:avLst/>
          </a:prstGeom>
        </p:spPr>
      </p:pic>
      <p:sp>
        <p:nvSpPr>
          <p:cNvPr id="15" name="TextBox 14">
            <a:extLst>
              <a:ext uri="{FF2B5EF4-FFF2-40B4-BE49-F238E27FC236}">
                <a16:creationId xmlns:a16="http://schemas.microsoft.com/office/drawing/2014/main" id="{AEA3E4B0-AD2B-4ECC-B9FE-8AA6D88A91F5}"/>
              </a:ext>
            </a:extLst>
          </p:cNvPr>
          <p:cNvSpPr txBox="1"/>
          <p:nvPr/>
        </p:nvSpPr>
        <p:spPr>
          <a:xfrm>
            <a:off x="286380" y="4786097"/>
            <a:ext cx="4188561"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6" name="TextBox 15">
            <a:extLst>
              <a:ext uri="{FF2B5EF4-FFF2-40B4-BE49-F238E27FC236}">
                <a16:creationId xmlns:a16="http://schemas.microsoft.com/office/drawing/2014/main" id="{71010047-5FA9-4FC6-BC6F-2AB87A70183A}"/>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5,876</a:t>
            </a:r>
          </a:p>
        </p:txBody>
      </p:sp>
      <p:sp>
        <p:nvSpPr>
          <p:cNvPr id="11" name="object 3">
            <a:extLst>
              <a:ext uri="{FF2B5EF4-FFF2-40B4-BE49-F238E27FC236}">
                <a16:creationId xmlns:a16="http://schemas.microsoft.com/office/drawing/2014/main" id="{05C3B832-5D8F-4125-9565-3DEC1370B3C0}"/>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graphicFrame>
        <p:nvGraphicFramePr>
          <p:cNvPr id="36" name="Chart 35">
            <a:extLst>
              <a:ext uri="{FF2B5EF4-FFF2-40B4-BE49-F238E27FC236}">
                <a16:creationId xmlns:a16="http://schemas.microsoft.com/office/drawing/2014/main" id="{65913CBF-7C6B-496A-8056-9E76E2B3F918}"/>
              </a:ext>
            </a:extLst>
          </p:cNvPr>
          <p:cNvGraphicFramePr/>
          <p:nvPr>
            <p:extLst>
              <p:ext uri="{D42A27DB-BD31-4B8C-83A1-F6EECF244321}">
                <p14:modId xmlns:p14="http://schemas.microsoft.com/office/powerpoint/2010/main" val="1556859160"/>
              </p:ext>
            </p:extLst>
          </p:nvPr>
        </p:nvGraphicFramePr>
        <p:xfrm>
          <a:off x="287655" y="1431925"/>
          <a:ext cx="6794417" cy="3343593"/>
        </p:xfrm>
        <a:graphic>
          <a:graphicData uri="http://schemas.openxmlformats.org/drawingml/2006/chart">
            <c:chart xmlns:c="http://schemas.openxmlformats.org/drawingml/2006/chart" xmlns:r="http://schemas.openxmlformats.org/officeDocument/2006/relationships" r:id="rId10"/>
          </a:graphicData>
        </a:graphic>
      </p:graphicFrame>
      <p:sp>
        <p:nvSpPr>
          <p:cNvPr id="4" name="TextBox 3">
            <a:extLst>
              <a:ext uri="{FF2B5EF4-FFF2-40B4-BE49-F238E27FC236}">
                <a16:creationId xmlns:a16="http://schemas.microsoft.com/office/drawing/2014/main" id="{1EADCB39-B4AA-4A49-ABD8-F7B2BEF3F5C8}"/>
              </a:ext>
            </a:extLst>
          </p:cNvPr>
          <p:cNvSpPr txBox="1"/>
          <p:nvPr/>
        </p:nvSpPr>
        <p:spPr>
          <a:xfrm>
            <a:off x="3581400" y="4411978"/>
            <a:ext cx="709925" cy="230832"/>
          </a:xfrm>
          <a:prstGeom prst="rect">
            <a:avLst/>
          </a:prstGeom>
          <a:noFill/>
        </p:spPr>
        <p:txBody>
          <a:bodyPr wrap="square">
            <a:spAutoFit/>
          </a:bodyPr>
          <a:lstStyle/>
          <a:p>
            <a:pPr algn="ctr"/>
            <a:r>
              <a:rPr lang="en-US" sz="900" b="1" dirty="0">
                <a:solidFill>
                  <a:srgbClr val="185073"/>
                </a:solidFill>
                <a:latin typeface="DINPro-Light" panose="02000504040000020003" pitchFamily="50" charset="0"/>
              </a:rPr>
              <a:t>Wave 2</a:t>
            </a:r>
          </a:p>
        </p:txBody>
      </p:sp>
      <p:sp>
        <p:nvSpPr>
          <p:cNvPr id="10" name="Rectangle 9">
            <a:extLst>
              <a:ext uri="{FF2B5EF4-FFF2-40B4-BE49-F238E27FC236}">
                <a16:creationId xmlns:a16="http://schemas.microsoft.com/office/drawing/2014/main" id="{9289EE69-2448-4940-8CEC-AE70F727F3E7}"/>
              </a:ext>
            </a:extLst>
          </p:cNvPr>
          <p:cNvSpPr/>
          <p:nvPr/>
        </p:nvSpPr>
        <p:spPr>
          <a:xfrm>
            <a:off x="286380" y="1142258"/>
            <a:ext cx="2919654" cy="1010805"/>
          </a:xfrm>
          <a:prstGeom prst="rect">
            <a:avLst/>
          </a:prstGeom>
          <a:noFill/>
          <a:ln w="12700">
            <a:solidFill>
              <a:srgbClr val="40AED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a:extLst>
              <a:ext uri="{FF2B5EF4-FFF2-40B4-BE49-F238E27FC236}">
                <a16:creationId xmlns:a16="http://schemas.microsoft.com/office/drawing/2014/main" id="{A581A351-E9F3-4BCF-96EC-4F8EE20CEAF3}"/>
              </a:ext>
            </a:extLst>
          </p:cNvPr>
          <p:cNvSpPr txBox="1"/>
          <p:nvPr/>
        </p:nvSpPr>
        <p:spPr>
          <a:xfrm>
            <a:off x="180271" y="169255"/>
            <a:ext cx="6794417" cy="307777"/>
          </a:xfrm>
          <a:prstGeom prst="rect">
            <a:avLst/>
          </a:prstGeom>
          <a:noFill/>
        </p:spPr>
        <p:txBody>
          <a:bodyPr wrap="square">
            <a:spAutoFit/>
          </a:bodyPr>
          <a:lstStyle/>
          <a:p>
            <a:r>
              <a:rPr lang="en-US" sz="1400" dirty="0">
                <a:solidFill>
                  <a:srgbClr val="3FADDD"/>
                </a:solidFill>
                <a:latin typeface="DINPro-Bold" panose="02000503030000020004" pitchFamily="50" charset="0"/>
              </a:rPr>
              <a:t>All age groups continue to exhibit the same desire to travel in the next 6 months. </a:t>
            </a:r>
            <a:endParaRPr lang="en-US" sz="1400" dirty="0">
              <a:solidFill>
                <a:srgbClr val="3FADDD"/>
              </a:solidFill>
              <a:highlight>
                <a:srgbClr val="00FFFF"/>
              </a:highlight>
              <a:latin typeface="DINPro-Bold" panose="02000503030000020004" pitchFamily="50" charset="0"/>
            </a:endParaRPr>
          </a:p>
        </p:txBody>
      </p:sp>
      <p:sp>
        <p:nvSpPr>
          <p:cNvPr id="25" name="TextBox 22">
            <a:extLst>
              <a:ext uri="{FF2B5EF4-FFF2-40B4-BE49-F238E27FC236}">
                <a16:creationId xmlns:a16="http://schemas.microsoft.com/office/drawing/2014/main" id="{6F1B43BD-5A51-47F1-B6BA-CB4BA3DDE03A}"/>
              </a:ext>
            </a:extLst>
          </p:cNvPr>
          <p:cNvSpPr txBox="1"/>
          <p:nvPr/>
        </p:nvSpPr>
        <p:spPr>
          <a:xfrm>
            <a:off x="303360" y="1214345"/>
            <a:ext cx="3049440" cy="76944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DINPro-Light" panose="02000504040000020003" pitchFamily="50" charset="0"/>
              </a:rPr>
              <a:t>Members of Gen Z (18-24) continue to show </a:t>
            </a:r>
            <a:r>
              <a:rPr lang="en-US" sz="1100" b="1" dirty="0">
                <a:latin typeface="DINPro-Light" panose="02000504040000020003" pitchFamily="50" charset="0"/>
              </a:rPr>
              <a:t>lower enthusiasm for travel, </a:t>
            </a:r>
            <a:r>
              <a:rPr lang="en-US" sz="1100" dirty="0">
                <a:latin typeface="DINPro-Light" panose="02000504040000020003" pitchFamily="50" charset="0"/>
              </a:rPr>
              <a:t>with the share of tourism-related social media mentions </a:t>
            </a:r>
            <a:r>
              <a:rPr lang="en-US" sz="1100" b="1" dirty="0">
                <a:latin typeface="DINPro-Light" panose="02000504040000020003" pitchFamily="50" charset="0"/>
              </a:rPr>
              <a:t>dropping from 16% (Sep 2019) to 9% (Sep 2020)</a:t>
            </a:r>
            <a:r>
              <a:rPr lang="en-US" sz="1100" b="1" baseline="50000" dirty="0">
                <a:latin typeface="DINPro-Light" panose="02000504040000020003" pitchFamily="50" charset="0"/>
              </a:rPr>
              <a:t>1</a:t>
            </a:r>
            <a:r>
              <a:rPr lang="en-US" sz="1100" b="1" dirty="0">
                <a:latin typeface="DINPro-Light" panose="02000504040000020003" pitchFamily="50" charset="0"/>
              </a:rPr>
              <a:t> </a:t>
            </a:r>
          </a:p>
        </p:txBody>
      </p:sp>
      <p:sp>
        <p:nvSpPr>
          <p:cNvPr id="2" name="TextBox 1">
            <a:extLst>
              <a:ext uri="{FF2B5EF4-FFF2-40B4-BE49-F238E27FC236}">
                <a16:creationId xmlns:a16="http://schemas.microsoft.com/office/drawing/2014/main" id="{2F19F1A1-0D8D-40B8-B87A-AD3450AC049A}"/>
              </a:ext>
            </a:extLst>
          </p:cNvPr>
          <p:cNvSpPr txBox="1"/>
          <p:nvPr/>
        </p:nvSpPr>
        <p:spPr>
          <a:xfrm>
            <a:off x="283941" y="4479925"/>
            <a:ext cx="2922093" cy="307777"/>
          </a:xfrm>
          <a:prstGeom prst="rect">
            <a:avLst/>
          </a:prstGeom>
          <a:noFill/>
        </p:spPr>
        <p:txBody>
          <a:bodyPr wrap="square">
            <a:spAutoFit/>
          </a:bodyPr>
          <a:lstStyle/>
          <a:p>
            <a:r>
              <a:rPr lang="en-US" sz="800" b="1" baseline="50000" dirty="0">
                <a:solidFill>
                  <a:srgbClr val="7F7F7F"/>
                </a:solidFill>
                <a:latin typeface="DINPro-Light" panose="02000504040000020003" pitchFamily="50" charset="0"/>
              </a:rPr>
              <a:t>1</a:t>
            </a:r>
            <a:r>
              <a:rPr lang="en-GB" sz="700" dirty="0">
                <a:solidFill>
                  <a:srgbClr val="7F7F7F"/>
                </a:solidFill>
                <a:latin typeface="DINPro-Light" panose="02000504040000020003" pitchFamily="50" charset="0"/>
              </a:rPr>
              <a:t>Benchmark report for major European destinations September 2020 compared to September 2019 (Mabrian Technologies, October 2020)</a:t>
            </a:r>
            <a:endParaRPr lang="en-US" sz="700" dirty="0">
              <a:solidFill>
                <a:srgbClr val="7F7F7F"/>
              </a:solidFill>
              <a:latin typeface="DINPro-Light" panose="02000504040000020003" pitchFamily="50" charset="0"/>
            </a:endParaRPr>
          </a:p>
        </p:txBody>
      </p:sp>
    </p:spTree>
    <p:extLst>
      <p:ext uri="{BB962C8B-B14F-4D97-AF65-F5344CB8AC3E}">
        <p14:creationId xmlns:p14="http://schemas.microsoft.com/office/powerpoint/2010/main" val="226073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ubtitle 2">
            <a:extLst>
              <a:ext uri="{FF2B5EF4-FFF2-40B4-BE49-F238E27FC236}">
                <a16:creationId xmlns:a16="http://schemas.microsoft.com/office/drawing/2014/main" id="{57EC6E59-7630-44EC-A2B3-C8D32402203E}"/>
              </a:ext>
            </a:extLst>
          </p:cNvPr>
          <p:cNvSpPr txBox="1">
            <a:spLocks/>
          </p:cNvSpPr>
          <p:nvPr/>
        </p:nvSpPr>
        <p:spPr>
          <a:xfrm>
            <a:off x="533400" y="1774929"/>
            <a:ext cx="3129756"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Sun &amp; beach lovers</a:t>
            </a:r>
          </a:p>
        </p:txBody>
      </p:sp>
      <p:sp>
        <p:nvSpPr>
          <p:cNvPr id="133" name="object 39">
            <a:extLst>
              <a:ext uri="{FF2B5EF4-FFF2-40B4-BE49-F238E27FC236}">
                <a16:creationId xmlns:a16="http://schemas.microsoft.com/office/drawing/2014/main" id="{9AE88FB2-8FA6-4422-8328-F1BFAD218CD3}"/>
              </a:ext>
            </a:extLst>
          </p:cNvPr>
          <p:cNvSpPr/>
          <p:nvPr/>
        </p:nvSpPr>
        <p:spPr>
          <a:xfrm>
            <a:off x="393048" y="1851857"/>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DBEEF4"/>
          </a:solidFill>
        </p:spPr>
        <p:txBody>
          <a:bodyPr wrap="square" lIns="0" tIns="0" rIns="0" bIns="0" rtlCol="0"/>
          <a:lstStyle/>
          <a:p>
            <a:endParaRPr sz="2400" dirty="0"/>
          </a:p>
        </p:txBody>
      </p:sp>
      <p:sp>
        <p:nvSpPr>
          <p:cNvPr id="135" name="object 39">
            <a:extLst>
              <a:ext uri="{FF2B5EF4-FFF2-40B4-BE49-F238E27FC236}">
                <a16:creationId xmlns:a16="http://schemas.microsoft.com/office/drawing/2014/main" id="{DE72977A-FF05-4CD5-AD65-B68220A979E5}"/>
              </a:ext>
            </a:extLst>
          </p:cNvPr>
          <p:cNvSpPr/>
          <p:nvPr/>
        </p:nvSpPr>
        <p:spPr>
          <a:xfrm>
            <a:off x="393047" y="2157950"/>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7F7F7F"/>
          </a:solidFill>
        </p:spPr>
        <p:txBody>
          <a:bodyPr wrap="square" lIns="0" tIns="0" rIns="0" bIns="0" rtlCol="0"/>
          <a:lstStyle/>
          <a:p>
            <a:endParaRPr sz="2400" dirty="0"/>
          </a:p>
        </p:txBody>
      </p:sp>
      <p:sp>
        <p:nvSpPr>
          <p:cNvPr id="137" name="Subtitle 2">
            <a:extLst>
              <a:ext uri="{FF2B5EF4-FFF2-40B4-BE49-F238E27FC236}">
                <a16:creationId xmlns:a16="http://schemas.microsoft.com/office/drawing/2014/main" id="{C30DDDD9-7633-4439-9170-A692910C9805}"/>
              </a:ext>
            </a:extLst>
          </p:cNvPr>
          <p:cNvSpPr txBox="1">
            <a:spLocks/>
          </p:cNvSpPr>
          <p:nvPr/>
        </p:nvSpPr>
        <p:spPr>
          <a:xfrm>
            <a:off x="533400" y="2081197"/>
            <a:ext cx="2476758"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Bleisure travellers</a:t>
            </a:r>
          </a:p>
        </p:txBody>
      </p:sp>
      <p:sp>
        <p:nvSpPr>
          <p:cNvPr id="139" name="object 39">
            <a:extLst>
              <a:ext uri="{FF2B5EF4-FFF2-40B4-BE49-F238E27FC236}">
                <a16:creationId xmlns:a16="http://schemas.microsoft.com/office/drawing/2014/main" id="{38D83829-E1A8-4126-9DD3-C312A27F3086}"/>
              </a:ext>
            </a:extLst>
          </p:cNvPr>
          <p:cNvSpPr/>
          <p:nvPr/>
        </p:nvSpPr>
        <p:spPr>
          <a:xfrm>
            <a:off x="393047" y="2450072"/>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A1EAF7"/>
          </a:solidFill>
        </p:spPr>
        <p:txBody>
          <a:bodyPr wrap="square" lIns="0" tIns="0" rIns="0" bIns="0" rtlCol="0"/>
          <a:lstStyle/>
          <a:p>
            <a:endParaRPr sz="2400" dirty="0"/>
          </a:p>
        </p:txBody>
      </p:sp>
      <p:sp>
        <p:nvSpPr>
          <p:cNvPr id="141" name="Subtitle 2">
            <a:extLst>
              <a:ext uri="{FF2B5EF4-FFF2-40B4-BE49-F238E27FC236}">
                <a16:creationId xmlns:a16="http://schemas.microsoft.com/office/drawing/2014/main" id="{CF9066C1-957D-4B17-BAA5-52975F00F820}"/>
              </a:ext>
            </a:extLst>
          </p:cNvPr>
          <p:cNvSpPr txBox="1">
            <a:spLocks/>
          </p:cNvSpPr>
          <p:nvPr/>
        </p:nvSpPr>
        <p:spPr>
          <a:xfrm>
            <a:off x="533400" y="2383792"/>
            <a:ext cx="2476758"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rPr>
              <a:t>Business travellers</a:t>
            </a:r>
          </a:p>
        </p:txBody>
      </p:sp>
      <p:sp>
        <p:nvSpPr>
          <p:cNvPr id="143" name="object 39">
            <a:extLst>
              <a:ext uri="{FF2B5EF4-FFF2-40B4-BE49-F238E27FC236}">
                <a16:creationId xmlns:a16="http://schemas.microsoft.com/office/drawing/2014/main" id="{F0E12D8B-6CB5-40FD-B550-ABBF25687360}"/>
              </a:ext>
            </a:extLst>
          </p:cNvPr>
          <p:cNvSpPr/>
          <p:nvPr/>
        </p:nvSpPr>
        <p:spPr>
          <a:xfrm>
            <a:off x="391742" y="2750411"/>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40AEDD"/>
          </a:solidFill>
        </p:spPr>
        <p:txBody>
          <a:bodyPr wrap="square" lIns="0" tIns="0" rIns="0" bIns="0" rtlCol="0"/>
          <a:lstStyle/>
          <a:p>
            <a:endParaRPr sz="2400" dirty="0"/>
          </a:p>
        </p:txBody>
      </p:sp>
      <p:sp>
        <p:nvSpPr>
          <p:cNvPr id="145" name="Subtitle 2">
            <a:extLst>
              <a:ext uri="{FF2B5EF4-FFF2-40B4-BE49-F238E27FC236}">
                <a16:creationId xmlns:a16="http://schemas.microsoft.com/office/drawing/2014/main" id="{CB3E10DF-5453-44D7-88A3-62B02D64259E}"/>
              </a:ext>
            </a:extLst>
          </p:cNvPr>
          <p:cNvSpPr txBox="1">
            <a:spLocks/>
          </p:cNvSpPr>
          <p:nvPr/>
        </p:nvSpPr>
        <p:spPr>
          <a:xfrm>
            <a:off x="533400" y="2682938"/>
            <a:ext cx="2403334"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hlinkClick r:id="rId2"/>
              </a:rPr>
              <a:t>Explorers of cultural identity &amp; roots</a:t>
            </a:r>
            <a:endPar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endParaRPr>
          </a:p>
        </p:txBody>
      </p:sp>
      <p:sp>
        <p:nvSpPr>
          <p:cNvPr id="149" name="object 39">
            <a:extLst>
              <a:ext uri="{FF2B5EF4-FFF2-40B4-BE49-F238E27FC236}">
                <a16:creationId xmlns:a16="http://schemas.microsoft.com/office/drawing/2014/main" id="{96B6B7EF-A9C0-4486-89F3-809730A89E1D}"/>
              </a:ext>
            </a:extLst>
          </p:cNvPr>
          <p:cNvSpPr/>
          <p:nvPr/>
        </p:nvSpPr>
        <p:spPr>
          <a:xfrm>
            <a:off x="393047" y="3067930"/>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2D8BB4"/>
          </a:solidFill>
        </p:spPr>
        <p:txBody>
          <a:bodyPr wrap="square" lIns="0" tIns="0" rIns="0" bIns="0" rtlCol="0"/>
          <a:lstStyle/>
          <a:p>
            <a:endParaRPr sz="2400" dirty="0"/>
          </a:p>
        </p:txBody>
      </p:sp>
      <p:sp>
        <p:nvSpPr>
          <p:cNvPr id="151" name="Subtitle 2">
            <a:extLst>
              <a:ext uri="{FF2B5EF4-FFF2-40B4-BE49-F238E27FC236}">
                <a16:creationId xmlns:a16="http://schemas.microsoft.com/office/drawing/2014/main" id="{520662EA-70C3-46C0-B1EC-D5E023B77268}"/>
              </a:ext>
            </a:extLst>
          </p:cNvPr>
          <p:cNvSpPr txBox="1">
            <a:spLocks/>
          </p:cNvSpPr>
          <p:nvPr/>
        </p:nvSpPr>
        <p:spPr>
          <a:xfrm>
            <a:off x="546311" y="2990740"/>
            <a:ext cx="2380280"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hlinkClick r:id="rId3"/>
              </a:rPr>
              <a:t>Immersive explorers</a:t>
            </a:r>
            <a:endPar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endParaRPr>
          </a:p>
        </p:txBody>
      </p:sp>
      <p:sp>
        <p:nvSpPr>
          <p:cNvPr id="153" name="object 39">
            <a:extLst>
              <a:ext uri="{FF2B5EF4-FFF2-40B4-BE49-F238E27FC236}">
                <a16:creationId xmlns:a16="http://schemas.microsoft.com/office/drawing/2014/main" id="{83D3E729-CF7A-47BD-8B88-D7BBD94FB885}"/>
              </a:ext>
            </a:extLst>
          </p:cNvPr>
          <p:cNvSpPr/>
          <p:nvPr/>
        </p:nvSpPr>
        <p:spPr>
          <a:xfrm>
            <a:off x="386977" y="3360052"/>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185073"/>
          </a:solidFill>
        </p:spPr>
        <p:txBody>
          <a:bodyPr wrap="square" lIns="0" tIns="0" rIns="0" bIns="0" rtlCol="0"/>
          <a:lstStyle/>
          <a:p>
            <a:endParaRPr sz="2400" dirty="0"/>
          </a:p>
        </p:txBody>
      </p:sp>
      <p:sp>
        <p:nvSpPr>
          <p:cNvPr id="155" name="Subtitle 2">
            <a:extLst>
              <a:ext uri="{FF2B5EF4-FFF2-40B4-BE49-F238E27FC236}">
                <a16:creationId xmlns:a16="http://schemas.microsoft.com/office/drawing/2014/main" id="{1FFAD19E-76D3-4355-8F3F-F69B08338A92}"/>
              </a:ext>
            </a:extLst>
          </p:cNvPr>
          <p:cNvSpPr txBox="1">
            <a:spLocks/>
          </p:cNvSpPr>
          <p:nvPr/>
        </p:nvSpPr>
        <p:spPr>
          <a:xfrm>
            <a:off x="540162" y="3287248"/>
            <a:ext cx="2466090"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hlinkClick r:id="rId4"/>
              </a:rPr>
              <a:t>City life enthusiasts</a:t>
            </a:r>
            <a:endPar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endParaRPr>
          </a:p>
        </p:txBody>
      </p:sp>
      <p:sp>
        <p:nvSpPr>
          <p:cNvPr id="157" name="object 39">
            <a:extLst>
              <a:ext uri="{FF2B5EF4-FFF2-40B4-BE49-F238E27FC236}">
                <a16:creationId xmlns:a16="http://schemas.microsoft.com/office/drawing/2014/main" id="{30F7EF80-B637-497D-BF92-BE6C3E2EF225}"/>
              </a:ext>
            </a:extLst>
          </p:cNvPr>
          <p:cNvSpPr/>
          <p:nvPr/>
        </p:nvSpPr>
        <p:spPr>
          <a:xfrm>
            <a:off x="386977" y="3681898"/>
            <a:ext cx="95885" cy="95885"/>
          </a:xfrm>
          <a:custGeom>
            <a:avLst/>
            <a:gdLst/>
            <a:ahLst/>
            <a:cxnLst/>
            <a:rect l="l" t="t" r="r" b="b"/>
            <a:pathLst>
              <a:path w="95885" h="95885">
                <a:moveTo>
                  <a:pt x="95783" y="0"/>
                </a:moveTo>
                <a:lnTo>
                  <a:pt x="0" y="0"/>
                </a:lnTo>
                <a:lnTo>
                  <a:pt x="0" y="95783"/>
                </a:lnTo>
                <a:lnTo>
                  <a:pt x="95783" y="95783"/>
                </a:lnTo>
                <a:lnTo>
                  <a:pt x="95783" y="0"/>
                </a:lnTo>
                <a:close/>
              </a:path>
            </a:pathLst>
          </a:custGeom>
          <a:solidFill>
            <a:srgbClr val="0A0936"/>
          </a:solidFill>
        </p:spPr>
        <p:txBody>
          <a:bodyPr wrap="square" lIns="0" tIns="0" rIns="0" bIns="0" rtlCol="0"/>
          <a:lstStyle/>
          <a:p>
            <a:endParaRPr sz="2400" dirty="0"/>
          </a:p>
        </p:txBody>
      </p:sp>
      <p:sp>
        <p:nvSpPr>
          <p:cNvPr id="159" name="Subtitle 2">
            <a:extLst>
              <a:ext uri="{FF2B5EF4-FFF2-40B4-BE49-F238E27FC236}">
                <a16:creationId xmlns:a16="http://schemas.microsoft.com/office/drawing/2014/main" id="{576EE4C1-0505-4913-A651-24032A49D4F2}"/>
              </a:ext>
            </a:extLst>
          </p:cNvPr>
          <p:cNvSpPr txBox="1">
            <a:spLocks/>
          </p:cNvSpPr>
          <p:nvPr/>
        </p:nvSpPr>
        <p:spPr>
          <a:xfrm>
            <a:off x="540162" y="3611958"/>
            <a:ext cx="2476758" cy="221933"/>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hlinkClick r:id="rId5"/>
              </a:rPr>
              <a:t>Gastronomy lovers</a:t>
            </a:r>
            <a:endParaRPr lang="en-US" sz="900" dirty="0">
              <a:solidFill>
                <a:schemeClr val="tx1"/>
              </a:solidFill>
              <a:latin typeface="DINPro-Light" panose="02000504040000020003" pitchFamily="50" charset="0"/>
              <a:ea typeface="Open Sans Light" panose="020B0306030504020204" pitchFamily="34" charset="0"/>
              <a:cs typeface="Open Sans Light" panose="020B0306030504020204" pitchFamily="34" charset="0"/>
            </a:endParaRPr>
          </a:p>
        </p:txBody>
      </p:sp>
      <p:sp>
        <p:nvSpPr>
          <p:cNvPr id="4" name="object 5">
            <a:extLst>
              <a:ext uri="{FF2B5EF4-FFF2-40B4-BE49-F238E27FC236}">
                <a16:creationId xmlns:a16="http://schemas.microsoft.com/office/drawing/2014/main" id="{91735EA9-4E1F-4D0F-8EFF-FF9E1DE9A1BF}"/>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C23FCECA-E59B-4FC0-B836-FCEB518BB80E}" type="slidenum">
              <a:rPr lang="en-US" sz="700" smtClean="0">
                <a:latin typeface="DINPro-Light" panose="02000504040000020003" pitchFamily="50" charset="0"/>
                <a:cs typeface="Arial"/>
              </a:rPr>
              <a:t>19</a:t>
            </a:fld>
            <a:endParaRPr sz="700" dirty="0">
              <a:latin typeface="DINPro-Light" panose="02000504040000020003" pitchFamily="50" charset="0"/>
              <a:cs typeface="Arial"/>
            </a:endParaRPr>
          </a:p>
        </p:txBody>
      </p:sp>
      <p:sp>
        <p:nvSpPr>
          <p:cNvPr id="9" name="TextBox 8">
            <a:extLst>
              <a:ext uri="{FF2B5EF4-FFF2-40B4-BE49-F238E27FC236}">
                <a16:creationId xmlns:a16="http://schemas.microsoft.com/office/drawing/2014/main" id="{281B9679-0F0E-4470-8C91-9766FBC525C9}"/>
              </a:ext>
            </a:extLst>
          </p:cNvPr>
          <p:cNvSpPr txBox="1"/>
          <p:nvPr/>
        </p:nvSpPr>
        <p:spPr>
          <a:xfrm>
            <a:off x="4133944" y="1205869"/>
            <a:ext cx="3082442" cy="369332"/>
          </a:xfrm>
          <a:prstGeom prst="rect">
            <a:avLst/>
          </a:prstGeom>
          <a:noFill/>
        </p:spPr>
        <p:txBody>
          <a:bodyPr wrap="square">
            <a:spAutoFit/>
          </a:bodyPr>
          <a:lstStyle/>
          <a:p>
            <a:pPr algn="ctr"/>
            <a:r>
              <a:rPr lang="en-US" sz="900" dirty="0">
                <a:solidFill>
                  <a:srgbClr val="0A0936"/>
                </a:solidFill>
                <a:latin typeface="DINPro-Light" panose="02000504040000020003" pitchFamily="50" charset="0"/>
              </a:rPr>
              <a:t>Respondents most likely to travel in the next 6 months, per type of traveller</a:t>
            </a:r>
          </a:p>
        </p:txBody>
      </p:sp>
      <p:sp>
        <p:nvSpPr>
          <p:cNvPr id="7" name="TextBox 6">
            <a:extLst>
              <a:ext uri="{FF2B5EF4-FFF2-40B4-BE49-F238E27FC236}">
                <a16:creationId xmlns:a16="http://schemas.microsoft.com/office/drawing/2014/main" id="{4ABE8509-01A9-4B68-9BF8-366E2868C183}"/>
              </a:ext>
            </a:extLst>
          </p:cNvPr>
          <p:cNvSpPr txBox="1"/>
          <p:nvPr/>
        </p:nvSpPr>
        <p:spPr>
          <a:xfrm>
            <a:off x="7965934" y="4876859"/>
            <a:ext cx="1143000" cy="184666"/>
          </a:xfrm>
          <a:prstGeom prst="rect">
            <a:avLst/>
          </a:prstGeom>
          <a:noFill/>
        </p:spPr>
        <p:txBody>
          <a:bodyPr wrap="square">
            <a:spAutoFit/>
          </a:bodyPr>
          <a:lstStyle/>
          <a:p>
            <a:pPr algn="r"/>
            <a:r>
              <a:rPr lang="en-US" sz="600" b="1" dirty="0">
                <a:solidFill>
                  <a:schemeClr val="bg1"/>
                </a:solidFill>
                <a:latin typeface="DINPro-Light" panose="02000504040000020003" pitchFamily="50" charset="0"/>
              </a:rPr>
              <a:t>No. of respondents: 5,762</a:t>
            </a:r>
          </a:p>
        </p:txBody>
      </p:sp>
      <p:sp>
        <p:nvSpPr>
          <p:cNvPr id="11" name="TextBox 10">
            <a:extLst>
              <a:ext uri="{FF2B5EF4-FFF2-40B4-BE49-F238E27FC236}">
                <a16:creationId xmlns:a16="http://schemas.microsoft.com/office/drawing/2014/main" id="{C9DC9154-9E65-4C0E-B5F5-78FBF1946175}"/>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3,148</a:t>
            </a:r>
          </a:p>
        </p:txBody>
      </p:sp>
      <p:sp>
        <p:nvSpPr>
          <p:cNvPr id="12" name="TextBox 11">
            <a:extLst>
              <a:ext uri="{FF2B5EF4-FFF2-40B4-BE49-F238E27FC236}">
                <a16:creationId xmlns:a16="http://schemas.microsoft.com/office/drawing/2014/main" id="{5D5F9D22-08A0-44C1-8C7B-268E0375A29C}"/>
              </a:ext>
            </a:extLst>
          </p:cNvPr>
          <p:cNvSpPr txBox="1"/>
          <p:nvPr/>
        </p:nvSpPr>
        <p:spPr>
          <a:xfrm>
            <a:off x="286380" y="4786097"/>
            <a:ext cx="4361820"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 name="object 3">
            <a:extLst>
              <a:ext uri="{FF2B5EF4-FFF2-40B4-BE49-F238E27FC236}">
                <a16:creationId xmlns:a16="http://schemas.microsoft.com/office/drawing/2014/main" id="{EF929CA4-8AA8-464D-938B-F946BFCE7AC1}"/>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3" name="TextBox 2">
            <a:extLst>
              <a:ext uri="{FF2B5EF4-FFF2-40B4-BE49-F238E27FC236}">
                <a16:creationId xmlns:a16="http://schemas.microsoft.com/office/drawing/2014/main" id="{A2DF0809-9EA6-4E14-A4FF-BE4AF31CB51C}"/>
              </a:ext>
            </a:extLst>
          </p:cNvPr>
          <p:cNvSpPr txBox="1"/>
          <p:nvPr/>
        </p:nvSpPr>
        <p:spPr>
          <a:xfrm>
            <a:off x="180271" y="169255"/>
            <a:ext cx="6525329"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City life enthusiasts continue to exhibit the strongest desire to resume travel </a:t>
            </a:r>
          </a:p>
          <a:p>
            <a:r>
              <a:rPr lang="en-US" sz="1400" dirty="0">
                <a:solidFill>
                  <a:srgbClr val="3FADDD"/>
                </a:solidFill>
                <a:latin typeface="DINPro-Bold" panose="02000503030000020004" pitchFamily="50" charset="0"/>
              </a:rPr>
              <a:t>in the next 6 months </a:t>
            </a:r>
          </a:p>
        </p:txBody>
      </p:sp>
      <p:graphicFrame>
        <p:nvGraphicFramePr>
          <p:cNvPr id="5" name="Chart 4">
            <a:extLst>
              <a:ext uri="{FF2B5EF4-FFF2-40B4-BE49-F238E27FC236}">
                <a16:creationId xmlns:a16="http://schemas.microsoft.com/office/drawing/2014/main" id="{3EE7B258-448B-45D3-BA77-37DA8E30E9E0}"/>
              </a:ext>
            </a:extLst>
          </p:cNvPr>
          <p:cNvGraphicFramePr/>
          <p:nvPr>
            <p:extLst>
              <p:ext uri="{D42A27DB-BD31-4B8C-83A1-F6EECF244321}">
                <p14:modId xmlns:p14="http://schemas.microsoft.com/office/powerpoint/2010/main" val="3701824092"/>
              </p:ext>
            </p:extLst>
          </p:nvPr>
        </p:nvGraphicFramePr>
        <p:xfrm>
          <a:off x="2982180" y="1745549"/>
          <a:ext cx="5385971" cy="2870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1584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4A6D46F-84F5-4AEB-AFED-7D80A7290817}"/>
              </a:ext>
            </a:extLst>
          </p:cNvPr>
          <p:cNvSpPr/>
          <p:nvPr/>
        </p:nvSpPr>
        <p:spPr>
          <a:xfrm>
            <a:off x="0" y="1506740"/>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lang="en-US" dirty="0"/>
          </a:p>
        </p:txBody>
      </p:sp>
      <p:sp>
        <p:nvSpPr>
          <p:cNvPr id="3" name="object 3"/>
          <p:cNvSpPr txBox="1"/>
          <p:nvPr/>
        </p:nvSpPr>
        <p:spPr>
          <a:xfrm>
            <a:off x="1049298" y="1660525"/>
            <a:ext cx="7485102" cy="2941831"/>
          </a:xfrm>
          <a:prstGeom prst="rect">
            <a:avLst/>
          </a:prstGeom>
        </p:spPr>
        <p:txBody>
          <a:bodyPr vert="horz" wrap="square" lIns="0" tIns="30480" rIns="0" bIns="0" rtlCol="0">
            <a:spAutoFit/>
          </a:bodyPr>
          <a:lstStyle/>
          <a:p>
            <a:pPr marL="12700" marR="5080" algn="just">
              <a:lnSpc>
                <a:spcPts val="1700"/>
              </a:lnSpc>
              <a:spcBef>
                <a:spcPts val="240"/>
              </a:spcBef>
              <a:buClr>
                <a:srgbClr val="2D8CB5"/>
              </a:buClr>
              <a:tabLst>
                <a:tab pos="241300" algn="l"/>
              </a:tabLst>
            </a:pPr>
            <a:r>
              <a:rPr lang="en-US" sz="1500" spc="-100" dirty="0">
                <a:solidFill>
                  <a:srgbClr val="3FADDD"/>
                </a:solidFill>
                <a:latin typeface="DINPro-Light" panose="02000504040000020003" pitchFamily="50" charset="0"/>
                <a:ea typeface="+mj-ea"/>
                <a:cs typeface="Arial"/>
              </a:rPr>
              <a:t>This report monitors sentiment and short-term intentions for domestic and intra-European travel, and it is the second out of six waves of market research, started in September 2020. Responses are collected from European citizens from 10 high-volume source markets in light of the COVID-19 crisis.</a:t>
            </a: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Despite a second wave of COVID-19 and with no approved vaccine yet, </a:t>
            </a:r>
            <a:r>
              <a:rPr lang="en-US" sz="1500" b="1" dirty="0">
                <a:effectLst/>
                <a:latin typeface="DINPro-Light" panose="02000504040000020003" pitchFamily="50" charset="0"/>
                <a:ea typeface="Calibri" panose="020F0502020204030204" pitchFamily="34" charset="0"/>
                <a:cs typeface="Arial" panose="020B0604020202020204" pitchFamily="34" charset="0"/>
              </a:rPr>
              <a:t>Europeans’ sentiment towards domestic and intra-regional travel remains stable and</a:t>
            </a:r>
            <a:r>
              <a:rPr lang="en-US" sz="1500" b="1" dirty="0">
                <a:latin typeface="DINPro-Light" panose="02000504040000020003" pitchFamily="50" charset="0"/>
                <a:cs typeface="Arial" panose="020B0604020202020204" pitchFamily="34" charset="0"/>
              </a:rPr>
              <a:t> quite </a:t>
            </a:r>
            <a:r>
              <a:rPr lang="en-US" sz="1500" b="1" dirty="0">
                <a:effectLst/>
                <a:latin typeface="DINPro-Light" panose="02000504040000020003" pitchFamily="50" charset="0"/>
                <a:ea typeface="Calibri" panose="020F0502020204030204" pitchFamily="34" charset="0"/>
                <a:cs typeface="Arial" panose="020B0604020202020204" pitchFamily="34" charset="0"/>
              </a:rPr>
              <a:t>positive </a:t>
            </a:r>
            <a:r>
              <a:rPr lang="en-US" sz="1500" dirty="0">
                <a:effectLst/>
                <a:latin typeface="DINPro-Light" panose="02000504040000020003" pitchFamily="50" charset="0"/>
                <a:ea typeface="Calibri" panose="020F0502020204030204" pitchFamily="34" charset="0"/>
                <a:cs typeface="Arial" panose="020B0604020202020204" pitchFamily="34" charset="0"/>
              </a:rPr>
              <a:t>with 53.6% of respondents intending to travel in the next 6 months (compared to 53.5% in</a:t>
            </a:r>
            <a:r>
              <a:rPr lang="en-US" sz="1500" dirty="0">
                <a:solidFill>
                  <a:srgbClr val="FF0000"/>
                </a:solidFill>
                <a:effectLst/>
                <a:latin typeface="DINPro-Light" panose="02000504040000020003" pitchFamily="50" charset="0"/>
                <a:ea typeface="Calibri" panose="020F0502020204030204" pitchFamily="34" charset="0"/>
                <a:cs typeface="Arial" panose="020B0604020202020204" pitchFamily="34" charset="0"/>
              </a:rPr>
              <a:t> </a:t>
            </a:r>
            <a:r>
              <a:rPr lang="en-US" sz="1500" dirty="0">
                <a:effectLst/>
                <a:latin typeface="DINPro-Light" panose="02000504040000020003" pitchFamily="50" charset="0"/>
                <a:ea typeface="Calibri" panose="020F0502020204030204" pitchFamily="34" charset="0"/>
                <a:cs typeface="Arial" panose="020B0604020202020204" pitchFamily="34" charset="0"/>
              </a:rPr>
              <a:t>wave 1).</a:t>
            </a: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At the same time,</a:t>
            </a:r>
            <a:r>
              <a:rPr lang="en-US" sz="1500" b="1" dirty="0">
                <a:effectLst/>
                <a:latin typeface="DINPro-Light" panose="02000504040000020003" pitchFamily="50" charset="0"/>
                <a:ea typeface="Calibri" panose="020F0502020204030204" pitchFamily="34" charset="0"/>
                <a:cs typeface="Arial" panose="020B0604020202020204" pitchFamily="34" charset="0"/>
              </a:rPr>
              <a:t> sentiment is fairly similar </a:t>
            </a:r>
            <a:r>
              <a:rPr lang="en-US" sz="1500" dirty="0">
                <a:effectLst/>
                <a:latin typeface="DINPro-Light" panose="02000504040000020003" pitchFamily="50" charset="0"/>
                <a:ea typeface="Calibri" panose="020F0502020204030204" pitchFamily="34" charset="0"/>
                <a:cs typeface="Arial" panose="020B0604020202020204" pitchFamily="34" charset="0"/>
              </a:rPr>
              <a:t>towards domestic (38.8%) and intra-European travel (39.2%). </a:t>
            </a: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However, compared to wave 1, </a:t>
            </a:r>
            <a:r>
              <a:rPr lang="en-US" sz="1500" b="1" dirty="0">
                <a:effectLst/>
                <a:latin typeface="DINPro-Light" panose="02000504040000020003" pitchFamily="50" charset="0"/>
                <a:ea typeface="Calibri" panose="020F0502020204030204" pitchFamily="34" charset="0"/>
                <a:cs typeface="Arial" panose="020B0604020202020204" pitchFamily="34" charset="0"/>
              </a:rPr>
              <a:t>fewer Europeans are planning a trip in th</a:t>
            </a:r>
            <a:r>
              <a:rPr lang="en-US" sz="1500" b="1" dirty="0">
                <a:latin typeface="DINPro-Light" panose="02000504040000020003" pitchFamily="50" charset="0"/>
                <a:ea typeface="Calibri" panose="020F0502020204030204" pitchFamily="34" charset="0"/>
                <a:cs typeface="Arial" panose="020B0604020202020204" pitchFamily="34" charset="0"/>
              </a:rPr>
              <a:t>e next 2 months</a:t>
            </a:r>
            <a:r>
              <a:rPr lang="en-US" sz="1500" b="1" dirty="0">
                <a:effectLst/>
                <a:latin typeface="DINPro-Light" panose="02000504040000020003" pitchFamily="50" charset="0"/>
                <a:ea typeface="Calibri" panose="020F0502020204030204" pitchFamily="34" charset="0"/>
                <a:cs typeface="Arial" panose="020B0604020202020204" pitchFamily="34" charset="0"/>
              </a:rPr>
              <a:t>. </a:t>
            </a:r>
            <a:r>
              <a:rPr lang="en-US" sz="1500" dirty="0">
                <a:effectLst/>
                <a:latin typeface="DINPro-Light" panose="02000504040000020003" pitchFamily="50" charset="0"/>
                <a:ea typeface="Calibri" panose="020F0502020204030204" pitchFamily="34" charset="0"/>
                <a:cs typeface="Arial" panose="020B0604020202020204" pitchFamily="34" charset="0"/>
              </a:rPr>
              <a:t>The</a:t>
            </a:r>
            <a:r>
              <a:rPr lang="en-US" sz="1500" dirty="0">
                <a:solidFill>
                  <a:srgbClr val="FF0000"/>
                </a:solidFill>
                <a:effectLst/>
                <a:latin typeface="DINPro-Light" panose="02000504040000020003" pitchFamily="50" charset="0"/>
                <a:ea typeface="Calibri" panose="020F0502020204030204" pitchFamily="34" charset="0"/>
                <a:cs typeface="Arial" panose="020B0604020202020204" pitchFamily="34" charset="0"/>
              </a:rPr>
              <a:t> </a:t>
            </a:r>
            <a:r>
              <a:rPr lang="en-US" sz="1500" dirty="0">
                <a:effectLst/>
                <a:latin typeface="DINPro-Light" panose="02000504040000020003" pitchFamily="50" charset="0"/>
                <a:ea typeface="Calibri" panose="020F0502020204030204" pitchFamily="34" charset="0"/>
                <a:cs typeface="Arial" panose="020B0604020202020204" pitchFamily="34" charset="0"/>
              </a:rPr>
              <a:t>survey highlights an -18% drop in respondents wishing to travel before December 2020 and slight increases in uncertainty about the exact timing and destination of their trip (+5.8% and +7.6% respectively).</a:t>
            </a:r>
            <a:endParaRPr lang="en-US" sz="1500" spc="-5" dirty="0">
              <a:solidFill>
                <a:srgbClr val="231F20"/>
              </a:solidFill>
              <a:latin typeface="DINPro-Light" panose="02000504040000020003" pitchFamily="50" charset="0"/>
              <a:cs typeface="Arial"/>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panose="02000503030000020004"/>
              </a:rPr>
              <a:t>WAVE 2</a:t>
            </a:r>
            <a:endParaRPr sz="2700" dirty="0">
              <a:latin typeface="DINPro" panose="02000503030000020004"/>
            </a:endParaRPr>
          </a:p>
          <a:p>
            <a:pPr marL="12700">
              <a:lnSpc>
                <a:spcPts val="3180"/>
              </a:lnSpc>
            </a:pP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9" name="object 5">
            <a:extLst>
              <a:ext uri="{FF2B5EF4-FFF2-40B4-BE49-F238E27FC236}">
                <a16:creationId xmlns:a16="http://schemas.microsoft.com/office/drawing/2014/main" id="{A398CA4F-9AFE-411B-839D-806388C101C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F5F5B174-96DE-465C-9D05-ADB2A3335046}" type="slidenum">
              <a:rPr lang="en-US" sz="700" smtClean="0">
                <a:latin typeface="DINPro-Light" panose="02000504040000020003" pitchFamily="50" charset="0"/>
                <a:cs typeface="Arial"/>
              </a:rPr>
              <a:t>2</a:t>
            </a:fld>
            <a:endParaRPr sz="700" dirty="0">
              <a:latin typeface="DINPro-Light" panose="02000504040000020003" pitchFamily="50" charset="0"/>
              <a:cs typeface="Arial"/>
            </a:endParaRPr>
          </a:p>
        </p:txBody>
      </p:sp>
      <p:sp>
        <p:nvSpPr>
          <p:cNvPr id="8" name="object 5">
            <a:extLst>
              <a:ext uri="{FF2B5EF4-FFF2-40B4-BE49-F238E27FC236}">
                <a16:creationId xmlns:a16="http://schemas.microsoft.com/office/drawing/2014/main" id="{1756EEBD-0C6A-4C08-9D3D-7C484B0CB042}"/>
              </a:ext>
            </a:extLst>
          </p:cNvPr>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Tree>
    <p:extLst>
      <p:ext uri="{BB962C8B-B14F-4D97-AF65-F5344CB8AC3E}">
        <p14:creationId xmlns:p14="http://schemas.microsoft.com/office/powerpoint/2010/main" val="411414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49AF1-B2E2-417A-A15D-E569485832A0}"/>
              </a:ext>
            </a:extLst>
          </p:cNvPr>
          <p:cNvSpPr/>
          <p:nvPr/>
        </p:nvSpPr>
        <p:spPr>
          <a:xfrm>
            <a:off x="-2" y="992360"/>
            <a:ext cx="9144000" cy="415749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C58B7D34-731A-4331-AF5D-C651A5F408CA}"/>
              </a:ext>
            </a:extLst>
          </p:cNvPr>
          <p:cNvGraphicFramePr/>
          <p:nvPr>
            <p:extLst>
              <p:ext uri="{D42A27DB-BD31-4B8C-83A1-F6EECF244321}">
                <p14:modId xmlns:p14="http://schemas.microsoft.com/office/powerpoint/2010/main" val="3276441541"/>
              </p:ext>
            </p:extLst>
          </p:nvPr>
        </p:nvGraphicFramePr>
        <p:xfrm>
          <a:off x="5133799" y="1514728"/>
          <a:ext cx="3693953" cy="31937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334A648-B660-4A07-BAC7-AC6D0522BAD7}"/>
              </a:ext>
            </a:extLst>
          </p:cNvPr>
          <p:cNvGraphicFramePr/>
          <p:nvPr>
            <p:extLst>
              <p:ext uri="{D42A27DB-BD31-4B8C-83A1-F6EECF244321}">
                <p14:modId xmlns:p14="http://schemas.microsoft.com/office/powerpoint/2010/main" val="25119017"/>
              </p:ext>
            </p:extLst>
          </p:nvPr>
        </p:nvGraphicFramePr>
        <p:xfrm>
          <a:off x="457200" y="1485536"/>
          <a:ext cx="3761880" cy="286601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28426C17-E0E1-4CA3-9B86-400C43EDA3BC}"/>
              </a:ext>
            </a:extLst>
          </p:cNvPr>
          <p:cNvSpPr txBox="1"/>
          <p:nvPr/>
        </p:nvSpPr>
        <p:spPr>
          <a:xfrm>
            <a:off x="1240495" y="1246437"/>
            <a:ext cx="2153523" cy="230832"/>
          </a:xfrm>
          <a:prstGeom prst="rect">
            <a:avLst/>
          </a:prstGeom>
          <a:noFill/>
        </p:spPr>
        <p:txBody>
          <a:bodyPr wrap="square">
            <a:spAutoFit/>
          </a:bodyPr>
          <a:lstStyle/>
          <a:p>
            <a:pPr algn="ctr"/>
            <a:r>
              <a:rPr lang="en-US" sz="900" dirty="0">
                <a:solidFill>
                  <a:srgbClr val="0A0936"/>
                </a:solidFill>
                <a:latin typeface="DINPro-Light" panose="02000504040000020003" pitchFamily="50" charset="0"/>
              </a:rPr>
              <a:t>When will Europeans travel next? </a:t>
            </a:r>
          </a:p>
        </p:txBody>
      </p:sp>
      <p:sp>
        <p:nvSpPr>
          <p:cNvPr id="7" name="TextBox 6">
            <a:extLst>
              <a:ext uri="{FF2B5EF4-FFF2-40B4-BE49-F238E27FC236}">
                <a16:creationId xmlns:a16="http://schemas.microsoft.com/office/drawing/2014/main" id="{89BD5CED-0306-4D56-893E-5212FBF739E0}"/>
              </a:ext>
            </a:extLst>
          </p:cNvPr>
          <p:cNvSpPr txBox="1"/>
          <p:nvPr/>
        </p:nvSpPr>
        <p:spPr>
          <a:xfrm>
            <a:off x="5952075" y="1236205"/>
            <a:ext cx="2057400" cy="369332"/>
          </a:xfrm>
          <a:prstGeom prst="rect">
            <a:avLst/>
          </a:prstGeom>
          <a:noFill/>
        </p:spPr>
        <p:txBody>
          <a:bodyPr wrap="square">
            <a:spAutoFit/>
          </a:bodyPr>
          <a:lstStyle/>
          <a:p>
            <a:pPr algn="ctr"/>
            <a:r>
              <a:rPr lang="en-US" sz="900" dirty="0">
                <a:solidFill>
                  <a:srgbClr val="0A0936"/>
                </a:solidFill>
                <a:latin typeface="DINPro-Light" panose="02000504040000020003" pitchFamily="50" charset="0"/>
              </a:rPr>
              <a:t>Where will Europeans travel within the next 6 months?</a:t>
            </a:r>
          </a:p>
        </p:txBody>
      </p:sp>
      <p:sp>
        <p:nvSpPr>
          <p:cNvPr id="3" name="object 23">
            <a:extLst>
              <a:ext uri="{FF2B5EF4-FFF2-40B4-BE49-F238E27FC236}">
                <a16:creationId xmlns:a16="http://schemas.microsoft.com/office/drawing/2014/main" id="{F0B63962-D551-4457-B8E2-6743C338FFEB}"/>
              </a:ext>
            </a:extLst>
          </p:cNvPr>
          <p:cNvSpPr/>
          <p:nvPr/>
        </p:nvSpPr>
        <p:spPr>
          <a:xfrm>
            <a:off x="3981767" y="826625"/>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11" name="TextBox 10">
            <a:extLst>
              <a:ext uri="{FF2B5EF4-FFF2-40B4-BE49-F238E27FC236}">
                <a16:creationId xmlns:a16="http://schemas.microsoft.com/office/drawing/2014/main" id="{EA23863C-D561-4029-BEB6-12FB2337E928}"/>
              </a:ext>
            </a:extLst>
          </p:cNvPr>
          <p:cNvSpPr txBox="1"/>
          <p:nvPr/>
        </p:nvSpPr>
        <p:spPr>
          <a:xfrm>
            <a:off x="5167666" y="4789733"/>
            <a:ext cx="2810996"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Q10.Where do you plan to travel in the next 6 months?</a:t>
            </a:r>
          </a:p>
        </p:txBody>
      </p:sp>
      <p:sp>
        <p:nvSpPr>
          <p:cNvPr id="6" name="object 5">
            <a:extLst>
              <a:ext uri="{FF2B5EF4-FFF2-40B4-BE49-F238E27FC236}">
                <a16:creationId xmlns:a16="http://schemas.microsoft.com/office/drawing/2014/main" id="{12236653-7E15-4A20-931D-81FEE4D58CC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9CBBB073-86F2-4C52-91DA-FB910989052E}" type="slidenum">
              <a:rPr lang="en-US" sz="700" smtClean="0">
                <a:latin typeface="DINPro-Light" panose="02000504040000020003" pitchFamily="50" charset="0"/>
                <a:cs typeface="Arial"/>
              </a:rPr>
              <a:t>20</a:t>
            </a:fld>
            <a:endParaRPr sz="700" dirty="0">
              <a:latin typeface="DINPro-Light" panose="02000504040000020003" pitchFamily="50" charset="0"/>
              <a:cs typeface="Arial"/>
            </a:endParaRPr>
          </a:p>
        </p:txBody>
      </p:sp>
      <p:sp>
        <p:nvSpPr>
          <p:cNvPr id="8" name="Rectangle 7">
            <a:extLst>
              <a:ext uri="{FF2B5EF4-FFF2-40B4-BE49-F238E27FC236}">
                <a16:creationId xmlns:a16="http://schemas.microsoft.com/office/drawing/2014/main" id="{4DCC1FF1-2262-4BA0-AA5A-B1689515D3A9}"/>
              </a:ext>
            </a:extLst>
          </p:cNvPr>
          <p:cNvSpPr/>
          <p:nvPr/>
        </p:nvSpPr>
        <p:spPr>
          <a:xfrm>
            <a:off x="470362" y="1485536"/>
            <a:ext cx="381000" cy="20144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A2044D0-825C-40DC-99D7-5352FCA14E13}"/>
              </a:ext>
            </a:extLst>
          </p:cNvPr>
          <p:cNvSpPr/>
          <p:nvPr/>
        </p:nvSpPr>
        <p:spPr>
          <a:xfrm>
            <a:off x="5114889" y="1478016"/>
            <a:ext cx="381000" cy="20144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25CD7EF-AAC9-4310-A8E8-001EAF2E271E}"/>
              </a:ext>
            </a:extLst>
          </p:cNvPr>
          <p:cNvSpPr txBox="1"/>
          <p:nvPr/>
        </p:nvSpPr>
        <p:spPr>
          <a:xfrm>
            <a:off x="335501" y="4815880"/>
            <a:ext cx="3963512"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3" name="TextBox 12">
            <a:extLst>
              <a:ext uri="{FF2B5EF4-FFF2-40B4-BE49-F238E27FC236}">
                <a16:creationId xmlns:a16="http://schemas.microsoft.com/office/drawing/2014/main" id="{D24E9455-BB6E-44AB-9B34-22C4DF5A802E}"/>
              </a:ext>
            </a:extLst>
          </p:cNvPr>
          <p:cNvSpPr txBox="1"/>
          <p:nvPr/>
        </p:nvSpPr>
        <p:spPr>
          <a:xfrm>
            <a:off x="244082" y="4965075"/>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5,876</a:t>
            </a:r>
          </a:p>
        </p:txBody>
      </p:sp>
      <p:sp>
        <p:nvSpPr>
          <p:cNvPr id="14" name="TextBox 13">
            <a:extLst>
              <a:ext uri="{FF2B5EF4-FFF2-40B4-BE49-F238E27FC236}">
                <a16:creationId xmlns:a16="http://schemas.microsoft.com/office/drawing/2014/main" id="{DC814FD5-4FFF-48EE-A0DC-CC87937B68D1}"/>
              </a:ext>
            </a:extLst>
          </p:cNvPr>
          <p:cNvSpPr txBox="1"/>
          <p:nvPr/>
        </p:nvSpPr>
        <p:spPr>
          <a:xfrm>
            <a:off x="5080559" y="4963810"/>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5,876</a:t>
            </a:r>
          </a:p>
        </p:txBody>
      </p:sp>
      <p:sp>
        <p:nvSpPr>
          <p:cNvPr id="10" name="TextBox 9">
            <a:extLst>
              <a:ext uri="{FF2B5EF4-FFF2-40B4-BE49-F238E27FC236}">
                <a16:creationId xmlns:a16="http://schemas.microsoft.com/office/drawing/2014/main" id="{386175FC-D696-4220-A7AE-0AC2F2FEAFAC}"/>
              </a:ext>
            </a:extLst>
          </p:cNvPr>
          <p:cNvSpPr txBox="1"/>
          <p:nvPr/>
        </p:nvSpPr>
        <p:spPr>
          <a:xfrm>
            <a:off x="490407" y="258727"/>
            <a:ext cx="8163181"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Winter makes the effect of COVID-19 worse: intention to travel by the end of 2020 weakens (-18%) while uncertainty about destination choice is on the rise (+8%)</a:t>
            </a:r>
          </a:p>
        </p:txBody>
      </p:sp>
      <p:sp>
        <p:nvSpPr>
          <p:cNvPr id="9" name="TextBox 8">
            <a:extLst>
              <a:ext uri="{FF2B5EF4-FFF2-40B4-BE49-F238E27FC236}">
                <a16:creationId xmlns:a16="http://schemas.microsoft.com/office/drawing/2014/main" id="{F9D6DB8E-6877-43FC-B638-4AC346FF3799}"/>
              </a:ext>
            </a:extLst>
          </p:cNvPr>
          <p:cNvSpPr txBox="1"/>
          <p:nvPr/>
        </p:nvSpPr>
        <p:spPr>
          <a:xfrm>
            <a:off x="1371600" y="4347239"/>
            <a:ext cx="1981200"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For specific dates please refer to slide </a:t>
            </a:r>
            <a:r>
              <a:rPr lang="en-GB" sz="600" dirty="0">
                <a:solidFill>
                  <a:schemeClr val="bg1">
                    <a:lumMod val="50000"/>
                  </a:schemeClr>
                </a:solidFill>
                <a:latin typeface="DINPro-Light" panose="02000504040000020003" pitchFamily="50" charset="0"/>
              </a:rPr>
              <a:t>14</a:t>
            </a:r>
            <a:endParaRPr lang="en-US" sz="600" dirty="0">
              <a:solidFill>
                <a:schemeClr val="bg1">
                  <a:lumMod val="50000"/>
                </a:schemeClr>
              </a:solidFill>
              <a:latin typeface="DINPro-Light" panose="02000504040000020003" pitchFamily="50" charset="0"/>
            </a:endParaRPr>
          </a:p>
        </p:txBody>
      </p:sp>
      <p:sp>
        <p:nvSpPr>
          <p:cNvPr id="22" name="Left Brace 21">
            <a:extLst>
              <a:ext uri="{FF2B5EF4-FFF2-40B4-BE49-F238E27FC236}">
                <a16:creationId xmlns:a16="http://schemas.microsoft.com/office/drawing/2014/main" id="{4E803158-D7B5-489D-A5FA-6332B8E63908}"/>
              </a:ext>
            </a:extLst>
          </p:cNvPr>
          <p:cNvSpPr/>
          <p:nvPr/>
        </p:nvSpPr>
        <p:spPr>
          <a:xfrm flipH="1">
            <a:off x="8229600" y="1912461"/>
            <a:ext cx="76200" cy="217442"/>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id="{CD9A3D98-3E52-435F-AD45-377C246C7B29}"/>
              </a:ext>
            </a:extLst>
          </p:cNvPr>
          <p:cNvSpPr txBox="1"/>
          <p:nvPr/>
        </p:nvSpPr>
        <p:spPr>
          <a:xfrm>
            <a:off x="8218709" y="1978481"/>
            <a:ext cx="500279" cy="215444"/>
          </a:xfrm>
          <a:prstGeom prst="rect">
            <a:avLst/>
          </a:prstGeom>
          <a:noFill/>
        </p:spPr>
        <p:txBody>
          <a:bodyPr wrap="square">
            <a:spAutoFit/>
          </a:bodyPr>
          <a:lstStyle/>
          <a:p>
            <a:pPr algn="ctr"/>
            <a:r>
              <a:rPr lang="en-US" sz="800" dirty="0">
                <a:solidFill>
                  <a:srgbClr val="00B050"/>
                </a:solidFill>
                <a:latin typeface="DINPro-Light" panose="02000504040000020003" pitchFamily="50" charset="0"/>
              </a:rPr>
              <a:t>8%</a:t>
            </a:r>
          </a:p>
        </p:txBody>
      </p:sp>
      <p:sp>
        <p:nvSpPr>
          <p:cNvPr id="26" name="Left Brace 25">
            <a:extLst>
              <a:ext uri="{FF2B5EF4-FFF2-40B4-BE49-F238E27FC236}">
                <a16:creationId xmlns:a16="http://schemas.microsoft.com/office/drawing/2014/main" id="{4129B096-B751-43BD-85C9-0BD4E2966141}"/>
              </a:ext>
            </a:extLst>
          </p:cNvPr>
          <p:cNvSpPr/>
          <p:nvPr/>
        </p:nvSpPr>
        <p:spPr>
          <a:xfrm flipH="1">
            <a:off x="3657599" y="3336925"/>
            <a:ext cx="76200" cy="3810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D6D3A27E-273B-45F2-9311-9C86B05C3D3B}"/>
              </a:ext>
            </a:extLst>
          </p:cNvPr>
          <p:cNvSpPr/>
          <p:nvPr/>
        </p:nvSpPr>
        <p:spPr>
          <a:xfrm>
            <a:off x="8403298" y="1889125"/>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48701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D22B83-4F0D-43C9-B367-EC67460843FA}"/>
              </a:ext>
            </a:extLst>
          </p:cNvPr>
          <p:cNvSpPr/>
          <p:nvPr/>
        </p:nvSpPr>
        <p:spPr>
          <a:xfrm>
            <a:off x="0" y="-1"/>
            <a:ext cx="9144000" cy="514984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394A1059-07BF-4EF4-8276-E11D08EB02DD}"/>
              </a:ext>
            </a:extLst>
          </p:cNvPr>
          <p:cNvCxnSpPr/>
          <p:nvPr/>
        </p:nvCxnSpPr>
        <p:spPr>
          <a:xfrm>
            <a:off x="-17799" y="4899475"/>
            <a:ext cx="2057400" cy="0"/>
          </a:xfrm>
          <a:prstGeom prst="line">
            <a:avLst/>
          </a:prstGeom>
          <a:ln>
            <a:solidFill>
              <a:srgbClr val="0A0935"/>
            </a:solidFill>
          </a:ln>
        </p:spPr>
        <p:style>
          <a:lnRef idx="1">
            <a:schemeClr val="accent1"/>
          </a:lnRef>
          <a:fillRef idx="0">
            <a:schemeClr val="accent1"/>
          </a:fillRef>
          <a:effectRef idx="0">
            <a:schemeClr val="accent1"/>
          </a:effectRef>
          <a:fontRef idx="minor">
            <a:schemeClr val="tx1"/>
          </a:fontRef>
        </p:style>
      </p:cxnSp>
      <p:sp>
        <p:nvSpPr>
          <p:cNvPr id="5" name="object 5">
            <a:extLst>
              <a:ext uri="{FF2B5EF4-FFF2-40B4-BE49-F238E27FC236}">
                <a16:creationId xmlns:a16="http://schemas.microsoft.com/office/drawing/2014/main" id="{7388FDF1-CCD1-4F25-A5E4-1F4F21FFC738}"/>
              </a:ext>
            </a:extLst>
          </p:cNvPr>
          <p:cNvSpPr txBox="1"/>
          <p:nvPr/>
        </p:nvSpPr>
        <p:spPr>
          <a:xfrm>
            <a:off x="76200" y="4864501"/>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C9ABB4B5-4D17-46E0-99C1-0E0EA4F4E1D5}" type="slidenum">
              <a:rPr lang="en-US" sz="700" smtClean="0">
                <a:solidFill>
                  <a:srgbClr val="0A0935"/>
                </a:solidFill>
                <a:latin typeface="DINPro-Light" panose="02000504040000020003" pitchFamily="50" charset="0"/>
                <a:cs typeface="Arial"/>
              </a:rPr>
              <a:t>21</a:t>
            </a:fld>
            <a:endParaRPr sz="700" dirty="0">
              <a:solidFill>
                <a:srgbClr val="0A0935"/>
              </a:solidFill>
              <a:latin typeface="DINPro-Light" panose="02000504040000020003" pitchFamily="50" charset="0"/>
              <a:cs typeface="Arial"/>
            </a:endParaRPr>
          </a:p>
        </p:txBody>
      </p:sp>
      <p:sp>
        <p:nvSpPr>
          <p:cNvPr id="2" name="TextBox 1">
            <a:extLst>
              <a:ext uri="{FF2B5EF4-FFF2-40B4-BE49-F238E27FC236}">
                <a16:creationId xmlns:a16="http://schemas.microsoft.com/office/drawing/2014/main" id="{170F1AC8-96DB-4685-9D81-9722D8D91229}"/>
              </a:ext>
            </a:extLst>
          </p:cNvPr>
          <p:cNvSpPr txBox="1"/>
          <p:nvPr/>
        </p:nvSpPr>
        <p:spPr>
          <a:xfrm>
            <a:off x="281874" y="4918988"/>
            <a:ext cx="3963512" cy="200055"/>
          </a:xfrm>
          <a:prstGeom prst="rect">
            <a:avLst/>
          </a:prstGeom>
          <a:noFill/>
        </p:spPr>
        <p:txBody>
          <a:bodyPr wrap="square">
            <a:spAutoFit/>
          </a:bodyPr>
          <a:lstStyle/>
          <a:p>
            <a:r>
              <a:rPr lang="en-US" sz="700" b="1" dirty="0">
                <a:solidFill>
                  <a:srgbClr val="0A0935"/>
                </a:solidFill>
                <a:latin typeface="DINPro-Light" panose="02000504040000020003" pitchFamily="50" charset="0"/>
              </a:rPr>
              <a:t>Q11. To which country(ies) do you plan to travel next?</a:t>
            </a:r>
          </a:p>
        </p:txBody>
      </p:sp>
      <p:sp>
        <p:nvSpPr>
          <p:cNvPr id="10" name="TextBox 9">
            <a:extLst>
              <a:ext uri="{FF2B5EF4-FFF2-40B4-BE49-F238E27FC236}">
                <a16:creationId xmlns:a16="http://schemas.microsoft.com/office/drawing/2014/main" id="{CC583404-9720-4823-9B44-F4CB1DC8644C}"/>
              </a:ext>
            </a:extLst>
          </p:cNvPr>
          <p:cNvSpPr txBox="1"/>
          <p:nvPr/>
        </p:nvSpPr>
        <p:spPr>
          <a:xfrm>
            <a:off x="104775" y="746125"/>
            <a:ext cx="2790826" cy="1477328"/>
          </a:xfrm>
          <a:prstGeom prst="rect">
            <a:avLst/>
          </a:prstGeom>
          <a:noFill/>
        </p:spPr>
        <p:txBody>
          <a:bodyPr wrap="square">
            <a:spAutoFit/>
          </a:bodyPr>
          <a:lstStyle/>
          <a:p>
            <a:r>
              <a:rPr lang="en-US" sz="1600" spc="-75" dirty="0">
                <a:solidFill>
                  <a:srgbClr val="0A0935"/>
                </a:solidFill>
                <a:latin typeface="DINPro-Bold" panose="02000503030000020004" pitchFamily="50" charset="0"/>
              </a:rPr>
              <a:t>PREFERRED COUNTRIES FOR THE NEXT INTRA-ΕUROPEAN TRAVEL</a:t>
            </a:r>
          </a:p>
          <a:p>
            <a:r>
              <a:rPr lang="en-US" sz="1400" dirty="0">
                <a:solidFill>
                  <a:srgbClr val="3FADDD"/>
                </a:solidFill>
                <a:latin typeface="DINPro-Bold" panose="02000503030000020004" pitchFamily="50" charset="0"/>
              </a:rPr>
              <a:t>Countries at the top of the wish list lead epidemiological trends as well  </a:t>
            </a:r>
          </a:p>
        </p:txBody>
      </p:sp>
      <p:cxnSp>
        <p:nvCxnSpPr>
          <p:cNvPr id="14" name="Straight Connector 13">
            <a:extLst>
              <a:ext uri="{FF2B5EF4-FFF2-40B4-BE49-F238E27FC236}">
                <a16:creationId xmlns:a16="http://schemas.microsoft.com/office/drawing/2014/main" id="{1AD76F69-D8F4-476C-9AA0-B5C405BD8E98}"/>
              </a:ext>
            </a:extLst>
          </p:cNvPr>
          <p:cNvCxnSpPr/>
          <p:nvPr/>
        </p:nvCxnSpPr>
        <p:spPr>
          <a:xfrm>
            <a:off x="281874" y="2270125"/>
            <a:ext cx="1371600" cy="0"/>
          </a:xfrm>
          <a:prstGeom prst="line">
            <a:avLst/>
          </a:prstGeom>
          <a:ln>
            <a:solidFill>
              <a:srgbClr val="0C0B3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E0A6CE0-E20F-4AB1-BE45-A85353F95172}"/>
              </a:ext>
            </a:extLst>
          </p:cNvPr>
          <p:cNvSpPr txBox="1"/>
          <p:nvPr/>
        </p:nvSpPr>
        <p:spPr>
          <a:xfrm>
            <a:off x="49200" y="2324505"/>
            <a:ext cx="1850800" cy="307777"/>
          </a:xfrm>
          <a:prstGeom prst="rect">
            <a:avLst/>
          </a:prstGeom>
          <a:noFill/>
        </p:spPr>
        <p:txBody>
          <a:bodyPr wrap="square">
            <a:spAutoFit/>
          </a:bodyPr>
          <a:lstStyle/>
          <a:p>
            <a:pPr algn="ctr"/>
            <a:r>
              <a:rPr lang="en-US" sz="1400" b="1" spc="-75" dirty="0">
                <a:solidFill>
                  <a:srgbClr val="0A0A35"/>
                </a:solidFill>
                <a:latin typeface="DINPro-Light" panose="02000504040000020003" pitchFamily="50" charset="0"/>
              </a:rPr>
              <a:t>TOP 10 COUNTRIES</a:t>
            </a:r>
          </a:p>
        </p:txBody>
      </p:sp>
      <p:sp>
        <p:nvSpPr>
          <p:cNvPr id="16" name="TextBox 15">
            <a:extLst>
              <a:ext uri="{FF2B5EF4-FFF2-40B4-BE49-F238E27FC236}">
                <a16:creationId xmlns:a16="http://schemas.microsoft.com/office/drawing/2014/main" id="{62CCA30D-DEFE-4E66-BF37-9017799BF203}"/>
              </a:ext>
            </a:extLst>
          </p:cNvPr>
          <p:cNvSpPr txBox="1"/>
          <p:nvPr/>
        </p:nvSpPr>
        <p:spPr>
          <a:xfrm>
            <a:off x="347741" y="2639019"/>
            <a:ext cx="1143000" cy="1631216"/>
          </a:xfrm>
          <a:prstGeom prst="rect">
            <a:avLst/>
          </a:prstGeom>
          <a:noFill/>
        </p:spPr>
        <p:txBody>
          <a:bodyPr wrap="square">
            <a:spAutoFit/>
          </a:bodyPr>
          <a:lstStyle/>
          <a:p>
            <a:r>
              <a:rPr lang="en-US" sz="1000" b="1" spc="-75" dirty="0">
                <a:solidFill>
                  <a:srgbClr val="0A0A35"/>
                </a:solidFill>
                <a:latin typeface="DINPro-Light" panose="02000504040000020003" pitchFamily="50" charset="0"/>
              </a:rPr>
              <a:t>Spain</a:t>
            </a:r>
          </a:p>
          <a:p>
            <a:r>
              <a:rPr lang="en-US" sz="1000" b="1" spc="-75" dirty="0">
                <a:solidFill>
                  <a:srgbClr val="0A0A35"/>
                </a:solidFill>
                <a:latin typeface="DINPro-Light" panose="02000504040000020003" pitchFamily="50" charset="0"/>
              </a:rPr>
              <a:t>Italy</a:t>
            </a:r>
          </a:p>
          <a:p>
            <a:r>
              <a:rPr lang="en-US" sz="1000" b="1" spc="-75" dirty="0">
                <a:solidFill>
                  <a:srgbClr val="0A0A35"/>
                </a:solidFill>
                <a:latin typeface="DINPro-Light" panose="02000504040000020003" pitchFamily="50" charset="0"/>
              </a:rPr>
              <a:t>France</a:t>
            </a:r>
          </a:p>
          <a:p>
            <a:r>
              <a:rPr lang="en-US" sz="1000" b="1" spc="-75" dirty="0">
                <a:solidFill>
                  <a:srgbClr val="0A0A35"/>
                </a:solidFill>
                <a:latin typeface="DINPro-Light" panose="02000504040000020003" pitchFamily="50" charset="0"/>
              </a:rPr>
              <a:t>Germany</a:t>
            </a:r>
          </a:p>
          <a:p>
            <a:r>
              <a:rPr lang="en-US" sz="1000" b="1" spc="-75" dirty="0">
                <a:solidFill>
                  <a:srgbClr val="0A0A35"/>
                </a:solidFill>
                <a:latin typeface="DINPro-Light" panose="02000504040000020003" pitchFamily="50" charset="0"/>
              </a:rPr>
              <a:t>Greece</a:t>
            </a:r>
          </a:p>
          <a:p>
            <a:r>
              <a:rPr lang="en-US" sz="1000" b="1" spc="-75" dirty="0">
                <a:solidFill>
                  <a:srgbClr val="0A0A35"/>
                </a:solidFill>
                <a:latin typeface="DINPro-Light" panose="02000504040000020003" pitchFamily="50" charset="0"/>
              </a:rPr>
              <a:t>United Kingdom</a:t>
            </a:r>
          </a:p>
          <a:p>
            <a:r>
              <a:rPr lang="en-US" sz="1000" b="1" spc="-75" dirty="0">
                <a:solidFill>
                  <a:srgbClr val="0A0A35"/>
                </a:solidFill>
                <a:latin typeface="DINPro-Light" panose="02000504040000020003" pitchFamily="50" charset="0"/>
              </a:rPr>
              <a:t>Portugal</a:t>
            </a:r>
          </a:p>
          <a:p>
            <a:r>
              <a:rPr lang="en-US" sz="1000" b="1" spc="-75" dirty="0">
                <a:solidFill>
                  <a:srgbClr val="0A0A35"/>
                </a:solidFill>
                <a:latin typeface="DINPro-Light" panose="02000504040000020003" pitchFamily="50" charset="0"/>
              </a:rPr>
              <a:t>Croatia</a:t>
            </a:r>
          </a:p>
          <a:p>
            <a:r>
              <a:rPr lang="en-US" sz="1000" b="1" spc="-75" dirty="0">
                <a:solidFill>
                  <a:srgbClr val="0A0A35"/>
                </a:solidFill>
                <a:latin typeface="DINPro-Light" panose="02000504040000020003" pitchFamily="50" charset="0"/>
              </a:rPr>
              <a:t>Austria</a:t>
            </a:r>
          </a:p>
          <a:p>
            <a:r>
              <a:rPr lang="en-US" sz="1000" b="1" spc="-75" dirty="0">
                <a:solidFill>
                  <a:srgbClr val="0A0A35"/>
                </a:solidFill>
                <a:latin typeface="DINPro-Light" panose="02000504040000020003" pitchFamily="50" charset="0"/>
              </a:rPr>
              <a:t>Netherlands</a:t>
            </a:r>
          </a:p>
        </p:txBody>
      </p:sp>
      <p:sp>
        <p:nvSpPr>
          <p:cNvPr id="17" name="TextBox 16">
            <a:extLst>
              <a:ext uri="{FF2B5EF4-FFF2-40B4-BE49-F238E27FC236}">
                <a16:creationId xmlns:a16="http://schemas.microsoft.com/office/drawing/2014/main" id="{22670B9A-2DB0-49D1-A17F-128A70AA51D7}"/>
              </a:ext>
            </a:extLst>
          </p:cNvPr>
          <p:cNvSpPr txBox="1"/>
          <p:nvPr/>
        </p:nvSpPr>
        <p:spPr>
          <a:xfrm>
            <a:off x="1254222" y="2639019"/>
            <a:ext cx="498378" cy="1631216"/>
          </a:xfrm>
          <a:prstGeom prst="rect">
            <a:avLst/>
          </a:prstGeom>
          <a:noFill/>
        </p:spPr>
        <p:txBody>
          <a:bodyPr wrap="square">
            <a:spAutoFit/>
          </a:bodyPr>
          <a:lstStyle/>
          <a:p>
            <a:pPr algn="r"/>
            <a:r>
              <a:rPr lang="en-US" sz="1000" b="1" spc="-75" dirty="0">
                <a:solidFill>
                  <a:srgbClr val="0A0A35"/>
                </a:solidFill>
                <a:latin typeface="DINPro-Light" panose="02000504040000020003" pitchFamily="50" charset="0"/>
              </a:rPr>
              <a:t>7.7%</a:t>
            </a:r>
          </a:p>
          <a:p>
            <a:pPr algn="r"/>
            <a:r>
              <a:rPr lang="en-US" sz="1000" b="1" spc="-75" dirty="0">
                <a:solidFill>
                  <a:srgbClr val="0A0A35"/>
                </a:solidFill>
                <a:latin typeface="DINPro-Light" panose="02000504040000020003" pitchFamily="50" charset="0"/>
              </a:rPr>
              <a:t>7.5%</a:t>
            </a:r>
          </a:p>
          <a:p>
            <a:pPr algn="r"/>
            <a:r>
              <a:rPr lang="en-US" sz="1000" b="1" spc="-75" dirty="0">
                <a:solidFill>
                  <a:srgbClr val="0A0A35"/>
                </a:solidFill>
                <a:latin typeface="DINPro-Light" panose="02000504040000020003" pitchFamily="50" charset="0"/>
              </a:rPr>
              <a:t>6.8%</a:t>
            </a:r>
          </a:p>
          <a:p>
            <a:pPr algn="r"/>
            <a:r>
              <a:rPr lang="en-US" sz="1000" b="1" spc="-75" dirty="0">
                <a:solidFill>
                  <a:srgbClr val="0A0A35"/>
                </a:solidFill>
                <a:latin typeface="DINPro-Light" panose="02000504040000020003" pitchFamily="50" charset="0"/>
              </a:rPr>
              <a:t>6.7%</a:t>
            </a:r>
          </a:p>
          <a:p>
            <a:pPr algn="r"/>
            <a:r>
              <a:rPr lang="en-US" sz="1000" b="1" spc="-75" dirty="0">
                <a:solidFill>
                  <a:srgbClr val="0A0A35"/>
                </a:solidFill>
                <a:latin typeface="DINPro-Light" panose="02000504040000020003" pitchFamily="50" charset="0"/>
              </a:rPr>
              <a:t>5.5%</a:t>
            </a:r>
          </a:p>
          <a:p>
            <a:pPr algn="r"/>
            <a:r>
              <a:rPr lang="en-US" sz="1000" b="1" spc="-75" dirty="0">
                <a:solidFill>
                  <a:srgbClr val="0A0A35"/>
                </a:solidFill>
                <a:latin typeface="DINPro-Light" panose="02000504040000020003" pitchFamily="50" charset="0"/>
              </a:rPr>
              <a:t>4.9%</a:t>
            </a:r>
          </a:p>
          <a:p>
            <a:pPr algn="r"/>
            <a:r>
              <a:rPr lang="en-US" sz="1000" b="1" spc="-75" dirty="0">
                <a:solidFill>
                  <a:srgbClr val="0A0A35"/>
                </a:solidFill>
                <a:latin typeface="DINPro-Light" panose="02000504040000020003" pitchFamily="50" charset="0"/>
              </a:rPr>
              <a:t>4.5%</a:t>
            </a:r>
          </a:p>
          <a:p>
            <a:pPr algn="r"/>
            <a:r>
              <a:rPr lang="en-US" sz="1000" b="1" spc="-75" dirty="0">
                <a:solidFill>
                  <a:srgbClr val="0A0A35"/>
                </a:solidFill>
                <a:latin typeface="DINPro-Light" panose="02000504040000020003" pitchFamily="50" charset="0"/>
              </a:rPr>
              <a:t>3.6%</a:t>
            </a:r>
          </a:p>
          <a:p>
            <a:pPr algn="r"/>
            <a:r>
              <a:rPr lang="en-US" sz="1000" b="1" spc="-75" dirty="0">
                <a:solidFill>
                  <a:srgbClr val="0A0A35"/>
                </a:solidFill>
                <a:latin typeface="DINPro-Light" panose="02000504040000020003" pitchFamily="50" charset="0"/>
              </a:rPr>
              <a:t>3.5%</a:t>
            </a:r>
          </a:p>
          <a:p>
            <a:pPr algn="r"/>
            <a:r>
              <a:rPr lang="en-US" sz="1000" b="1" spc="-75" dirty="0">
                <a:solidFill>
                  <a:srgbClr val="0A0A35"/>
                </a:solidFill>
                <a:latin typeface="DINPro-Light" panose="02000504040000020003" pitchFamily="50" charset="0"/>
              </a:rPr>
              <a:t>3.2%</a:t>
            </a:r>
          </a:p>
        </p:txBody>
      </p:sp>
      <p:sp>
        <p:nvSpPr>
          <p:cNvPr id="6" name="Rectangle 5">
            <a:extLst>
              <a:ext uri="{FF2B5EF4-FFF2-40B4-BE49-F238E27FC236}">
                <a16:creationId xmlns:a16="http://schemas.microsoft.com/office/drawing/2014/main" id="{7ADBA354-4EBF-452D-9C6D-177A61CA130D}"/>
              </a:ext>
            </a:extLst>
          </p:cNvPr>
          <p:cNvSpPr/>
          <p:nvPr/>
        </p:nvSpPr>
        <p:spPr>
          <a:xfrm>
            <a:off x="7108830" y="713016"/>
            <a:ext cx="1456936" cy="189102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Map&#10;&#10;Description automatically generated">
            <a:extLst>
              <a:ext uri="{FF2B5EF4-FFF2-40B4-BE49-F238E27FC236}">
                <a16:creationId xmlns:a16="http://schemas.microsoft.com/office/drawing/2014/main" id="{93CA6A5F-9600-4C92-960A-8E6ECA9A76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175" t="3566" r="17968" b="3217"/>
          <a:stretch/>
        </p:blipFill>
        <p:spPr>
          <a:xfrm>
            <a:off x="3400544" y="16277"/>
            <a:ext cx="5332186" cy="5117295"/>
          </a:xfrm>
          <a:prstGeom prst="rect">
            <a:avLst/>
          </a:prstGeom>
        </p:spPr>
      </p:pic>
      <p:sp>
        <p:nvSpPr>
          <p:cNvPr id="20" name="Rectangle 19">
            <a:extLst>
              <a:ext uri="{FF2B5EF4-FFF2-40B4-BE49-F238E27FC236}">
                <a16:creationId xmlns:a16="http://schemas.microsoft.com/office/drawing/2014/main" id="{6BAD1BD8-2F95-496A-898A-41C15D27A1D6}"/>
              </a:ext>
            </a:extLst>
          </p:cNvPr>
          <p:cNvSpPr/>
          <p:nvPr/>
        </p:nvSpPr>
        <p:spPr>
          <a:xfrm>
            <a:off x="7637864" y="374777"/>
            <a:ext cx="1456936" cy="223892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Map&#10;&#10;Description automatically generated">
            <a:extLst>
              <a:ext uri="{FF2B5EF4-FFF2-40B4-BE49-F238E27FC236}">
                <a16:creationId xmlns:a16="http://schemas.microsoft.com/office/drawing/2014/main" id="{4AC3DCFB-B165-48FB-8EA6-62677EF0B5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676" t="11529" r="11710" b="50000"/>
          <a:stretch/>
        </p:blipFill>
        <p:spPr>
          <a:xfrm>
            <a:off x="7356998" y="747259"/>
            <a:ext cx="618881" cy="1005682"/>
          </a:xfrm>
          <a:prstGeom prst="rect">
            <a:avLst/>
          </a:prstGeom>
        </p:spPr>
      </p:pic>
      <p:sp>
        <p:nvSpPr>
          <p:cNvPr id="25" name="TextBox 24">
            <a:extLst>
              <a:ext uri="{FF2B5EF4-FFF2-40B4-BE49-F238E27FC236}">
                <a16:creationId xmlns:a16="http://schemas.microsoft.com/office/drawing/2014/main" id="{5CCB187D-2414-4D31-9AD6-C1DDB8377416}"/>
              </a:ext>
            </a:extLst>
          </p:cNvPr>
          <p:cNvSpPr txBox="1"/>
          <p:nvPr/>
        </p:nvSpPr>
        <p:spPr>
          <a:xfrm>
            <a:off x="76200" y="4679780"/>
            <a:ext cx="1344699" cy="200055"/>
          </a:xfrm>
          <a:prstGeom prst="rect">
            <a:avLst/>
          </a:prstGeom>
          <a:noFill/>
        </p:spPr>
        <p:txBody>
          <a:bodyPr wrap="square">
            <a:spAutoFit/>
          </a:bodyPr>
          <a:lstStyle/>
          <a:p>
            <a:r>
              <a:rPr lang="en-US" sz="700" b="1" dirty="0">
                <a:solidFill>
                  <a:srgbClr val="0A0935"/>
                </a:solidFill>
                <a:latin typeface="DINPro-Light" panose="02000504040000020003" pitchFamily="50" charset="0"/>
              </a:rPr>
              <a:t>No. of respondents: 4,027</a:t>
            </a:r>
            <a:endParaRPr lang="en-US" sz="700" dirty="0">
              <a:solidFill>
                <a:srgbClr val="0A0935"/>
              </a:solidFill>
              <a:latin typeface="DINPro-Light" panose="02000504040000020003" pitchFamily="50" charset="0"/>
            </a:endParaRPr>
          </a:p>
        </p:txBody>
      </p:sp>
      <p:sp>
        <p:nvSpPr>
          <p:cNvPr id="27" name="Isosceles Triangle 26">
            <a:extLst>
              <a:ext uri="{FF2B5EF4-FFF2-40B4-BE49-F238E27FC236}">
                <a16:creationId xmlns:a16="http://schemas.microsoft.com/office/drawing/2014/main" id="{3762AB03-C629-46C9-8241-D32EAFAD7F19}"/>
              </a:ext>
            </a:extLst>
          </p:cNvPr>
          <p:cNvSpPr/>
          <p:nvPr/>
        </p:nvSpPr>
        <p:spPr>
          <a:xfrm rot="10800000">
            <a:off x="241399" y="2722553"/>
            <a:ext cx="120085" cy="8615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BB938457-A9BD-4E2F-8D19-6E182ABF50A8}"/>
              </a:ext>
            </a:extLst>
          </p:cNvPr>
          <p:cNvSpPr/>
          <p:nvPr/>
        </p:nvSpPr>
        <p:spPr>
          <a:xfrm>
            <a:off x="241399" y="2874456"/>
            <a:ext cx="120086" cy="861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a:extLst>
              <a:ext uri="{FF2B5EF4-FFF2-40B4-BE49-F238E27FC236}">
                <a16:creationId xmlns:a16="http://schemas.microsoft.com/office/drawing/2014/main" id="{ED98B6CF-5A26-4F4B-85A9-6C867849B22F}"/>
              </a:ext>
            </a:extLst>
          </p:cNvPr>
          <p:cNvSpPr/>
          <p:nvPr/>
        </p:nvSpPr>
        <p:spPr>
          <a:xfrm rot="10800000">
            <a:off x="248341" y="3031479"/>
            <a:ext cx="120085" cy="8615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a:extLst>
              <a:ext uri="{FF2B5EF4-FFF2-40B4-BE49-F238E27FC236}">
                <a16:creationId xmlns:a16="http://schemas.microsoft.com/office/drawing/2014/main" id="{C79BD65D-00A5-4C12-9AA3-69C9181E9300}"/>
              </a:ext>
            </a:extLst>
          </p:cNvPr>
          <p:cNvSpPr/>
          <p:nvPr/>
        </p:nvSpPr>
        <p:spPr>
          <a:xfrm>
            <a:off x="248341" y="3174553"/>
            <a:ext cx="120086" cy="861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a:extLst>
              <a:ext uri="{FF2B5EF4-FFF2-40B4-BE49-F238E27FC236}">
                <a16:creationId xmlns:a16="http://schemas.microsoft.com/office/drawing/2014/main" id="{BEFAAE52-D0C1-41A4-8D26-E3437761943E}"/>
              </a:ext>
            </a:extLst>
          </p:cNvPr>
          <p:cNvSpPr/>
          <p:nvPr/>
        </p:nvSpPr>
        <p:spPr>
          <a:xfrm rot="10800000">
            <a:off x="241399" y="3332135"/>
            <a:ext cx="120085" cy="8615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Isosceles Triangle 67">
            <a:extLst>
              <a:ext uri="{FF2B5EF4-FFF2-40B4-BE49-F238E27FC236}">
                <a16:creationId xmlns:a16="http://schemas.microsoft.com/office/drawing/2014/main" id="{7D040DB9-59E3-4228-9480-4D3D8733E42C}"/>
              </a:ext>
            </a:extLst>
          </p:cNvPr>
          <p:cNvSpPr/>
          <p:nvPr/>
        </p:nvSpPr>
        <p:spPr>
          <a:xfrm>
            <a:off x="248341" y="3472673"/>
            <a:ext cx="120086" cy="861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A66E63D9-656D-4E7A-8AAB-A48C89813DD5}"/>
              </a:ext>
            </a:extLst>
          </p:cNvPr>
          <p:cNvSpPr/>
          <p:nvPr/>
        </p:nvSpPr>
        <p:spPr>
          <a:xfrm rot="10800000">
            <a:off x="248341" y="3630944"/>
            <a:ext cx="120085" cy="8615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a:extLst>
              <a:ext uri="{FF2B5EF4-FFF2-40B4-BE49-F238E27FC236}">
                <a16:creationId xmlns:a16="http://schemas.microsoft.com/office/drawing/2014/main" id="{0B8718F0-5771-49F9-B499-1609151FA49C}"/>
              </a:ext>
            </a:extLst>
          </p:cNvPr>
          <p:cNvSpPr/>
          <p:nvPr/>
        </p:nvSpPr>
        <p:spPr>
          <a:xfrm rot="10800000">
            <a:off x="252340" y="3777788"/>
            <a:ext cx="120085" cy="8615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E00F3212-A008-42AC-B119-31217901B9E3}"/>
              </a:ext>
            </a:extLst>
          </p:cNvPr>
          <p:cNvSpPr/>
          <p:nvPr/>
        </p:nvSpPr>
        <p:spPr>
          <a:xfrm>
            <a:off x="248340" y="3929661"/>
            <a:ext cx="120086" cy="8615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F044EBCD-270D-42F0-89DB-A1488E6B56AB}"/>
              </a:ext>
            </a:extLst>
          </p:cNvPr>
          <p:cNvSpPr/>
          <p:nvPr/>
        </p:nvSpPr>
        <p:spPr>
          <a:xfrm rot="10800000">
            <a:off x="243869" y="4099962"/>
            <a:ext cx="120085" cy="8615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1833581-E232-45A7-B191-F569934F3434}"/>
              </a:ext>
            </a:extLst>
          </p:cNvPr>
          <p:cNvSpPr txBox="1"/>
          <p:nvPr/>
        </p:nvSpPr>
        <p:spPr>
          <a:xfrm>
            <a:off x="181927" y="4257949"/>
            <a:ext cx="2928187" cy="200055"/>
          </a:xfrm>
          <a:prstGeom prst="rect">
            <a:avLst/>
          </a:prstGeom>
          <a:noFill/>
        </p:spPr>
        <p:txBody>
          <a:bodyPr wrap="square">
            <a:spAutoFit/>
          </a:bodyPr>
          <a:lstStyle/>
          <a:p>
            <a:r>
              <a:rPr lang="en-US" sz="700" b="0" i="0" dirty="0">
                <a:solidFill>
                  <a:srgbClr val="0A0936"/>
                </a:solidFill>
                <a:effectLst/>
                <a:latin typeface="DINPro-Light" panose="02000504040000020003" pitchFamily="50" charset="0"/>
              </a:rPr>
              <a:t>Please use this map as a reference only</a:t>
            </a:r>
            <a:endParaRPr lang="en-US" sz="700" dirty="0">
              <a:solidFill>
                <a:srgbClr val="0A0936"/>
              </a:solidFill>
              <a:latin typeface="DINPro-Light" panose="02000504040000020003" pitchFamily="50" charset="0"/>
            </a:endParaRPr>
          </a:p>
        </p:txBody>
      </p:sp>
    </p:spTree>
    <p:extLst>
      <p:ext uri="{BB962C8B-B14F-4D97-AF65-F5344CB8AC3E}">
        <p14:creationId xmlns:p14="http://schemas.microsoft.com/office/powerpoint/2010/main" val="53171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433D82-A098-4C44-A9BB-6EE482E97CE8}"/>
              </a:ext>
            </a:extLst>
          </p:cNvPr>
          <p:cNvSpPr/>
          <p:nvPr/>
        </p:nvSpPr>
        <p:spPr>
          <a:xfrm>
            <a:off x="4495800" y="0"/>
            <a:ext cx="4648200" cy="5149850"/>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7FC4157-95EB-477D-8464-A48FEE934827}"/>
              </a:ext>
            </a:extLst>
          </p:cNvPr>
          <p:cNvSpPr txBox="1"/>
          <p:nvPr/>
        </p:nvSpPr>
        <p:spPr>
          <a:xfrm>
            <a:off x="3189138" y="2225799"/>
            <a:ext cx="484428"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Spain</a:t>
            </a:r>
          </a:p>
        </p:txBody>
      </p:sp>
      <p:sp>
        <p:nvSpPr>
          <p:cNvPr id="76" name="Subtitle 2">
            <a:extLst>
              <a:ext uri="{FF2B5EF4-FFF2-40B4-BE49-F238E27FC236}">
                <a16:creationId xmlns:a16="http://schemas.microsoft.com/office/drawing/2014/main" id="{F59940AE-3FA1-4F3E-B6A9-25315797E27E}"/>
              </a:ext>
            </a:extLst>
          </p:cNvPr>
          <p:cNvSpPr txBox="1">
            <a:spLocks/>
          </p:cNvSpPr>
          <p:nvPr/>
        </p:nvSpPr>
        <p:spPr>
          <a:xfrm>
            <a:off x="3227352" y="2474636"/>
            <a:ext cx="679732"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13.2%</a:t>
            </a:r>
          </a:p>
        </p:txBody>
      </p:sp>
      <p:sp>
        <p:nvSpPr>
          <p:cNvPr id="78" name="TextBox 77">
            <a:extLst>
              <a:ext uri="{FF2B5EF4-FFF2-40B4-BE49-F238E27FC236}">
                <a16:creationId xmlns:a16="http://schemas.microsoft.com/office/drawing/2014/main" id="{B21FAFBE-DF49-436C-B9C2-29DA5773BEA2}"/>
              </a:ext>
            </a:extLst>
          </p:cNvPr>
          <p:cNvSpPr txBox="1"/>
          <p:nvPr/>
        </p:nvSpPr>
        <p:spPr>
          <a:xfrm>
            <a:off x="3207191" y="3069031"/>
            <a:ext cx="665567"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Germany</a:t>
            </a:r>
          </a:p>
        </p:txBody>
      </p:sp>
      <p:sp>
        <p:nvSpPr>
          <p:cNvPr id="82" name="TextBox 81">
            <a:extLst>
              <a:ext uri="{FF2B5EF4-FFF2-40B4-BE49-F238E27FC236}">
                <a16:creationId xmlns:a16="http://schemas.microsoft.com/office/drawing/2014/main" id="{09C33CFA-4D48-4E6C-94B4-7DEFF57E25F6}"/>
              </a:ext>
            </a:extLst>
          </p:cNvPr>
          <p:cNvSpPr txBox="1"/>
          <p:nvPr/>
        </p:nvSpPr>
        <p:spPr>
          <a:xfrm>
            <a:off x="3231165" y="3895727"/>
            <a:ext cx="570990"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Austria</a:t>
            </a:r>
          </a:p>
        </p:txBody>
      </p:sp>
      <p:sp>
        <p:nvSpPr>
          <p:cNvPr id="86" name="TextBox 85">
            <a:extLst>
              <a:ext uri="{FF2B5EF4-FFF2-40B4-BE49-F238E27FC236}">
                <a16:creationId xmlns:a16="http://schemas.microsoft.com/office/drawing/2014/main" id="{8624F642-56B4-4D7E-B7CC-D14D700D21F7}"/>
              </a:ext>
            </a:extLst>
          </p:cNvPr>
          <p:cNvSpPr txBox="1"/>
          <p:nvPr/>
        </p:nvSpPr>
        <p:spPr>
          <a:xfrm>
            <a:off x="2320027" y="1643778"/>
            <a:ext cx="1715101"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dirty="0">
                <a:solidFill>
                  <a:srgbClr val="0A0936"/>
                </a:solidFill>
                <a:latin typeface="DINPro-Light" panose="02000504040000020003" pitchFamily="50" charset="0"/>
              </a:rPr>
              <a:t>Top 3 markets to resume </a:t>
            </a:r>
          </a:p>
          <a:p>
            <a:pPr algn="ctr"/>
            <a:r>
              <a:rPr lang="en-US" sz="900" dirty="0">
                <a:solidFill>
                  <a:srgbClr val="0A0936"/>
                </a:solidFill>
                <a:latin typeface="DINPro-Light" panose="02000504040000020003" pitchFamily="50" charset="0"/>
              </a:rPr>
              <a:t>business travel</a:t>
            </a:r>
          </a:p>
        </p:txBody>
      </p:sp>
      <p:pic>
        <p:nvPicPr>
          <p:cNvPr id="88" name="Picture 87">
            <a:extLst>
              <a:ext uri="{FF2B5EF4-FFF2-40B4-BE49-F238E27FC236}">
                <a16:creationId xmlns:a16="http://schemas.microsoft.com/office/drawing/2014/main" id="{117B5FE7-4B79-4214-B574-A43832F8B1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261" b="17527"/>
          <a:stretch/>
        </p:blipFill>
        <p:spPr>
          <a:xfrm>
            <a:off x="2474292" y="2167737"/>
            <a:ext cx="714926" cy="609491"/>
          </a:xfrm>
          <a:prstGeom prst="rect">
            <a:avLst/>
          </a:prstGeom>
        </p:spPr>
      </p:pic>
      <p:sp>
        <p:nvSpPr>
          <p:cNvPr id="94" name="Subtitle 2">
            <a:extLst>
              <a:ext uri="{FF2B5EF4-FFF2-40B4-BE49-F238E27FC236}">
                <a16:creationId xmlns:a16="http://schemas.microsoft.com/office/drawing/2014/main" id="{79FC2148-21A8-43DA-9F3A-B22A0651054B}"/>
              </a:ext>
            </a:extLst>
          </p:cNvPr>
          <p:cNvSpPr txBox="1">
            <a:spLocks/>
          </p:cNvSpPr>
          <p:nvPr/>
        </p:nvSpPr>
        <p:spPr>
          <a:xfrm>
            <a:off x="3261114" y="3288584"/>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12.3%</a:t>
            </a:r>
          </a:p>
        </p:txBody>
      </p:sp>
      <p:sp>
        <p:nvSpPr>
          <p:cNvPr id="96" name="Subtitle 2">
            <a:extLst>
              <a:ext uri="{FF2B5EF4-FFF2-40B4-BE49-F238E27FC236}">
                <a16:creationId xmlns:a16="http://schemas.microsoft.com/office/drawing/2014/main" id="{A06DEC9E-9886-460E-B829-53EBF9F60324}"/>
              </a:ext>
            </a:extLst>
          </p:cNvPr>
          <p:cNvSpPr txBox="1">
            <a:spLocks/>
          </p:cNvSpPr>
          <p:nvPr/>
        </p:nvSpPr>
        <p:spPr>
          <a:xfrm>
            <a:off x="3277527" y="4162570"/>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10.9%</a:t>
            </a:r>
          </a:p>
        </p:txBody>
      </p:sp>
      <p:pic>
        <p:nvPicPr>
          <p:cNvPr id="8" name="Picture 7">
            <a:extLst>
              <a:ext uri="{FF2B5EF4-FFF2-40B4-BE49-F238E27FC236}">
                <a16:creationId xmlns:a16="http://schemas.microsoft.com/office/drawing/2014/main" id="{59EDF7C4-D363-470C-942E-1161006A4E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6" b="14580"/>
          <a:stretch/>
        </p:blipFill>
        <p:spPr>
          <a:xfrm>
            <a:off x="2918814" y="1192431"/>
            <a:ext cx="517526" cy="439364"/>
          </a:xfrm>
          <a:prstGeom prst="rect">
            <a:avLst/>
          </a:prstGeom>
        </p:spPr>
      </p:pic>
      <p:sp>
        <p:nvSpPr>
          <p:cNvPr id="7" name="TextBox 6">
            <a:extLst>
              <a:ext uri="{FF2B5EF4-FFF2-40B4-BE49-F238E27FC236}">
                <a16:creationId xmlns:a16="http://schemas.microsoft.com/office/drawing/2014/main" id="{CCB95353-DE62-4AAB-B32F-3EB1FC538ADA}"/>
              </a:ext>
            </a:extLst>
          </p:cNvPr>
          <p:cNvSpPr txBox="1"/>
          <p:nvPr/>
        </p:nvSpPr>
        <p:spPr>
          <a:xfrm>
            <a:off x="1230341" y="2231409"/>
            <a:ext cx="558166"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France</a:t>
            </a:r>
          </a:p>
        </p:txBody>
      </p:sp>
      <p:sp>
        <p:nvSpPr>
          <p:cNvPr id="9" name="Subtitle 2">
            <a:extLst>
              <a:ext uri="{FF2B5EF4-FFF2-40B4-BE49-F238E27FC236}">
                <a16:creationId xmlns:a16="http://schemas.microsoft.com/office/drawing/2014/main" id="{996BEAFC-851C-4F14-898B-D089C862E160}"/>
              </a:ext>
            </a:extLst>
          </p:cNvPr>
          <p:cNvSpPr txBox="1">
            <a:spLocks/>
          </p:cNvSpPr>
          <p:nvPr/>
        </p:nvSpPr>
        <p:spPr>
          <a:xfrm>
            <a:off x="1281649" y="2464985"/>
            <a:ext cx="679732"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73.3%</a:t>
            </a:r>
          </a:p>
        </p:txBody>
      </p:sp>
      <p:sp>
        <p:nvSpPr>
          <p:cNvPr id="10" name="TextBox 9">
            <a:extLst>
              <a:ext uri="{FF2B5EF4-FFF2-40B4-BE49-F238E27FC236}">
                <a16:creationId xmlns:a16="http://schemas.microsoft.com/office/drawing/2014/main" id="{580E0441-ED77-4ADD-932D-4027FF41AEB7}"/>
              </a:ext>
            </a:extLst>
          </p:cNvPr>
          <p:cNvSpPr txBox="1"/>
          <p:nvPr/>
        </p:nvSpPr>
        <p:spPr>
          <a:xfrm>
            <a:off x="1261488" y="3059380"/>
            <a:ext cx="413896"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Italy</a:t>
            </a:r>
          </a:p>
        </p:txBody>
      </p:sp>
      <p:sp>
        <p:nvSpPr>
          <p:cNvPr id="12" name="TextBox 11">
            <a:extLst>
              <a:ext uri="{FF2B5EF4-FFF2-40B4-BE49-F238E27FC236}">
                <a16:creationId xmlns:a16="http://schemas.microsoft.com/office/drawing/2014/main" id="{8EDE5FFE-DF5E-4A8B-8D19-627BD7D0E5C5}"/>
              </a:ext>
            </a:extLst>
          </p:cNvPr>
          <p:cNvSpPr txBox="1"/>
          <p:nvPr/>
        </p:nvSpPr>
        <p:spPr>
          <a:xfrm>
            <a:off x="1285462" y="3886076"/>
            <a:ext cx="558166" cy="230832"/>
          </a:xfrm>
          <a:prstGeom prst="rect">
            <a:avLst/>
          </a:prstGeom>
          <a:noFill/>
        </p:spPr>
        <p:txBody>
          <a:bodyPr wrap="none" rtlCol="0" anchor="b" anchorCtr="0">
            <a:spAutoFit/>
          </a:bodyPr>
          <a:lstStyle/>
          <a:p>
            <a:r>
              <a:rPr lang="en-US" sz="900" b="1" dirty="0">
                <a:solidFill>
                  <a:srgbClr val="0A0936"/>
                </a:solidFill>
                <a:latin typeface="DINPro-Light" panose="02000504040000020003" pitchFamily="50" charset="0"/>
                <a:ea typeface="League Spartan" charset="0"/>
                <a:cs typeface="Poppins SemiBold" pitchFamily="2" charset="77"/>
              </a:rPr>
              <a:t>Poland</a:t>
            </a:r>
          </a:p>
        </p:txBody>
      </p:sp>
      <p:sp>
        <p:nvSpPr>
          <p:cNvPr id="13" name="TextBox 12">
            <a:extLst>
              <a:ext uri="{FF2B5EF4-FFF2-40B4-BE49-F238E27FC236}">
                <a16:creationId xmlns:a16="http://schemas.microsoft.com/office/drawing/2014/main" id="{5B71711E-570A-42C5-A3AF-602F239E3B77}"/>
              </a:ext>
            </a:extLst>
          </p:cNvPr>
          <p:cNvSpPr txBox="1"/>
          <p:nvPr/>
        </p:nvSpPr>
        <p:spPr>
          <a:xfrm>
            <a:off x="481498" y="1637634"/>
            <a:ext cx="1715101"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dirty="0">
                <a:solidFill>
                  <a:srgbClr val="0A0936"/>
                </a:solidFill>
                <a:latin typeface="DINPro-Light" panose="02000504040000020003" pitchFamily="50" charset="0"/>
              </a:rPr>
              <a:t>Top 3 markets to resume </a:t>
            </a:r>
          </a:p>
          <a:p>
            <a:pPr algn="ctr"/>
            <a:r>
              <a:rPr lang="en-US" sz="900" dirty="0">
                <a:solidFill>
                  <a:srgbClr val="0A0936"/>
                </a:solidFill>
                <a:latin typeface="DINPro-Light" panose="02000504040000020003" pitchFamily="50" charset="0"/>
              </a:rPr>
              <a:t>leisure travel</a:t>
            </a:r>
          </a:p>
        </p:txBody>
      </p:sp>
      <p:sp>
        <p:nvSpPr>
          <p:cNvPr id="16" name="Subtitle 2">
            <a:extLst>
              <a:ext uri="{FF2B5EF4-FFF2-40B4-BE49-F238E27FC236}">
                <a16:creationId xmlns:a16="http://schemas.microsoft.com/office/drawing/2014/main" id="{D4E1F07B-B3C5-4504-BB6C-14D8000A02E9}"/>
              </a:ext>
            </a:extLst>
          </p:cNvPr>
          <p:cNvSpPr txBox="1">
            <a:spLocks/>
          </p:cNvSpPr>
          <p:nvPr/>
        </p:nvSpPr>
        <p:spPr>
          <a:xfrm>
            <a:off x="1283377" y="3274618"/>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70.9%</a:t>
            </a:r>
          </a:p>
        </p:txBody>
      </p:sp>
      <p:sp>
        <p:nvSpPr>
          <p:cNvPr id="17" name="Subtitle 2">
            <a:extLst>
              <a:ext uri="{FF2B5EF4-FFF2-40B4-BE49-F238E27FC236}">
                <a16:creationId xmlns:a16="http://schemas.microsoft.com/office/drawing/2014/main" id="{E11D0E8B-3DD6-49D4-8A05-F7847A9BD2A9}"/>
              </a:ext>
            </a:extLst>
          </p:cNvPr>
          <p:cNvSpPr txBox="1">
            <a:spLocks/>
          </p:cNvSpPr>
          <p:nvPr/>
        </p:nvSpPr>
        <p:spPr>
          <a:xfrm>
            <a:off x="1331824" y="4152919"/>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1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69.3%</a:t>
            </a:r>
          </a:p>
        </p:txBody>
      </p:sp>
      <p:pic>
        <p:nvPicPr>
          <p:cNvPr id="27" name="Picture 26">
            <a:extLst>
              <a:ext uri="{FF2B5EF4-FFF2-40B4-BE49-F238E27FC236}">
                <a16:creationId xmlns:a16="http://schemas.microsoft.com/office/drawing/2014/main" id="{FB111137-D890-4120-9DA8-7BECC21983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25" b="12390"/>
          <a:stretch/>
        </p:blipFill>
        <p:spPr>
          <a:xfrm>
            <a:off x="1109844" y="1127125"/>
            <a:ext cx="570706" cy="504670"/>
          </a:xfrm>
          <a:prstGeom prst="rect">
            <a:avLst/>
          </a:prstGeom>
        </p:spPr>
      </p:pic>
      <p:pic>
        <p:nvPicPr>
          <p:cNvPr id="29" name="Picture 28">
            <a:extLst>
              <a:ext uri="{FF2B5EF4-FFF2-40B4-BE49-F238E27FC236}">
                <a16:creationId xmlns:a16="http://schemas.microsoft.com/office/drawing/2014/main" id="{BB78FD1C-48DA-4FE3-874B-507A3BCF1B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23" b="17527"/>
          <a:stretch/>
        </p:blipFill>
        <p:spPr>
          <a:xfrm>
            <a:off x="644801" y="3830873"/>
            <a:ext cx="610823" cy="508967"/>
          </a:xfrm>
          <a:prstGeom prst="rect">
            <a:avLst/>
          </a:prstGeom>
        </p:spPr>
      </p:pic>
      <p:pic>
        <p:nvPicPr>
          <p:cNvPr id="31" name="Picture 30">
            <a:extLst>
              <a:ext uri="{FF2B5EF4-FFF2-40B4-BE49-F238E27FC236}">
                <a16:creationId xmlns:a16="http://schemas.microsoft.com/office/drawing/2014/main" id="{0AADF8D2-D2B7-4197-8C0B-4901F9F259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86" b="18504"/>
          <a:stretch/>
        </p:blipFill>
        <p:spPr>
          <a:xfrm>
            <a:off x="540258" y="3009670"/>
            <a:ext cx="738843" cy="604454"/>
          </a:xfrm>
          <a:prstGeom prst="rect">
            <a:avLst/>
          </a:prstGeom>
        </p:spPr>
      </p:pic>
      <p:sp>
        <p:nvSpPr>
          <p:cNvPr id="15" name="object 5">
            <a:extLst>
              <a:ext uri="{FF2B5EF4-FFF2-40B4-BE49-F238E27FC236}">
                <a16:creationId xmlns:a16="http://schemas.microsoft.com/office/drawing/2014/main" id="{6AF844C4-043F-43B8-A36D-A467DFB365E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4218C873-68F9-4AEC-96C4-9D9172932831}" type="slidenum">
              <a:rPr lang="en-US" sz="700" smtClean="0">
                <a:latin typeface="DINPro-Light" panose="02000504040000020003" pitchFamily="50" charset="0"/>
                <a:cs typeface="Arial"/>
              </a:rPr>
              <a:t>22</a:t>
            </a:fld>
            <a:endParaRPr sz="700" dirty="0">
              <a:latin typeface="DINPro-Light" panose="02000504040000020003" pitchFamily="50" charset="0"/>
              <a:cs typeface="Arial"/>
            </a:endParaRPr>
          </a:p>
        </p:txBody>
      </p:sp>
      <p:sp>
        <p:nvSpPr>
          <p:cNvPr id="18" name="Rectangle 17">
            <a:extLst>
              <a:ext uri="{FF2B5EF4-FFF2-40B4-BE49-F238E27FC236}">
                <a16:creationId xmlns:a16="http://schemas.microsoft.com/office/drawing/2014/main" id="{6D7C0FF2-81C1-42FA-9E5E-848CA45A38FC}"/>
              </a:ext>
            </a:extLst>
          </p:cNvPr>
          <p:cNvSpPr/>
          <p:nvPr/>
        </p:nvSpPr>
        <p:spPr>
          <a:xfrm>
            <a:off x="4771712" y="421119"/>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CE72950-96AB-43EA-925B-8BCF28BC800F}"/>
              </a:ext>
            </a:extLst>
          </p:cNvPr>
          <p:cNvSpPr txBox="1"/>
          <p:nvPr/>
        </p:nvSpPr>
        <p:spPr>
          <a:xfrm>
            <a:off x="297877" y="4842624"/>
            <a:ext cx="3657654"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Q8.For what reason are you most likely to travel within Europe next?</a:t>
            </a:r>
          </a:p>
        </p:txBody>
      </p:sp>
      <p:graphicFrame>
        <p:nvGraphicFramePr>
          <p:cNvPr id="5" name="Chart 4">
            <a:extLst>
              <a:ext uri="{FF2B5EF4-FFF2-40B4-BE49-F238E27FC236}">
                <a16:creationId xmlns:a16="http://schemas.microsoft.com/office/drawing/2014/main" id="{8929A38D-8211-46FD-9466-EBD7AE40A7E1}"/>
              </a:ext>
            </a:extLst>
          </p:cNvPr>
          <p:cNvGraphicFramePr/>
          <p:nvPr>
            <p:extLst>
              <p:ext uri="{D42A27DB-BD31-4B8C-83A1-F6EECF244321}">
                <p14:modId xmlns:p14="http://schemas.microsoft.com/office/powerpoint/2010/main" val="4011089861"/>
              </p:ext>
            </p:extLst>
          </p:nvPr>
        </p:nvGraphicFramePr>
        <p:xfrm>
          <a:off x="5054817" y="1703481"/>
          <a:ext cx="3716051" cy="2662234"/>
        </p:xfrm>
        <a:graphic>
          <a:graphicData uri="http://schemas.openxmlformats.org/drawingml/2006/chart">
            <c:chart xmlns:c="http://schemas.openxmlformats.org/drawingml/2006/chart" xmlns:r="http://schemas.openxmlformats.org/officeDocument/2006/relationships" r:id="rId7"/>
          </a:graphicData>
        </a:graphic>
      </p:graphicFrame>
      <p:sp>
        <p:nvSpPr>
          <p:cNvPr id="14" name="Rectangle 13">
            <a:extLst>
              <a:ext uri="{FF2B5EF4-FFF2-40B4-BE49-F238E27FC236}">
                <a16:creationId xmlns:a16="http://schemas.microsoft.com/office/drawing/2014/main" id="{2519DE65-9547-4BBC-BC54-EB6F3966983C}"/>
              </a:ext>
            </a:extLst>
          </p:cNvPr>
          <p:cNvSpPr/>
          <p:nvPr/>
        </p:nvSpPr>
        <p:spPr>
          <a:xfrm>
            <a:off x="4771712" y="2929695"/>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F8AB702-6706-4DFD-B64F-2AAF5EFCFDF0}"/>
              </a:ext>
            </a:extLst>
          </p:cNvPr>
          <p:cNvSpPr txBox="1"/>
          <p:nvPr/>
        </p:nvSpPr>
        <p:spPr>
          <a:xfrm>
            <a:off x="5793169" y="1282715"/>
            <a:ext cx="2234155" cy="369332"/>
          </a:xfrm>
          <a:prstGeom prst="rect">
            <a:avLst/>
          </a:prstGeom>
          <a:noFill/>
        </p:spPr>
        <p:txBody>
          <a:bodyPr wrap="square">
            <a:spAutoFit/>
          </a:bodyPr>
          <a:lstStyle/>
          <a:p>
            <a:pPr algn="ctr"/>
            <a:r>
              <a:rPr lang="en-US" sz="900" dirty="0">
                <a:solidFill>
                  <a:schemeClr val="bg1"/>
                </a:solidFill>
                <a:latin typeface="DINPro-Light" panose="02000504040000020003" pitchFamily="50" charset="0"/>
              </a:rPr>
              <a:t>Purpose of travel for respondents </a:t>
            </a:r>
          </a:p>
          <a:p>
            <a:pPr algn="ctr"/>
            <a:r>
              <a:rPr lang="en-US" sz="900" dirty="0">
                <a:solidFill>
                  <a:schemeClr val="bg1"/>
                </a:solidFill>
                <a:latin typeface="DINPro-Light" panose="02000504040000020003" pitchFamily="50" charset="0"/>
              </a:rPr>
              <a:t>most likely to travel</a:t>
            </a:r>
            <a:r>
              <a:rPr lang="en-GB" sz="900" dirty="0">
                <a:solidFill>
                  <a:schemeClr val="bg1"/>
                </a:solidFill>
                <a:latin typeface="DINPro-Light" panose="02000504040000020003" pitchFamily="50" charset="0"/>
              </a:rPr>
              <a:t> </a:t>
            </a:r>
            <a:r>
              <a:rPr lang="en-US" sz="900" dirty="0">
                <a:solidFill>
                  <a:schemeClr val="bg1"/>
                </a:solidFill>
                <a:latin typeface="DINPro-Light" panose="02000504040000020003" pitchFamily="50" charset="0"/>
              </a:rPr>
              <a:t>in the next 6 months</a:t>
            </a:r>
          </a:p>
        </p:txBody>
      </p:sp>
      <p:sp>
        <p:nvSpPr>
          <p:cNvPr id="23" name="Rectangle 22">
            <a:extLst>
              <a:ext uri="{FF2B5EF4-FFF2-40B4-BE49-F238E27FC236}">
                <a16:creationId xmlns:a16="http://schemas.microsoft.com/office/drawing/2014/main" id="{3CA4FDCC-0741-466F-99DC-96E38D72F0B5}"/>
              </a:ext>
            </a:extLst>
          </p:cNvPr>
          <p:cNvSpPr/>
          <p:nvPr/>
        </p:nvSpPr>
        <p:spPr>
          <a:xfrm>
            <a:off x="5105459" y="1675407"/>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FBD55841-E8C5-48CE-A43A-6C55649672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651" b="16565"/>
          <a:stretch/>
        </p:blipFill>
        <p:spPr>
          <a:xfrm>
            <a:off x="2430240" y="3791054"/>
            <a:ext cx="758978" cy="650502"/>
          </a:xfrm>
          <a:prstGeom prst="rect">
            <a:avLst/>
          </a:prstGeom>
        </p:spPr>
      </p:pic>
      <p:sp>
        <p:nvSpPr>
          <p:cNvPr id="2" name="object 3">
            <a:extLst>
              <a:ext uri="{FF2B5EF4-FFF2-40B4-BE49-F238E27FC236}">
                <a16:creationId xmlns:a16="http://schemas.microsoft.com/office/drawing/2014/main" id="{D6BEE5AE-6957-4D4A-A1B9-41C1246C5135}"/>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3" name="TextBox 2">
            <a:extLst>
              <a:ext uri="{FF2B5EF4-FFF2-40B4-BE49-F238E27FC236}">
                <a16:creationId xmlns:a16="http://schemas.microsoft.com/office/drawing/2014/main" id="{1206BD49-86C4-47F3-88DD-11FB56E19CC7}"/>
              </a:ext>
            </a:extLst>
          </p:cNvPr>
          <p:cNvSpPr txBox="1"/>
          <p:nvPr/>
        </p:nvSpPr>
        <p:spPr>
          <a:xfrm>
            <a:off x="180271" y="169255"/>
            <a:ext cx="4163129"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The majority of respondents plan to travel for leisure or to visit friends and relatives</a:t>
            </a:r>
          </a:p>
        </p:txBody>
      </p:sp>
      <p:pic>
        <p:nvPicPr>
          <p:cNvPr id="22" name="Picture 21">
            <a:extLst>
              <a:ext uri="{FF2B5EF4-FFF2-40B4-BE49-F238E27FC236}">
                <a16:creationId xmlns:a16="http://schemas.microsoft.com/office/drawing/2014/main" id="{EB4353AE-1DAE-4CF1-9A0C-D9DEEE2E0B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172" b="13009"/>
          <a:stretch/>
        </p:blipFill>
        <p:spPr>
          <a:xfrm>
            <a:off x="667375" y="2231919"/>
            <a:ext cx="508241" cy="447367"/>
          </a:xfrm>
          <a:prstGeom prst="rect">
            <a:avLst/>
          </a:prstGeom>
        </p:spPr>
      </p:pic>
      <p:pic>
        <p:nvPicPr>
          <p:cNvPr id="28" name="Picture 27">
            <a:extLst>
              <a:ext uri="{FF2B5EF4-FFF2-40B4-BE49-F238E27FC236}">
                <a16:creationId xmlns:a16="http://schemas.microsoft.com/office/drawing/2014/main" id="{700231E0-1C43-475E-ACDB-DCE986AC689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4131" b="15968"/>
          <a:stretch/>
        </p:blipFill>
        <p:spPr>
          <a:xfrm>
            <a:off x="2464282" y="2971824"/>
            <a:ext cx="690894" cy="605588"/>
          </a:xfrm>
          <a:prstGeom prst="rect">
            <a:avLst/>
          </a:prstGeom>
        </p:spPr>
      </p:pic>
      <p:sp>
        <p:nvSpPr>
          <p:cNvPr id="4" name="Isosceles Triangle 3">
            <a:extLst>
              <a:ext uri="{FF2B5EF4-FFF2-40B4-BE49-F238E27FC236}">
                <a16:creationId xmlns:a16="http://schemas.microsoft.com/office/drawing/2014/main" id="{C54C7F05-B3EF-460C-A7DA-467356E8950F}"/>
              </a:ext>
            </a:extLst>
          </p:cNvPr>
          <p:cNvSpPr/>
          <p:nvPr/>
        </p:nvSpPr>
        <p:spPr>
          <a:xfrm>
            <a:off x="1868731" y="2467490"/>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57ECE484-5FF3-4356-8E2B-6CAA6FAFA27A}"/>
              </a:ext>
            </a:extLst>
          </p:cNvPr>
          <p:cNvSpPr/>
          <p:nvPr/>
        </p:nvSpPr>
        <p:spPr>
          <a:xfrm rot="10800000">
            <a:off x="1869005" y="3264049"/>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77F772CC-E1B4-4C28-9EFD-5F5278792D1C}"/>
              </a:ext>
            </a:extLst>
          </p:cNvPr>
          <p:cNvSpPr/>
          <p:nvPr/>
        </p:nvSpPr>
        <p:spPr>
          <a:xfrm>
            <a:off x="1874223" y="4126559"/>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6F425DA7-B7D7-4A89-84EB-CF70D28F0F20}"/>
              </a:ext>
            </a:extLst>
          </p:cNvPr>
          <p:cNvCxnSpPr/>
          <p:nvPr/>
        </p:nvCxnSpPr>
        <p:spPr>
          <a:xfrm>
            <a:off x="3886200" y="257492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B32AFAC8-AC5B-4FB5-8FFB-B4BCD91B3F00}"/>
              </a:ext>
            </a:extLst>
          </p:cNvPr>
          <p:cNvSpPr/>
          <p:nvPr/>
        </p:nvSpPr>
        <p:spPr>
          <a:xfrm>
            <a:off x="3909034" y="3248015"/>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9EE02A87-BFDC-4C7D-97E0-571156E275B7}"/>
              </a:ext>
            </a:extLst>
          </p:cNvPr>
          <p:cNvSpPr/>
          <p:nvPr/>
        </p:nvSpPr>
        <p:spPr>
          <a:xfrm>
            <a:off x="3900519" y="4115625"/>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10ACD578-C85E-4ED1-8AD9-493DE7F9E4FD}"/>
              </a:ext>
            </a:extLst>
          </p:cNvPr>
          <p:cNvCxnSpPr/>
          <p:nvPr/>
        </p:nvCxnSpPr>
        <p:spPr>
          <a:xfrm>
            <a:off x="3886200" y="249872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C56C467-95F0-46E0-87B2-065AE5C8C367}"/>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a:t>
            </a:r>
            <a:r>
              <a:rPr lang="el-GR" sz="700" b="1" dirty="0">
                <a:solidFill>
                  <a:schemeClr val="bg1"/>
                </a:solidFill>
                <a:latin typeface="DINPro-Light" panose="02000504040000020003" pitchFamily="50" charset="0"/>
              </a:rPr>
              <a:t>148</a:t>
            </a:r>
            <a:endParaRPr lang="en-US" sz="700" b="1" dirty="0">
              <a:solidFill>
                <a:schemeClr val="bg1"/>
              </a:solidFill>
              <a:latin typeface="DINPro-Light" panose="02000504040000020003" pitchFamily="50" charset="0"/>
            </a:endParaRPr>
          </a:p>
        </p:txBody>
      </p:sp>
    </p:spTree>
    <p:extLst>
      <p:ext uri="{BB962C8B-B14F-4D97-AF65-F5344CB8AC3E}">
        <p14:creationId xmlns:p14="http://schemas.microsoft.com/office/powerpoint/2010/main" val="415191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F84E6E91-8F50-4D4E-8A42-CFE86D24B6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19" t="17959" r="7543" b="11020"/>
          <a:stretch/>
        </p:blipFill>
        <p:spPr>
          <a:xfrm>
            <a:off x="554116" y="1576206"/>
            <a:ext cx="5726589" cy="2796333"/>
          </a:xfrm>
          <a:prstGeom prst="rect">
            <a:avLst/>
          </a:prstGeom>
        </p:spPr>
      </p:pic>
      <p:sp>
        <p:nvSpPr>
          <p:cNvPr id="7" name="object 3">
            <a:extLst>
              <a:ext uri="{FF2B5EF4-FFF2-40B4-BE49-F238E27FC236}">
                <a16:creationId xmlns:a16="http://schemas.microsoft.com/office/drawing/2014/main" id="{2A8D05FF-8FB2-4F2F-9998-FE5B72EA593B}"/>
              </a:ext>
            </a:extLst>
          </p:cNvPr>
          <p:cNvSpPr/>
          <p:nvPr/>
        </p:nvSpPr>
        <p:spPr>
          <a:xfrm>
            <a:off x="6629400" y="0"/>
            <a:ext cx="2514600" cy="5155489"/>
          </a:xfrm>
          <a:custGeom>
            <a:avLst/>
            <a:gdLst/>
            <a:ahLst/>
            <a:cxnLst/>
            <a:rect l="l" t="t" r="r" b="b"/>
            <a:pathLst>
              <a:path w="6002655" h="5144770">
                <a:moveTo>
                  <a:pt x="0" y="0"/>
                </a:moveTo>
                <a:lnTo>
                  <a:pt x="0" y="5144401"/>
                </a:lnTo>
                <a:lnTo>
                  <a:pt x="6002553" y="5144401"/>
                </a:lnTo>
                <a:lnTo>
                  <a:pt x="6002553" y="0"/>
                </a:lnTo>
                <a:lnTo>
                  <a:pt x="0" y="0"/>
                </a:lnTo>
                <a:close/>
              </a:path>
            </a:pathLst>
          </a:custGeom>
          <a:solidFill>
            <a:srgbClr val="185073"/>
          </a:solidFill>
        </p:spPr>
        <p:txBody>
          <a:bodyPr wrap="square" lIns="0" tIns="0" rIns="0" bIns="0" rtlCol="0"/>
          <a:lstStyle/>
          <a:p>
            <a:endParaRPr lang="en-US" dirty="0"/>
          </a:p>
        </p:txBody>
      </p:sp>
      <p:sp>
        <p:nvSpPr>
          <p:cNvPr id="2" name="object 5">
            <a:extLst>
              <a:ext uri="{FF2B5EF4-FFF2-40B4-BE49-F238E27FC236}">
                <a16:creationId xmlns:a16="http://schemas.microsoft.com/office/drawing/2014/main" id="{9141909C-4B80-42A7-8099-73153B7F19EF}"/>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BD1A7C53-D618-4332-AD4C-CBB60D9724B2}" type="slidenum">
              <a:rPr lang="en-US" sz="700" smtClean="0">
                <a:latin typeface="DINPro-Light" panose="02000504040000020003" pitchFamily="50" charset="0"/>
                <a:cs typeface="Arial"/>
              </a:rPr>
              <a:t>23</a:t>
            </a:fld>
            <a:endParaRPr sz="700" dirty="0">
              <a:latin typeface="DINPro-Light" panose="02000504040000020003" pitchFamily="50" charset="0"/>
              <a:cs typeface="Arial"/>
            </a:endParaRPr>
          </a:p>
        </p:txBody>
      </p:sp>
      <p:sp>
        <p:nvSpPr>
          <p:cNvPr id="18" name="TextBox 17">
            <a:extLst>
              <a:ext uri="{FF2B5EF4-FFF2-40B4-BE49-F238E27FC236}">
                <a16:creationId xmlns:a16="http://schemas.microsoft.com/office/drawing/2014/main" id="{DF60D3F4-6B51-4413-8E7F-FF6C7971A975}"/>
              </a:ext>
            </a:extLst>
          </p:cNvPr>
          <p:cNvSpPr txBox="1"/>
          <p:nvPr/>
        </p:nvSpPr>
        <p:spPr>
          <a:xfrm>
            <a:off x="7109247" y="1355725"/>
            <a:ext cx="1981199" cy="1785104"/>
          </a:xfrm>
          <a:prstGeom prst="rect">
            <a:avLst/>
          </a:prstGeom>
          <a:noFill/>
        </p:spPr>
        <p:txBody>
          <a:bodyPr wrap="square">
            <a:spAutoFit/>
          </a:bodyPr>
          <a:lstStyle/>
          <a:p>
            <a:pPr algn="r"/>
            <a:r>
              <a:rPr lang="en-US" sz="1100" b="1" u="sng" dirty="0">
                <a:solidFill>
                  <a:schemeClr val="bg1"/>
                </a:solidFill>
                <a:latin typeface="DINPro-Light" panose="02000504040000020003" pitchFamily="50" charset="0"/>
              </a:rPr>
              <a:t>Seasonal changes: </a:t>
            </a:r>
            <a:endParaRPr lang="en-US" sz="1100" b="1" dirty="0">
              <a:solidFill>
                <a:schemeClr val="bg1"/>
              </a:solidFill>
              <a:latin typeface="DINPro-Light" panose="02000504040000020003" pitchFamily="50" charset="0"/>
            </a:endParaRPr>
          </a:p>
          <a:p>
            <a:pPr algn="r"/>
            <a:endParaRPr lang="en-US" sz="1100" b="1" dirty="0">
              <a:solidFill>
                <a:schemeClr val="bg1"/>
              </a:solidFill>
              <a:latin typeface="DINPro-Light" panose="02000504040000020003" pitchFamily="50" charset="0"/>
            </a:endParaRPr>
          </a:p>
          <a:p>
            <a:pPr algn="r"/>
            <a:r>
              <a:rPr lang="en-US" sz="1100" b="1" dirty="0">
                <a:solidFill>
                  <a:schemeClr val="bg1"/>
                </a:solidFill>
                <a:latin typeface="DINPro-Light" panose="02000504040000020003" pitchFamily="50" charset="0"/>
              </a:rPr>
              <a:t>Wave 2 reveals a growing interest in </a:t>
            </a:r>
            <a:r>
              <a:rPr lang="en-US" sz="1100" b="1" dirty="0">
                <a:solidFill>
                  <a:srgbClr val="40AEDD"/>
                </a:solidFill>
                <a:latin typeface="DINPro-Light" panose="02000504040000020003" pitchFamily="50" charset="0"/>
              </a:rPr>
              <a:t>ski and snowboard </a:t>
            </a:r>
            <a:r>
              <a:rPr lang="en-US" sz="1100" b="1" dirty="0">
                <a:solidFill>
                  <a:schemeClr val="bg1"/>
                </a:solidFill>
                <a:latin typeface="DINPro-Light" panose="02000504040000020003" pitchFamily="50" charset="0"/>
              </a:rPr>
              <a:t>(+39%) over </a:t>
            </a:r>
            <a:r>
              <a:rPr lang="en-US" sz="1100" b="1" dirty="0">
                <a:solidFill>
                  <a:srgbClr val="40AEDD"/>
                </a:solidFill>
                <a:latin typeface="DINPro-Light" panose="02000504040000020003" pitchFamily="50" charset="0"/>
              </a:rPr>
              <a:t>coast and sea </a:t>
            </a:r>
            <a:r>
              <a:rPr lang="en-US" sz="1100" b="1" dirty="0">
                <a:solidFill>
                  <a:schemeClr val="bg1"/>
                </a:solidFill>
                <a:latin typeface="DINPro-Light" panose="02000504040000020003" pitchFamily="50" charset="0"/>
              </a:rPr>
              <a:t>(-18%) as winter season approaches.  However, an appetite for </a:t>
            </a:r>
            <a:r>
              <a:rPr lang="en-US" sz="1100" b="1" dirty="0">
                <a:solidFill>
                  <a:srgbClr val="389DCA"/>
                </a:solidFill>
                <a:latin typeface="DINPro-Light" panose="02000504040000020003" pitchFamily="50" charset="0"/>
              </a:rPr>
              <a:t>culture and heritage </a:t>
            </a:r>
            <a:r>
              <a:rPr lang="en-US" sz="1100" b="1" dirty="0">
                <a:solidFill>
                  <a:schemeClr val="bg1"/>
                </a:solidFill>
                <a:latin typeface="DINPro-Light" panose="02000504040000020003" pitchFamily="50" charset="0"/>
              </a:rPr>
              <a:t>trips has held steady</a:t>
            </a:r>
          </a:p>
        </p:txBody>
      </p:sp>
      <p:sp>
        <p:nvSpPr>
          <p:cNvPr id="3" name="TextBox 2">
            <a:extLst>
              <a:ext uri="{FF2B5EF4-FFF2-40B4-BE49-F238E27FC236}">
                <a16:creationId xmlns:a16="http://schemas.microsoft.com/office/drawing/2014/main" id="{2EB0C650-7E2C-4C55-AA24-DB7CAE3AE090}"/>
              </a:ext>
            </a:extLst>
          </p:cNvPr>
          <p:cNvSpPr txBox="1"/>
          <p:nvPr/>
        </p:nvSpPr>
        <p:spPr>
          <a:xfrm>
            <a:off x="287655" y="4835852"/>
            <a:ext cx="4361820"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Q17.What type of leisure trip within Europe are you most likely to undertake next?</a:t>
            </a:r>
          </a:p>
        </p:txBody>
      </p:sp>
      <p:sp>
        <p:nvSpPr>
          <p:cNvPr id="5" name="TextBox 4">
            <a:extLst>
              <a:ext uri="{FF2B5EF4-FFF2-40B4-BE49-F238E27FC236}">
                <a16:creationId xmlns:a16="http://schemas.microsoft.com/office/drawing/2014/main" id="{0E4420A8-260A-4D61-A284-3F28F3070916}"/>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a:t>
            </a:r>
            <a:r>
              <a:rPr lang="el-GR" sz="700" b="1" dirty="0">
                <a:solidFill>
                  <a:schemeClr val="bg1"/>
                </a:solidFill>
                <a:latin typeface="DINPro-Light" panose="02000504040000020003" pitchFamily="50" charset="0"/>
              </a:rPr>
              <a:t>148</a:t>
            </a:r>
            <a:endParaRPr lang="en-US" sz="700" b="1" dirty="0">
              <a:solidFill>
                <a:schemeClr val="bg1"/>
              </a:solidFill>
              <a:latin typeface="DINPro-Light" panose="02000504040000020003" pitchFamily="50" charset="0"/>
            </a:endParaRPr>
          </a:p>
        </p:txBody>
      </p:sp>
      <p:sp>
        <p:nvSpPr>
          <p:cNvPr id="17" name="TextBox 16">
            <a:extLst>
              <a:ext uri="{FF2B5EF4-FFF2-40B4-BE49-F238E27FC236}">
                <a16:creationId xmlns:a16="http://schemas.microsoft.com/office/drawing/2014/main" id="{888BF573-AA67-48B0-A692-5FE6F382D0F8}"/>
              </a:ext>
            </a:extLst>
          </p:cNvPr>
          <p:cNvSpPr txBox="1"/>
          <p:nvPr/>
        </p:nvSpPr>
        <p:spPr>
          <a:xfrm>
            <a:off x="227285" y="176862"/>
            <a:ext cx="5868715"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The city break rises (+6%) to the top of the list of </a:t>
            </a:r>
            <a:r>
              <a:rPr lang="en-US" sz="1400" dirty="0" err="1">
                <a:solidFill>
                  <a:srgbClr val="3FADDD"/>
                </a:solidFill>
                <a:latin typeface="DINPro-Bold" panose="02000503030000020004" pitchFamily="50" charset="0"/>
              </a:rPr>
              <a:t>favourite</a:t>
            </a:r>
            <a:r>
              <a:rPr lang="en-US" sz="1400" dirty="0">
                <a:solidFill>
                  <a:srgbClr val="3FADDD"/>
                </a:solidFill>
                <a:latin typeface="DINPro-Bold" panose="02000503030000020004" pitchFamily="50" charset="0"/>
              </a:rPr>
              <a:t> types of leisure trips in the next 6 months</a:t>
            </a:r>
          </a:p>
        </p:txBody>
      </p:sp>
      <p:sp>
        <p:nvSpPr>
          <p:cNvPr id="21" name="TextBox 20">
            <a:extLst>
              <a:ext uri="{FF2B5EF4-FFF2-40B4-BE49-F238E27FC236}">
                <a16:creationId xmlns:a16="http://schemas.microsoft.com/office/drawing/2014/main" id="{F4B86371-802E-45E7-B6DE-A7BEE894B2D7}"/>
              </a:ext>
            </a:extLst>
          </p:cNvPr>
          <p:cNvSpPr txBox="1"/>
          <p:nvPr/>
        </p:nvSpPr>
        <p:spPr>
          <a:xfrm>
            <a:off x="2020031" y="1127125"/>
            <a:ext cx="2629444"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Preferred type of leisure trip for respondents most likely to travel in the next 6 months</a:t>
            </a:r>
          </a:p>
        </p:txBody>
      </p:sp>
      <p:sp>
        <p:nvSpPr>
          <p:cNvPr id="8" name="TextBox 7">
            <a:extLst>
              <a:ext uri="{FF2B5EF4-FFF2-40B4-BE49-F238E27FC236}">
                <a16:creationId xmlns:a16="http://schemas.microsoft.com/office/drawing/2014/main" id="{5B9A7C74-8B06-42D0-B727-D3D87F02FC37}"/>
              </a:ext>
            </a:extLst>
          </p:cNvPr>
          <p:cNvSpPr txBox="1"/>
          <p:nvPr/>
        </p:nvSpPr>
        <p:spPr>
          <a:xfrm>
            <a:off x="2979790" y="4192834"/>
            <a:ext cx="709925" cy="230832"/>
          </a:xfrm>
          <a:prstGeom prst="rect">
            <a:avLst/>
          </a:prstGeom>
          <a:noFill/>
        </p:spPr>
        <p:txBody>
          <a:bodyPr wrap="square">
            <a:spAutoFit/>
          </a:bodyPr>
          <a:lstStyle/>
          <a:p>
            <a:pPr algn="ctr"/>
            <a:r>
              <a:rPr lang="en-US" sz="900" b="1" dirty="0">
                <a:solidFill>
                  <a:srgbClr val="185073"/>
                </a:solidFill>
                <a:latin typeface="DINPro-Light" panose="02000504040000020003" pitchFamily="50" charset="0"/>
              </a:rPr>
              <a:t>Wave 2</a:t>
            </a:r>
          </a:p>
        </p:txBody>
      </p:sp>
      <p:pic>
        <p:nvPicPr>
          <p:cNvPr id="16" name="Graphic 15" descr="Cross country skiing">
            <a:extLst>
              <a:ext uri="{FF2B5EF4-FFF2-40B4-BE49-F238E27FC236}">
                <a16:creationId xmlns:a16="http://schemas.microsoft.com/office/drawing/2014/main" id="{C26D2C6A-3F72-4E67-92A2-DAB6E8D019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938562" y="1910498"/>
            <a:ext cx="413490" cy="413490"/>
          </a:xfrm>
          <a:prstGeom prst="rect">
            <a:avLst/>
          </a:prstGeom>
        </p:spPr>
      </p:pic>
      <p:cxnSp>
        <p:nvCxnSpPr>
          <p:cNvPr id="31" name="Straight Connector 30">
            <a:extLst>
              <a:ext uri="{FF2B5EF4-FFF2-40B4-BE49-F238E27FC236}">
                <a16:creationId xmlns:a16="http://schemas.microsoft.com/office/drawing/2014/main" id="{E18E4EF8-39D1-4EDC-AE4B-F57DE01217F2}"/>
              </a:ext>
            </a:extLst>
          </p:cNvPr>
          <p:cNvCxnSpPr/>
          <p:nvPr/>
        </p:nvCxnSpPr>
        <p:spPr>
          <a:xfrm>
            <a:off x="4800600" y="1889125"/>
            <a:ext cx="152400" cy="0"/>
          </a:xfrm>
          <a:prstGeom prst="line">
            <a:avLst/>
          </a:prstGeom>
          <a:ln>
            <a:solidFill>
              <a:srgbClr val="3AABC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06E4B9-9F5E-4F55-8BFC-48D810C28691}"/>
              </a:ext>
            </a:extLst>
          </p:cNvPr>
          <p:cNvCxnSpPr/>
          <p:nvPr/>
        </p:nvCxnSpPr>
        <p:spPr>
          <a:xfrm>
            <a:off x="4800600" y="1812925"/>
            <a:ext cx="152400" cy="0"/>
          </a:xfrm>
          <a:prstGeom prst="line">
            <a:avLst/>
          </a:prstGeom>
          <a:ln>
            <a:solidFill>
              <a:srgbClr val="3AABCF"/>
            </a:solidFill>
          </a:ln>
        </p:spPr>
        <p:style>
          <a:lnRef idx="1">
            <a:schemeClr val="accent1"/>
          </a:lnRef>
          <a:fillRef idx="0">
            <a:schemeClr val="accent1"/>
          </a:fillRef>
          <a:effectRef idx="0">
            <a:schemeClr val="accent1"/>
          </a:effectRef>
          <a:fontRef idx="minor">
            <a:schemeClr val="tx1"/>
          </a:fontRef>
        </p:style>
      </p:cxnSp>
      <p:sp>
        <p:nvSpPr>
          <p:cNvPr id="9" name="object 23">
            <a:extLst>
              <a:ext uri="{FF2B5EF4-FFF2-40B4-BE49-F238E27FC236}">
                <a16:creationId xmlns:a16="http://schemas.microsoft.com/office/drawing/2014/main" id="{0811D2DB-6D50-4977-B125-920E17E99F51}"/>
              </a:ext>
            </a:extLst>
          </p:cNvPr>
          <p:cNvSpPr/>
          <p:nvPr/>
        </p:nvSpPr>
        <p:spPr>
          <a:xfrm>
            <a:off x="7244637" y="3184525"/>
            <a:ext cx="1899363" cy="181892"/>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73B7CC"/>
          </a:solidFill>
        </p:spPr>
        <p:txBody>
          <a:bodyPr wrap="square" lIns="0" tIns="0" rIns="0" bIns="0" rtlCol="0"/>
          <a:lstStyle/>
          <a:p>
            <a:endParaRPr sz="1798" dirty="0"/>
          </a:p>
        </p:txBody>
      </p:sp>
    </p:spTree>
    <p:extLst>
      <p:ext uri="{BB962C8B-B14F-4D97-AF65-F5344CB8AC3E}">
        <p14:creationId xmlns:p14="http://schemas.microsoft.com/office/powerpoint/2010/main" val="275717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0AC250-7B69-4F8B-B406-CD8E2B44DD7C}"/>
              </a:ext>
            </a:extLst>
          </p:cNvPr>
          <p:cNvSpPr/>
          <p:nvPr/>
        </p:nvSpPr>
        <p:spPr>
          <a:xfrm>
            <a:off x="-2" y="992360"/>
            <a:ext cx="9144000" cy="415749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bject 23"/>
          <p:cNvSpPr/>
          <p:nvPr/>
        </p:nvSpPr>
        <p:spPr>
          <a:xfrm>
            <a:off x="3981767" y="826625"/>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2" name="object 5">
            <a:extLst>
              <a:ext uri="{FF2B5EF4-FFF2-40B4-BE49-F238E27FC236}">
                <a16:creationId xmlns:a16="http://schemas.microsoft.com/office/drawing/2014/main" id="{64484AE4-380A-48F3-BCFE-3BCCAB48562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719736C1-1E9B-4F3C-9981-EFAD43A55553}" type="slidenum">
              <a:rPr lang="en-US" sz="700" smtClean="0">
                <a:latin typeface="DINPro-Light" panose="02000504040000020003" pitchFamily="50" charset="0"/>
                <a:cs typeface="Arial"/>
              </a:rPr>
              <a:t>24</a:t>
            </a:fld>
            <a:endParaRPr sz="700" dirty="0">
              <a:latin typeface="DINPro-Light" panose="02000504040000020003" pitchFamily="50" charset="0"/>
              <a:cs typeface="Arial"/>
            </a:endParaRPr>
          </a:p>
        </p:txBody>
      </p:sp>
      <p:sp>
        <p:nvSpPr>
          <p:cNvPr id="3" name="TextBox 2">
            <a:extLst>
              <a:ext uri="{FF2B5EF4-FFF2-40B4-BE49-F238E27FC236}">
                <a16:creationId xmlns:a16="http://schemas.microsoft.com/office/drawing/2014/main" id="{9207A52B-54C6-47BF-BD8F-FDE42E33ECEA}"/>
              </a:ext>
            </a:extLst>
          </p:cNvPr>
          <p:cNvSpPr txBox="1"/>
          <p:nvPr/>
        </p:nvSpPr>
        <p:spPr>
          <a:xfrm>
            <a:off x="287655" y="4835852"/>
            <a:ext cx="4361820"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Q17.What type of leisure trip within Europe are you most likely to undertake next?</a:t>
            </a:r>
          </a:p>
        </p:txBody>
      </p:sp>
      <p:sp>
        <p:nvSpPr>
          <p:cNvPr id="7" name="TextBox 6">
            <a:extLst>
              <a:ext uri="{FF2B5EF4-FFF2-40B4-BE49-F238E27FC236}">
                <a16:creationId xmlns:a16="http://schemas.microsoft.com/office/drawing/2014/main" id="{6143AE90-5F0B-44D6-BB80-6E2C45F4EEB2}"/>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a:t>
            </a:r>
            <a:r>
              <a:rPr lang="el-GR" sz="700" b="1" dirty="0">
                <a:solidFill>
                  <a:schemeClr val="bg1">
                    <a:lumMod val="50000"/>
                  </a:schemeClr>
                </a:solidFill>
                <a:latin typeface="DINPro-Light" panose="02000504040000020003" pitchFamily="50" charset="0"/>
              </a:rPr>
              <a:t>876</a:t>
            </a:r>
            <a:endParaRPr lang="en-US" sz="700" b="1" dirty="0">
              <a:solidFill>
                <a:schemeClr val="bg1">
                  <a:lumMod val="50000"/>
                </a:schemeClr>
              </a:solidFill>
              <a:latin typeface="DINPro-Light" panose="02000504040000020003" pitchFamily="50" charset="0"/>
            </a:endParaRPr>
          </a:p>
        </p:txBody>
      </p:sp>
      <p:sp>
        <p:nvSpPr>
          <p:cNvPr id="6" name="TextBox 5">
            <a:extLst>
              <a:ext uri="{FF2B5EF4-FFF2-40B4-BE49-F238E27FC236}">
                <a16:creationId xmlns:a16="http://schemas.microsoft.com/office/drawing/2014/main" id="{C946A90F-3242-4272-AA5C-9D7595181025}"/>
              </a:ext>
            </a:extLst>
          </p:cNvPr>
          <p:cNvSpPr txBox="1"/>
          <p:nvPr/>
        </p:nvSpPr>
        <p:spPr>
          <a:xfrm>
            <a:off x="11737" y="239906"/>
            <a:ext cx="9120521"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Markets remain loyal to specific tourism products; Spaniards show the strongest interest in City Breaks, Germans and Dutch in Nature and Outdoors,</a:t>
            </a:r>
            <a:r>
              <a:rPr lang="en-US" sz="1400" dirty="0">
                <a:solidFill>
                  <a:srgbClr val="FF0000"/>
                </a:solidFill>
                <a:latin typeface="DINPro-Bold" panose="02000503030000020004" pitchFamily="50" charset="0"/>
              </a:rPr>
              <a:t> </a:t>
            </a:r>
            <a:r>
              <a:rPr lang="en-US" sz="1400" dirty="0">
                <a:solidFill>
                  <a:srgbClr val="3FADDD"/>
                </a:solidFill>
                <a:latin typeface="DINPro-Bold" panose="02000503030000020004" pitchFamily="50" charset="0"/>
              </a:rPr>
              <a:t>while Italians and Polish favour Culture and Heritage</a:t>
            </a:r>
          </a:p>
        </p:txBody>
      </p:sp>
      <p:sp>
        <p:nvSpPr>
          <p:cNvPr id="4" name="TextBox 3">
            <a:extLst>
              <a:ext uri="{FF2B5EF4-FFF2-40B4-BE49-F238E27FC236}">
                <a16:creationId xmlns:a16="http://schemas.microsoft.com/office/drawing/2014/main" id="{652FC24E-2B53-4ED9-811A-98E17F5E0F7D}"/>
              </a:ext>
            </a:extLst>
          </p:cNvPr>
          <p:cNvSpPr txBox="1"/>
          <p:nvPr/>
        </p:nvSpPr>
        <p:spPr>
          <a:xfrm>
            <a:off x="1467639" y="1463038"/>
            <a:ext cx="740908"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City Break</a:t>
            </a:r>
          </a:p>
        </p:txBody>
      </p:sp>
      <p:graphicFrame>
        <p:nvGraphicFramePr>
          <p:cNvPr id="27" name="Chart 26">
            <a:extLst>
              <a:ext uri="{FF2B5EF4-FFF2-40B4-BE49-F238E27FC236}">
                <a16:creationId xmlns:a16="http://schemas.microsoft.com/office/drawing/2014/main" id="{545C0F75-5CFE-4879-AA02-DAC4D000F0BB}"/>
              </a:ext>
            </a:extLst>
          </p:cNvPr>
          <p:cNvGraphicFramePr/>
          <p:nvPr>
            <p:extLst>
              <p:ext uri="{D42A27DB-BD31-4B8C-83A1-F6EECF244321}">
                <p14:modId xmlns:p14="http://schemas.microsoft.com/office/powerpoint/2010/main" val="489649602"/>
              </p:ext>
            </p:extLst>
          </p:nvPr>
        </p:nvGraphicFramePr>
        <p:xfrm>
          <a:off x="762000" y="1844364"/>
          <a:ext cx="2470628" cy="2681557"/>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C49E171F-E750-4D2A-87D5-7696E824B3D6}"/>
              </a:ext>
            </a:extLst>
          </p:cNvPr>
          <p:cNvSpPr txBox="1"/>
          <p:nvPr/>
        </p:nvSpPr>
        <p:spPr>
          <a:xfrm>
            <a:off x="7086600" y="1483995"/>
            <a:ext cx="1204176"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Culture &amp; Heritage</a:t>
            </a:r>
          </a:p>
        </p:txBody>
      </p:sp>
      <p:graphicFrame>
        <p:nvGraphicFramePr>
          <p:cNvPr id="33" name="Chart 32">
            <a:extLst>
              <a:ext uri="{FF2B5EF4-FFF2-40B4-BE49-F238E27FC236}">
                <a16:creationId xmlns:a16="http://schemas.microsoft.com/office/drawing/2014/main" id="{6479738B-E8F1-43AD-B53E-F4243C5795A9}"/>
              </a:ext>
            </a:extLst>
          </p:cNvPr>
          <p:cNvGraphicFramePr/>
          <p:nvPr>
            <p:extLst>
              <p:ext uri="{D42A27DB-BD31-4B8C-83A1-F6EECF244321}">
                <p14:modId xmlns:p14="http://schemas.microsoft.com/office/powerpoint/2010/main" val="166746934"/>
              </p:ext>
            </p:extLst>
          </p:nvPr>
        </p:nvGraphicFramePr>
        <p:xfrm>
          <a:off x="6519758" y="1660525"/>
          <a:ext cx="1949599" cy="2949838"/>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26C1EE27-0279-41C9-B782-3A794F4204C5}"/>
              </a:ext>
            </a:extLst>
          </p:cNvPr>
          <p:cNvSpPr txBox="1"/>
          <p:nvPr/>
        </p:nvSpPr>
        <p:spPr>
          <a:xfrm>
            <a:off x="4230330" y="1494461"/>
            <a:ext cx="1202573"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Nature &amp; Outdoors</a:t>
            </a:r>
          </a:p>
        </p:txBody>
      </p:sp>
      <p:graphicFrame>
        <p:nvGraphicFramePr>
          <p:cNvPr id="36" name="Chart 35">
            <a:extLst>
              <a:ext uri="{FF2B5EF4-FFF2-40B4-BE49-F238E27FC236}">
                <a16:creationId xmlns:a16="http://schemas.microsoft.com/office/drawing/2014/main" id="{93562218-A679-4C63-9770-9F291872DF2D}"/>
              </a:ext>
            </a:extLst>
          </p:cNvPr>
          <p:cNvGraphicFramePr/>
          <p:nvPr>
            <p:extLst>
              <p:ext uri="{D42A27DB-BD31-4B8C-83A1-F6EECF244321}">
                <p14:modId xmlns:p14="http://schemas.microsoft.com/office/powerpoint/2010/main" val="611957742"/>
              </p:ext>
            </p:extLst>
          </p:nvPr>
        </p:nvGraphicFramePr>
        <p:xfrm>
          <a:off x="3680847" y="1890441"/>
          <a:ext cx="2470628" cy="2772486"/>
        </p:xfrm>
        <a:graphic>
          <a:graphicData uri="http://schemas.openxmlformats.org/drawingml/2006/chart">
            <c:chart xmlns:c="http://schemas.openxmlformats.org/drawingml/2006/chart" xmlns:r="http://schemas.openxmlformats.org/officeDocument/2006/relationships" r:id="rId4"/>
          </a:graphicData>
        </a:graphic>
      </p:graphicFrame>
      <p:pic>
        <p:nvPicPr>
          <p:cNvPr id="49" name="Graphic 48" descr="Road">
            <a:extLst>
              <a:ext uri="{FF2B5EF4-FFF2-40B4-BE49-F238E27FC236}">
                <a16:creationId xmlns:a16="http://schemas.microsoft.com/office/drawing/2014/main" id="{C8401CF5-60CD-41E1-9E93-3872290F09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0041" y="1192692"/>
            <a:ext cx="771523" cy="771523"/>
          </a:xfrm>
          <a:prstGeom prst="rect">
            <a:avLst/>
          </a:prstGeom>
        </p:spPr>
      </p:pic>
      <p:pic>
        <p:nvPicPr>
          <p:cNvPr id="52" name="Graphic 51" descr="Greek Temple">
            <a:extLst>
              <a:ext uri="{FF2B5EF4-FFF2-40B4-BE49-F238E27FC236}">
                <a16:creationId xmlns:a16="http://schemas.microsoft.com/office/drawing/2014/main" id="{4DADB0F5-7E74-42EC-AE3F-AF8F82A0E8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83184" y="1250451"/>
            <a:ext cx="639990" cy="639990"/>
          </a:xfrm>
          <a:prstGeom prst="rect">
            <a:avLst/>
          </a:prstGeom>
        </p:spPr>
      </p:pic>
      <p:pic>
        <p:nvPicPr>
          <p:cNvPr id="55" name="Graphic 54" descr="City">
            <a:extLst>
              <a:ext uri="{FF2B5EF4-FFF2-40B4-BE49-F238E27FC236}">
                <a16:creationId xmlns:a16="http://schemas.microsoft.com/office/drawing/2014/main" id="{EE133AE5-83DE-4871-93A1-49D0837509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1231" y="1127125"/>
            <a:ext cx="663312" cy="663312"/>
          </a:xfrm>
          <a:prstGeom prst="rect">
            <a:avLst/>
          </a:prstGeom>
        </p:spPr>
      </p:pic>
      <p:sp>
        <p:nvSpPr>
          <p:cNvPr id="19" name="TextBox 18">
            <a:extLst>
              <a:ext uri="{FF2B5EF4-FFF2-40B4-BE49-F238E27FC236}">
                <a16:creationId xmlns:a16="http://schemas.microsoft.com/office/drawing/2014/main" id="{8E48B8AB-D259-441E-95D1-6C3607660410}"/>
              </a:ext>
            </a:extLst>
          </p:cNvPr>
          <p:cNvSpPr txBox="1"/>
          <p:nvPr/>
        </p:nvSpPr>
        <p:spPr>
          <a:xfrm>
            <a:off x="6192334" y="4585135"/>
            <a:ext cx="2928187" cy="369332"/>
          </a:xfrm>
          <a:prstGeom prst="rect">
            <a:avLst/>
          </a:prstGeom>
          <a:noFill/>
        </p:spPr>
        <p:txBody>
          <a:bodyPr wrap="square">
            <a:spAutoFit/>
          </a:bodyPr>
          <a:lstStyle/>
          <a:p>
            <a:pPr algn="r"/>
            <a:r>
              <a:rPr lang="en-US" sz="600" b="0" i="0" dirty="0">
                <a:solidFill>
                  <a:schemeClr val="tx1">
                    <a:lumMod val="65000"/>
                    <a:lumOff val="35000"/>
                  </a:schemeClr>
                </a:solidFill>
                <a:effectLst/>
                <a:latin typeface="DINPro-Light" panose="02000504040000020003" pitchFamily="50" charset="0"/>
              </a:rPr>
              <a:t>How to read: Percentages indicate the share of respondents from each country interested in each type of leisure trip</a:t>
            </a:r>
            <a:r>
              <a:rPr lang="en-US" sz="600" dirty="0">
                <a:solidFill>
                  <a:schemeClr val="tx1">
                    <a:lumMod val="65000"/>
                    <a:lumOff val="35000"/>
                  </a:schemeClr>
                </a:solidFill>
                <a:latin typeface="DINPro-Light" panose="02000504040000020003" pitchFamily="50" charset="0"/>
              </a:rPr>
              <a:t>; i</a:t>
            </a:r>
            <a:r>
              <a:rPr lang="en-US" sz="600" b="0" i="0" dirty="0">
                <a:solidFill>
                  <a:schemeClr val="tx1">
                    <a:lumMod val="65000"/>
                    <a:lumOff val="35000"/>
                  </a:schemeClr>
                </a:solidFill>
                <a:effectLst/>
                <a:latin typeface="DINPro-Light" panose="02000504040000020003" pitchFamily="50" charset="0"/>
              </a:rPr>
              <a:t>.e. 41.2% of respondents from Spain are most likel</a:t>
            </a:r>
            <a:r>
              <a:rPr lang="en-US" sz="600" dirty="0">
                <a:solidFill>
                  <a:schemeClr val="tx1">
                    <a:lumMod val="65000"/>
                    <a:lumOff val="35000"/>
                  </a:schemeClr>
                </a:solidFill>
                <a:latin typeface="DINPro-Light" panose="02000504040000020003" pitchFamily="50" charset="0"/>
              </a:rPr>
              <a:t>y to undertake </a:t>
            </a:r>
            <a:r>
              <a:rPr lang="en-US" sz="600" b="0" i="0" dirty="0">
                <a:solidFill>
                  <a:schemeClr val="tx1">
                    <a:lumMod val="65000"/>
                    <a:lumOff val="35000"/>
                  </a:schemeClr>
                </a:solidFill>
                <a:effectLst/>
                <a:latin typeface="DINPro-Light" panose="02000504040000020003" pitchFamily="50" charset="0"/>
              </a:rPr>
              <a:t>a city break trip</a:t>
            </a:r>
            <a:endParaRPr lang="en-US" sz="600" dirty="0">
              <a:solidFill>
                <a:schemeClr val="tx1">
                  <a:lumMod val="65000"/>
                  <a:lumOff val="35000"/>
                </a:schemeClr>
              </a:solidFill>
              <a:latin typeface="DINPro-Light" panose="02000504040000020003" pitchFamily="50" charset="0"/>
            </a:endParaRPr>
          </a:p>
        </p:txBody>
      </p:sp>
    </p:spTree>
    <p:extLst>
      <p:ext uri="{BB962C8B-B14F-4D97-AF65-F5344CB8AC3E}">
        <p14:creationId xmlns:p14="http://schemas.microsoft.com/office/powerpoint/2010/main" val="56296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5187A7-A2AC-41C1-86E7-55F24A9AE1FE}"/>
              </a:ext>
            </a:extLst>
          </p:cNvPr>
          <p:cNvSpPr/>
          <p:nvPr/>
        </p:nvSpPr>
        <p:spPr>
          <a:xfrm>
            <a:off x="-2" y="992360"/>
            <a:ext cx="9144000" cy="415749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bject 23"/>
          <p:cNvSpPr/>
          <p:nvPr/>
        </p:nvSpPr>
        <p:spPr>
          <a:xfrm>
            <a:off x="3981767" y="826625"/>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2" name="object 5">
            <a:extLst>
              <a:ext uri="{FF2B5EF4-FFF2-40B4-BE49-F238E27FC236}">
                <a16:creationId xmlns:a16="http://schemas.microsoft.com/office/drawing/2014/main" id="{64484AE4-380A-48F3-BCFE-3BCCAB48562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719736C1-1E9B-4F3C-9981-EFAD43A55553}" type="slidenum">
              <a:rPr lang="en-US" sz="700" smtClean="0">
                <a:latin typeface="DINPro-Light" panose="02000504040000020003" pitchFamily="50" charset="0"/>
                <a:cs typeface="Arial"/>
              </a:rPr>
              <a:t>25</a:t>
            </a:fld>
            <a:endParaRPr sz="700" dirty="0">
              <a:latin typeface="DINPro-Light" panose="02000504040000020003" pitchFamily="50" charset="0"/>
              <a:cs typeface="Arial"/>
            </a:endParaRPr>
          </a:p>
        </p:txBody>
      </p:sp>
      <p:sp>
        <p:nvSpPr>
          <p:cNvPr id="3" name="TextBox 2">
            <a:extLst>
              <a:ext uri="{FF2B5EF4-FFF2-40B4-BE49-F238E27FC236}">
                <a16:creationId xmlns:a16="http://schemas.microsoft.com/office/drawing/2014/main" id="{9207A52B-54C6-47BF-BD8F-FDE42E33ECEA}"/>
              </a:ext>
            </a:extLst>
          </p:cNvPr>
          <p:cNvSpPr txBox="1"/>
          <p:nvPr/>
        </p:nvSpPr>
        <p:spPr>
          <a:xfrm>
            <a:off x="287655" y="4835852"/>
            <a:ext cx="4361820"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Q17.What type of leisure trip within Europe are you most likely to undertake next?</a:t>
            </a:r>
          </a:p>
        </p:txBody>
      </p:sp>
      <p:sp>
        <p:nvSpPr>
          <p:cNvPr id="7" name="TextBox 6">
            <a:extLst>
              <a:ext uri="{FF2B5EF4-FFF2-40B4-BE49-F238E27FC236}">
                <a16:creationId xmlns:a16="http://schemas.microsoft.com/office/drawing/2014/main" id="{6143AE90-5F0B-44D6-BB80-6E2C45F4EEB2}"/>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a:t>
            </a:r>
            <a:r>
              <a:rPr lang="el-GR" sz="700" b="1" dirty="0">
                <a:solidFill>
                  <a:schemeClr val="bg1">
                    <a:lumMod val="50000"/>
                  </a:schemeClr>
                </a:solidFill>
                <a:latin typeface="DINPro-Light" panose="02000504040000020003" pitchFamily="50" charset="0"/>
              </a:rPr>
              <a:t>876</a:t>
            </a:r>
            <a:endParaRPr lang="en-US" sz="700" b="1" dirty="0">
              <a:solidFill>
                <a:schemeClr val="bg1">
                  <a:lumMod val="50000"/>
                </a:schemeClr>
              </a:solidFill>
              <a:latin typeface="DINPro-Light" panose="02000504040000020003" pitchFamily="50" charset="0"/>
            </a:endParaRPr>
          </a:p>
        </p:txBody>
      </p:sp>
      <p:sp>
        <p:nvSpPr>
          <p:cNvPr id="4" name="TextBox 3">
            <a:extLst>
              <a:ext uri="{FF2B5EF4-FFF2-40B4-BE49-F238E27FC236}">
                <a16:creationId xmlns:a16="http://schemas.microsoft.com/office/drawing/2014/main" id="{652FC24E-2B53-4ED9-811A-98E17F5E0F7D}"/>
              </a:ext>
            </a:extLst>
          </p:cNvPr>
          <p:cNvSpPr txBox="1"/>
          <p:nvPr/>
        </p:nvSpPr>
        <p:spPr>
          <a:xfrm>
            <a:off x="1481862" y="1463038"/>
            <a:ext cx="878767"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Sun &amp; Beach</a:t>
            </a:r>
          </a:p>
        </p:txBody>
      </p:sp>
      <p:sp>
        <p:nvSpPr>
          <p:cNvPr id="29" name="TextBox 28">
            <a:extLst>
              <a:ext uri="{FF2B5EF4-FFF2-40B4-BE49-F238E27FC236}">
                <a16:creationId xmlns:a16="http://schemas.microsoft.com/office/drawing/2014/main" id="{C49E171F-E750-4D2A-87D5-7696E824B3D6}"/>
              </a:ext>
            </a:extLst>
          </p:cNvPr>
          <p:cNvSpPr txBox="1"/>
          <p:nvPr/>
        </p:nvSpPr>
        <p:spPr>
          <a:xfrm>
            <a:off x="7086600" y="1483995"/>
            <a:ext cx="636713"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Cruising</a:t>
            </a:r>
          </a:p>
        </p:txBody>
      </p:sp>
      <p:sp>
        <p:nvSpPr>
          <p:cNvPr id="34" name="TextBox 33">
            <a:extLst>
              <a:ext uri="{FF2B5EF4-FFF2-40B4-BE49-F238E27FC236}">
                <a16:creationId xmlns:a16="http://schemas.microsoft.com/office/drawing/2014/main" id="{26C1EE27-0279-41C9-B782-3A794F4204C5}"/>
              </a:ext>
            </a:extLst>
          </p:cNvPr>
          <p:cNvSpPr txBox="1"/>
          <p:nvPr/>
        </p:nvSpPr>
        <p:spPr>
          <a:xfrm>
            <a:off x="4230330" y="1494461"/>
            <a:ext cx="843501" cy="230832"/>
          </a:xfrm>
          <a:prstGeom prst="rect">
            <a:avLst/>
          </a:prstGeom>
          <a:noFill/>
        </p:spPr>
        <p:txBody>
          <a:bodyPr wrap="none" rtlCol="0" anchor="b" anchorCtr="0">
            <a:spAutoFit/>
          </a:bodyPr>
          <a:lstStyle/>
          <a:p>
            <a:r>
              <a:rPr lang="en-US" sz="900" b="1" dirty="0">
                <a:solidFill>
                  <a:schemeClr val="tx2"/>
                </a:solidFill>
                <a:latin typeface="DINPro-Light" panose="02000504040000020003" pitchFamily="50" charset="0"/>
                <a:ea typeface="League Spartan" charset="0"/>
                <a:cs typeface="Poppins SemiBold" pitchFamily="2" charset="77"/>
              </a:rPr>
              <a:t>Coast &amp; Sea</a:t>
            </a:r>
          </a:p>
        </p:txBody>
      </p:sp>
      <p:graphicFrame>
        <p:nvGraphicFramePr>
          <p:cNvPr id="5" name="Chart 4">
            <a:extLst>
              <a:ext uri="{FF2B5EF4-FFF2-40B4-BE49-F238E27FC236}">
                <a16:creationId xmlns:a16="http://schemas.microsoft.com/office/drawing/2014/main" id="{FAAC0A73-126F-4E44-B848-7F36A1F5AB13}"/>
              </a:ext>
            </a:extLst>
          </p:cNvPr>
          <p:cNvGraphicFramePr/>
          <p:nvPr>
            <p:extLst>
              <p:ext uri="{D42A27DB-BD31-4B8C-83A1-F6EECF244321}">
                <p14:modId xmlns:p14="http://schemas.microsoft.com/office/powerpoint/2010/main" val="3124262471"/>
              </p:ext>
            </p:extLst>
          </p:nvPr>
        </p:nvGraphicFramePr>
        <p:xfrm>
          <a:off x="776223" y="1775636"/>
          <a:ext cx="2098931" cy="2928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911B883-1197-477A-A19F-03F0FB25B2C0}"/>
              </a:ext>
            </a:extLst>
          </p:cNvPr>
          <p:cNvGraphicFramePr/>
          <p:nvPr>
            <p:extLst>
              <p:ext uri="{D42A27DB-BD31-4B8C-83A1-F6EECF244321}">
                <p14:modId xmlns:p14="http://schemas.microsoft.com/office/powerpoint/2010/main" val="1590217731"/>
              </p:ext>
            </p:extLst>
          </p:nvPr>
        </p:nvGraphicFramePr>
        <p:xfrm>
          <a:off x="3692580" y="1775636"/>
          <a:ext cx="1751762" cy="2967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CC5135F-B4EB-46C8-AF70-1B8CF8C1A05C}"/>
              </a:ext>
            </a:extLst>
          </p:cNvPr>
          <p:cNvGraphicFramePr/>
          <p:nvPr>
            <p:extLst>
              <p:ext uri="{D42A27DB-BD31-4B8C-83A1-F6EECF244321}">
                <p14:modId xmlns:p14="http://schemas.microsoft.com/office/powerpoint/2010/main" val="2026549294"/>
              </p:ext>
            </p:extLst>
          </p:nvPr>
        </p:nvGraphicFramePr>
        <p:xfrm>
          <a:off x="6400800" y="1886725"/>
          <a:ext cx="1613205" cy="270648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Graphic 10" descr="Sunset scene">
            <a:extLst>
              <a:ext uri="{FF2B5EF4-FFF2-40B4-BE49-F238E27FC236}">
                <a16:creationId xmlns:a16="http://schemas.microsoft.com/office/drawing/2014/main" id="{D42E33DC-F52C-4781-826F-6D39E80FFB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0" y="1109491"/>
            <a:ext cx="779634" cy="779634"/>
          </a:xfrm>
          <a:prstGeom prst="rect">
            <a:avLst/>
          </a:prstGeom>
        </p:spPr>
      </p:pic>
      <p:pic>
        <p:nvPicPr>
          <p:cNvPr id="13" name="Graphic 12" descr="Wave">
            <a:extLst>
              <a:ext uri="{FF2B5EF4-FFF2-40B4-BE49-F238E27FC236}">
                <a16:creationId xmlns:a16="http://schemas.microsoft.com/office/drawing/2014/main" id="{3FD85710-3C9F-440A-B8D2-220D309247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35000" y="1176481"/>
            <a:ext cx="712644" cy="712644"/>
          </a:xfrm>
          <a:prstGeom prst="rect">
            <a:avLst/>
          </a:prstGeom>
        </p:spPr>
      </p:pic>
      <p:pic>
        <p:nvPicPr>
          <p:cNvPr id="19" name="Graphic 18" descr="Anchor">
            <a:extLst>
              <a:ext uri="{FF2B5EF4-FFF2-40B4-BE49-F238E27FC236}">
                <a16:creationId xmlns:a16="http://schemas.microsoft.com/office/drawing/2014/main" id="{C10F374F-B4A5-4FE1-B99C-49ECB5292E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0800" y="1216999"/>
            <a:ext cx="748326" cy="748326"/>
          </a:xfrm>
          <a:prstGeom prst="rect">
            <a:avLst/>
          </a:prstGeom>
        </p:spPr>
      </p:pic>
      <p:sp>
        <p:nvSpPr>
          <p:cNvPr id="14" name="TextBox 13">
            <a:extLst>
              <a:ext uri="{FF2B5EF4-FFF2-40B4-BE49-F238E27FC236}">
                <a16:creationId xmlns:a16="http://schemas.microsoft.com/office/drawing/2014/main" id="{0EB699B7-2277-4441-9700-D2B1DB4702E8}"/>
              </a:ext>
            </a:extLst>
          </p:cNvPr>
          <p:cNvSpPr txBox="1"/>
          <p:nvPr/>
        </p:nvSpPr>
        <p:spPr>
          <a:xfrm>
            <a:off x="822890" y="238712"/>
            <a:ext cx="7653170"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Markets remain loyal to specific tourism products; the British have a strong preference for Sun and Beach, French to Coast &amp; Sea while the Swiss lead in Cruising</a:t>
            </a:r>
          </a:p>
        </p:txBody>
      </p:sp>
      <p:sp>
        <p:nvSpPr>
          <p:cNvPr id="6" name="TextBox 5">
            <a:extLst>
              <a:ext uri="{FF2B5EF4-FFF2-40B4-BE49-F238E27FC236}">
                <a16:creationId xmlns:a16="http://schemas.microsoft.com/office/drawing/2014/main" id="{64D40BE5-8E79-4E3D-B9A0-DB527BD73138}"/>
              </a:ext>
            </a:extLst>
          </p:cNvPr>
          <p:cNvSpPr txBox="1"/>
          <p:nvPr/>
        </p:nvSpPr>
        <p:spPr>
          <a:xfrm>
            <a:off x="6192334" y="4585135"/>
            <a:ext cx="2928187" cy="369332"/>
          </a:xfrm>
          <a:prstGeom prst="rect">
            <a:avLst/>
          </a:prstGeom>
          <a:noFill/>
        </p:spPr>
        <p:txBody>
          <a:bodyPr wrap="square">
            <a:spAutoFit/>
          </a:bodyPr>
          <a:lstStyle/>
          <a:p>
            <a:pPr algn="r"/>
            <a:r>
              <a:rPr lang="en-US" sz="600" b="0" i="0" dirty="0">
                <a:solidFill>
                  <a:schemeClr val="tx1">
                    <a:lumMod val="65000"/>
                    <a:lumOff val="35000"/>
                  </a:schemeClr>
                </a:solidFill>
                <a:effectLst/>
                <a:latin typeface="DINPro-Light" panose="02000504040000020003" pitchFamily="50" charset="0"/>
              </a:rPr>
              <a:t>How to read: Percentages indicate the share of respondents from each country interested in each type of leisure trip; i.e. 24.9% of respondents from UK are most likel</a:t>
            </a:r>
            <a:r>
              <a:rPr lang="en-US" sz="600" dirty="0">
                <a:solidFill>
                  <a:schemeClr val="tx1">
                    <a:lumMod val="65000"/>
                    <a:lumOff val="35000"/>
                  </a:schemeClr>
                </a:solidFill>
                <a:latin typeface="DINPro-Light" panose="02000504040000020003" pitchFamily="50" charset="0"/>
              </a:rPr>
              <a:t>y to undertake </a:t>
            </a:r>
            <a:r>
              <a:rPr lang="en-US" sz="600" b="0" i="0" dirty="0">
                <a:solidFill>
                  <a:schemeClr val="tx1">
                    <a:lumMod val="65000"/>
                    <a:lumOff val="35000"/>
                  </a:schemeClr>
                </a:solidFill>
                <a:effectLst/>
                <a:latin typeface="DINPro-Light" panose="02000504040000020003" pitchFamily="50" charset="0"/>
              </a:rPr>
              <a:t>a sun and beach trip</a:t>
            </a:r>
            <a:endParaRPr lang="en-US" sz="600" dirty="0">
              <a:solidFill>
                <a:schemeClr val="tx1">
                  <a:lumMod val="65000"/>
                  <a:lumOff val="35000"/>
                </a:schemeClr>
              </a:solidFill>
              <a:latin typeface="DINPro-Light" panose="02000504040000020003" pitchFamily="50" charset="0"/>
            </a:endParaRPr>
          </a:p>
        </p:txBody>
      </p:sp>
    </p:spTree>
    <p:extLst>
      <p:ext uri="{BB962C8B-B14F-4D97-AF65-F5344CB8AC3E}">
        <p14:creationId xmlns:p14="http://schemas.microsoft.com/office/powerpoint/2010/main" val="49236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graphicFrame>
        <p:nvGraphicFramePr>
          <p:cNvPr id="130" name="Chart 129">
            <a:extLst>
              <a:ext uri="{FF2B5EF4-FFF2-40B4-BE49-F238E27FC236}">
                <a16:creationId xmlns:a16="http://schemas.microsoft.com/office/drawing/2014/main" id="{5BA1EE3A-9E38-4050-B5DC-D8BB71DCEB57}"/>
              </a:ext>
            </a:extLst>
          </p:cNvPr>
          <p:cNvGraphicFramePr/>
          <p:nvPr>
            <p:extLst>
              <p:ext uri="{D42A27DB-BD31-4B8C-83A1-F6EECF244321}">
                <p14:modId xmlns:p14="http://schemas.microsoft.com/office/powerpoint/2010/main" val="1611190361"/>
              </p:ext>
            </p:extLst>
          </p:nvPr>
        </p:nvGraphicFramePr>
        <p:xfrm>
          <a:off x="251925" y="1904754"/>
          <a:ext cx="2950167" cy="2370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5" name="Chart 134">
            <a:extLst>
              <a:ext uri="{FF2B5EF4-FFF2-40B4-BE49-F238E27FC236}">
                <a16:creationId xmlns:a16="http://schemas.microsoft.com/office/drawing/2014/main" id="{C0EB4288-5A50-4F5D-BF9A-7BF0F33C1705}"/>
              </a:ext>
            </a:extLst>
          </p:cNvPr>
          <p:cNvGraphicFramePr/>
          <p:nvPr>
            <p:extLst>
              <p:ext uri="{D42A27DB-BD31-4B8C-83A1-F6EECF244321}">
                <p14:modId xmlns:p14="http://schemas.microsoft.com/office/powerpoint/2010/main" val="137595598"/>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3"/>
          </a:graphicData>
        </a:graphic>
      </p:graphicFrame>
      <p:sp>
        <p:nvSpPr>
          <p:cNvPr id="143" name="TextBox 142">
            <a:extLst>
              <a:ext uri="{FF2B5EF4-FFF2-40B4-BE49-F238E27FC236}">
                <a16:creationId xmlns:a16="http://schemas.microsoft.com/office/drawing/2014/main" id="{AD73D903-D209-4A12-9AC3-C8B75DB58D6A}"/>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sp>
        <p:nvSpPr>
          <p:cNvPr id="145" name="TextBox 144">
            <a:extLst>
              <a:ext uri="{FF2B5EF4-FFF2-40B4-BE49-F238E27FC236}">
                <a16:creationId xmlns:a16="http://schemas.microsoft.com/office/drawing/2014/main" id="{8E5AF58F-4069-4E5D-94E3-9A439C310330}"/>
              </a:ext>
            </a:extLst>
          </p:cNvPr>
          <p:cNvSpPr txBox="1"/>
          <p:nvPr/>
        </p:nvSpPr>
        <p:spPr>
          <a:xfrm>
            <a:off x="3813179" y="1433335"/>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Germans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753340" y="1433335"/>
            <a:ext cx="2030225"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Germans travel within the next 6 months?</a:t>
            </a:r>
          </a:p>
        </p:txBody>
      </p:sp>
      <p:sp>
        <p:nvSpPr>
          <p:cNvPr id="7" name="object 5">
            <a:extLst>
              <a:ext uri="{FF2B5EF4-FFF2-40B4-BE49-F238E27FC236}">
                <a16:creationId xmlns:a16="http://schemas.microsoft.com/office/drawing/2014/main" id="{35231C67-DFF9-4B2D-82CB-42DA3DCFB2D2}"/>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9288D640-505F-41CF-8022-836AE76A7BB3}" type="slidenum">
              <a:rPr lang="en-US" sz="699">
                <a:latin typeface="DINPro-Light" panose="02000504040000020003" pitchFamily="50" charset="0"/>
                <a:cs typeface="Arial"/>
              </a:rPr>
              <a:pPr marL="12685" marR="5074" algn="ctr">
                <a:lnSpc>
                  <a:spcPts val="1698"/>
                </a:lnSpc>
                <a:spcBef>
                  <a:spcPts val="240"/>
                </a:spcBef>
              </a:pPr>
              <a:t>26</a:t>
            </a:fld>
            <a:endParaRPr sz="699" dirty="0">
              <a:latin typeface="DINPro-Light" panose="02000504040000020003" pitchFamily="50" charset="0"/>
              <a:cs typeface="Arial"/>
            </a:endParaRPr>
          </a:p>
        </p:txBody>
      </p:sp>
      <p:sp>
        <p:nvSpPr>
          <p:cNvPr id="8" name="Rectangle 7">
            <a:extLst>
              <a:ext uri="{FF2B5EF4-FFF2-40B4-BE49-F238E27FC236}">
                <a16:creationId xmlns:a16="http://schemas.microsoft.com/office/drawing/2014/main" id="{4BCAEB44-12F9-4E74-A050-690DAB378C35}"/>
              </a:ext>
            </a:extLst>
          </p:cNvPr>
          <p:cNvSpPr/>
          <p:nvPr/>
        </p:nvSpPr>
        <p:spPr>
          <a:xfrm>
            <a:off x="264199" y="1938052"/>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1" name="TextBox 10">
            <a:extLst>
              <a:ext uri="{FF2B5EF4-FFF2-40B4-BE49-F238E27FC236}">
                <a16:creationId xmlns:a16="http://schemas.microsoft.com/office/drawing/2014/main" id="{90182CC4-DE9C-4BDA-95B0-61000D784ABE}"/>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12" name="TextBox 11">
            <a:extLst>
              <a:ext uri="{FF2B5EF4-FFF2-40B4-BE49-F238E27FC236}">
                <a16:creationId xmlns:a16="http://schemas.microsoft.com/office/drawing/2014/main" id="{32D0DA70-3848-434A-9805-B641659E7E29}"/>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13" name="TextBox 12">
            <a:extLst>
              <a:ext uri="{FF2B5EF4-FFF2-40B4-BE49-F238E27FC236}">
                <a16:creationId xmlns:a16="http://schemas.microsoft.com/office/drawing/2014/main" id="{EA95411B-28BF-4D58-A77E-659C650C5820}"/>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graphicFrame>
        <p:nvGraphicFramePr>
          <p:cNvPr id="19" name="Chart 18">
            <a:extLst>
              <a:ext uri="{FF2B5EF4-FFF2-40B4-BE49-F238E27FC236}">
                <a16:creationId xmlns:a16="http://schemas.microsoft.com/office/drawing/2014/main" id="{9B83BA5F-09E9-430F-826C-B3E6BDACC356}"/>
              </a:ext>
            </a:extLst>
          </p:cNvPr>
          <p:cNvGraphicFramePr/>
          <p:nvPr/>
        </p:nvGraphicFramePr>
        <p:xfrm>
          <a:off x="6398545" y="1904755"/>
          <a:ext cx="2739818" cy="20855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CB22547B-A340-4C8C-B30B-73CA4981519A}"/>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7" name="Rectangle 16">
            <a:extLst>
              <a:ext uri="{FF2B5EF4-FFF2-40B4-BE49-F238E27FC236}">
                <a16:creationId xmlns:a16="http://schemas.microsoft.com/office/drawing/2014/main" id="{E456B831-1475-4E03-B730-4EF4AFF12250}"/>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8" name="TextBox 17">
            <a:extLst>
              <a:ext uri="{FF2B5EF4-FFF2-40B4-BE49-F238E27FC236}">
                <a16:creationId xmlns:a16="http://schemas.microsoft.com/office/drawing/2014/main" id="{D7A1E0BB-D931-40E7-9CBD-BBFE47DAAEC8}"/>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9" name="Donut 4">
            <a:extLst>
              <a:ext uri="{FF2B5EF4-FFF2-40B4-BE49-F238E27FC236}">
                <a16:creationId xmlns:a16="http://schemas.microsoft.com/office/drawing/2014/main" id="{8B9F6145-58C4-4E53-BB8C-7F6FE9821E49}"/>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2" name="TextBox 21">
            <a:extLst>
              <a:ext uri="{FF2B5EF4-FFF2-40B4-BE49-F238E27FC236}">
                <a16:creationId xmlns:a16="http://schemas.microsoft.com/office/drawing/2014/main" id="{E41CDDB0-011C-4089-9552-8ADA4DBEEF98}"/>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750</a:t>
            </a:r>
          </a:p>
        </p:txBody>
      </p:sp>
      <p:sp>
        <p:nvSpPr>
          <p:cNvPr id="4" name="TextBox 3">
            <a:extLst>
              <a:ext uri="{FF2B5EF4-FFF2-40B4-BE49-F238E27FC236}">
                <a16:creationId xmlns:a16="http://schemas.microsoft.com/office/drawing/2014/main" id="{48A2795C-4315-4769-B2C5-035C1103ED0F}"/>
              </a:ext>
            </a:extLst>
          </p:cNvPr>
          <p:cNvSpPr txBox="1"/>
          <p:nvPr/>
        </p:nvSpPr>
        <p:spPr>
          <a:xfrm>
            <a:off x="232642" y="179820"/>
            <a:ext cx="6452381" cy="737702"/>
          </a:xfrm>
          <a:prstGeom prst="rect">
            <a:avLst/>
          </a:prstGeom>
          <a:noFill/>
        </p:spPr>
        <p:txBody>
          <a:bodyPr wrap="square">
            <a:spAutoFit/>
          </a:bodyPr>
          <a:lstStyle/>
          <a:p>
            <a:r>
              <a:rPr lang="en-US" sz="1398" spc="-75" dirty="0">
                <a:solidFill>
                  <a:srgbClr val="0A0A35"/>
                </a:solidFill>
                <a:latin typeface="DINPro-Light" panose="02000504040000020003" pitchFamily="50" charset="0"/>
              </a:rPr>
              <a:t>GERMANY</a:t>
            </a:r>
          </a:p>
          <a:p>
            <a:r>
              <a:rPr lang="en-US" sz="1398" dirty="0">
                <a:solidFill>
                  <a:srgbClr val="3FADDD"/>
                </a:solidFill>
                <a:latin typeface="DINPro-Bold" panose="02000503030000020004" pitchFamily="50" charset="0"/>
              </a:rPr>
              <a:t>Willingness to travel grows (+9%) but respondents are less certain about the exact timing and destination of their next trip</a:t>
            </a:r>
            <a:endParaRPr lang="en-US" sz="1398" strike="sngStrike" dirty="0">
              <a:solidFill>
                <a:srgbClr val="3FADDD"/>
              </a:solidFill>
              <a:highlight>
                <a:srgbClr val="FFFF00"/>
              </a:highlight>
              <a:latin typeface="DINPro-Bold" panose="02000503030000020004" pitchFamily="50" charset="0"/>
            </a:endParaRPr>
          </a:p>
        </p:txBody>
      </p:sp>
      <p:sp>
        <p:nvSpPr>
          <p:cNvPr id="2" name="TextBox 1">
            <a:extLst>
              <a:ext uri="{FF2B5EF4-FFF2-40B4-BE49-F238E27FC236}">
                <a16:creationId xmlns:a16="http://schemas.microsoft.com/office/drawing/2014/main" id="{CE4BDFD7-244A-40C6-83B5-A635940DAC6C}"/>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pic>
        <p:nvPicPr>
          <p:cNvPr id="5" name="Picture 4">
            <a:extLst>
              <a:ext uri="{FF2B5EF4-FFF2-40B4-BE49-F238E27FC236}">
                <a16:creationId xmlns:a16="http://schemas.microsoft.com/office/drawing/2014/main" id="{DE8BB4C7-55D3-4FDA-9037-EFDB032626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131" b="15968"/>
          <a:stretch/>
        </p:blipFill>
        <p:spPr>
          <a:xfrm>
            <a:off x="7663830" y="105030"/>
            <a:ext cx="1247529" cy="1093494"/>
          </a:xfrm>
          <a:prstGeom prst="rect">
            <a:avLst/>
          </a:prstGeom>
        </p:spPr>
      </p:pic>
      <p:sp>
        <p:nvSpPr>
          <p:cNvPr id="10" name="Rectangle 9">
            <a:extLst>
              <a:ext uri="{FF2B5EF4-FFF2-40B4-BE49-F238E27FC236}">
                <a16:creationId xmlns:a16="http://schemas.microsoft.com/office/drawing/2014/main" id="{4B2F15D2-1194-42E1-9C91-5B0C702869F9}"/>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6" name="Left Brace 5">
            <a:extLst>
              <a:ext uri="{FF2B5EF4-FFF2-40B4-BE49-F238E27FC236}">
                <a16:creationId xmlns:a16="http://schemas.microsoft.com/office/drawing/2014/main" id="{F395BE9E-4622-43C8-89AD-E77C4AEF0DB2}"/>
              </a:ext>
            </a:extLst>
          </p:cNvPr>
          <p:cNvSpPr/>
          <p:nvPr/>
        </p:nvSpPr>
        <p:spPr>
          <a:xfrm flipH="1">
            <a:off x="2743200" y="2955925"/>
            <a:ext cx="76200" cy="7620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16">
            <a:extLst>
              <a:ext uri="{FF2B5EF4-FFF2-40B4-BE49-F238E27FC236}">
                <a16:creationId xmlns:a16="http://schemas.microsoft.com/office/drawing/2014/main" id="{4980D8F7-031C-43FF-ADE6-596951F9490D}"/>
              </a:ext>
            </a:extLst>
          </p:cNvPr>
          <p:cNvSpPr txBox="1"/>
          <p:nvPr/>
        </p:nvSpPr>
        <p:spPr>
          <a:xfrm>
            <a:off x="2743200" y="3229206"/>
            <a:ext cx="500255" cy="21544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rgbClr val="00B050"/>
                </a:solidFill>
                <a:latin typeface="DINPro-Light" panose="02000504040000020003" pitchFamily="50" charset="0"/>
              </a:rPr>
              <a:t>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51925" y="1904754"/>
          <a:ext cx="3026273" cy="2370889"/>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8540" y="1433335"/>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Britons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3714" y="1436622"/>
            <a:ext cx="1929480"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Britons travel within the next 6 months?</a:t>
            </a:r>
          </a:p>
        </p:txBody>
      </p:sp>
      <p:graphicFrame>
        <p:nvGraphicFramePr>
          <p:cNvPr id="150" name="Chart 149">
            <a:extLst>
              <a:ext uri="{FF2B5EF4-FFF2-40B4-BE49-F238E27FC236}">
                <a16:creationId xmlns:a16="http://schemas.microsoft.com/office/drawing/2014/main" id="{9B83BA5F-09E9-430F-826C-B3E6BDACC356}"/>
              </a:ext>
            </a:extLst>
          </p:cNvPr>
          <p:cNvGraphicFramePr/>
          <p:nvPr/>
        </p:nvGraphicFramePr>
        <p:xfrm>
          <a:off x="6371324" y="1948951"/>
          <a:ext cx="2739818" cy="20855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8FE66B9B-A542-400E-A7E3-6F335C1892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651" b="14489"/>
          <a:stretch/>
        </p:blipFill>
        <p:spPr>
          <a:xfrm>
            <a:off x="7768454" y="187124"/>
            <a:ext cx="1215873" cy="1068026"/>
          </a:xfrm>
          <a:prstGeom prst="rect">
            <a:avLst/>
          </a:prstGeom>
        </p:spPr>
      </p:pic>
      <p:sp>
        <p:nvSpPr>
          <p:cNvPr id="9" name="object 5">
            <a:extLst>
              <a:ext uri="{FF2B5EF4-FFF2-40B4-BE49-F238E27FC236}">
                <a16:creationId xmlns:a16="http://schemas.microsoft.com/office/drawing/2014/main" id="{BE1434ED-8EE5-43FE-AA11-99955D1917AF}"/>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8776BC4E-89F0-47B4-9B32-0E2154801E92}" type="slidenum">
              <a:rPr lang="en-US" sz="699">
                <a:latin typeface="DINPro-Light" panose="02000504040000020003" pitchFamily="50" charset="0"/>
                <a:cs typeface="Arial"/>
              </a:rPr>
              <a:pPr marL="12685" marR="5074" algn="ctr">
                <a:lnSpc>
                  <a:spcPts val="1698"/>
                </a:lnSpc>
                <a:spcBef>
                  <a:spcPts val="240"/>
                </a:spcBef>
              </a:pPr>
              <a:t>27</a:t>
            </a:fld>
            <a:endParaRPr sz="699" dirty="0">
              <a:latin typeface="DINPro-Light" panose="02000504040000020003" pitchFamily="50" charset="0"/>
              <a:cs typeface="Arial"/>
            </a:endParaRPr>
          </a:p>
        </p:txBody>
      </p:sp>
      <p:sp>
        <p:nvSpPr>
          <p:cNvPr id="7" name="Rectangle 6">
            <a:extLst>
              <a:ext uri="{FF2B5EF4-FFF2-40B4-BE49-F238E27FC236}">
                <a16:creationId xmlns:a16="http://schemas.microsoft.com/office/drawing/2014/main" id="{B7F3FF33-140A-4D0F-AA91-616DE10904B4}"/>
              </a:ext>
            </a:extLst>
          </p:cNvPr>
          <p:cNvSpPr/>
          <p:nvPr/>
        </p:nvSpPr>
        <p:spPr>
          <a:xfrm>
            <a:off x="264199" y="1938052"/>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8" name="object 3">
            <a:extLst>
              <a:ext uri="{FF2B5EF4-FFF2-40B4-BE49-F238E27FC236}">
                <a16:creationId xmlns:a16="http://schemas.microsoft.com/office/drawing/2014/main" id="{14CF4FC0-32B6-4373-869D-F1C6A3B10037}"/>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19" name="Donut 4">
            <a:extLst>
              <a:ext uri="{FF2B5EF4-FFF2-40B4-BE49-F238E27FC236}">
                <a16:creationId xmlns:a16="http://schemas.microsoft.com/office/drawing/2014/main" id="{82F6E208-B302-4413-955D-33CD52C84C22}"/>
              </a:ext>
            </a:extLst>
          </p:cNvPr>
          <p:cNvSpPr/>
          <p:nvPr/>
        </p:nvSpPr>
        <p:spPr>
          <a:xfrm>
            <a:off x="4220538" y="2194395"/>
            <a:ext cx="1141591" cy="1141591"/>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2" name="TextBox 21">
            <a:extLst>
              <a:ext uri="{FF2B5EF4-FFF2-40B4-BE49-F238E27FC236}">
                <a16:creationId xmlns:a16="http://schemas.microsoft.com/office/drawing/2014/main" id="{B885CCCF-71CE-4026-B3F8-2CF9F6A930DE}"/>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3" name="TextBox 22">
            <a:extLst>
              <a:ext uri="{FF2B5EF4-FFF2-40B4-BE49-F238E27FC236}">
                <a16:creationId xmlns:a16="http://schemas.microsoft.com/office/drawing/2014/main" id="{53FF3618-9B4F-4D54-9345-7FB1289BD217}"/>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24" name="TextBox 23">
            <a:extLst>
              <a:ext uri="{FF2B5EF4-FFF2-40B4-BE49-F238E27FC236}">
                <a16:creationId xmlns:a16="http://schemas.microsoft.com/office/drawing/2014/main" id="{56D693D5-BE6C-497B-B6D1-A08F597E5E63}"/>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25" name="TextBox 24">
            <a:extLst>
              <a:ext uri="{FF2B5EF4-FFF2-40B4-BE49-F238E27FC236}">
                <a16:creationId xmlns:a16="http://schemas.microsoft.com/office/drawing/2014/main" id="{DDF46CEB-E3BB-4F60-B687-4768B7E80291}"/>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750</a:t>
            </a:r>
          </a:p>
        </p:txBody>
      </p:sp>
      <p:sp>
        <p:nvSpPr>
          <p:cNvPr id="29" name="TextBox 28">
            <a:extLst>
              <a:ext uri="{FF2B5EF4-FFF2-40B4-BE49-F238E27FC236}">
                <a16:creationId xmlns:a16="http://schemas.microsoft.com/office/drawing/2014/main" id="{991CD969-E839-494E-8FFF-C376A9E641A7}"/>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graphicFrame>
        <p:nvGraphicFramePr>
          <p:cNvPr id="6" name="Chart 5">
            <a:extLst>
              <a:ext uri="{FF2B5EF4-FFF2-40B4-BE49-F238E27FC236}">
                <a16:creationId xmlns:a16="http://schemas.microsoft.com/office/drawing/2014/main" id="{76F877E8-12E1-4106-B842-9606B7165203}"/>
              </a:ext>
            </a:extLst>
          </p:cNvPr>
          <p:cNvGraphicFramePr/>
          <p:nvPr>
            <p:extLst>
              <p:ext uri="{D42A27DB-BD31-4B8C-83A1-F6EECF244321}">
                <p14:modId xmlns:p14="http://schemas.microsoft.com/office/powerpoint/2010/main" val="333735371"/>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10" name="Donut 4">
            <a:extLst>
              <a:ext uri="{FF2B5EF4-FFF2-40B4-BE49-F238E27FC236}">
                <a16:creationId xmlns:a16="http://schemas.microsoft.com/office/drawing/2014/main" id="{1D8D9509-6C66-4506-BAE9-FB90C33CA69A}"/>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421131ED-B70F-4D96-B06B-936E9F8AED23}"/>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4" name="TextBox 13">
            <a:extLst>
              <a:ext uri="{FF2B5EF4-FFF2-40B4-BE49-F238E27FC236}">
                <a16:creationId xmlns:a16="http://schemas.microsoft.com/office/drawing/2014/main" id="{771CF811-E120-4FD8-A12F-E0B837643B64}"/>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5" name="Rectangle 14">
            <a:extLst>
              <a:ext uri="{FF2B5EF4-FFF2-40B4-BE49-F238E27FC236}">
                <a16:creationId xmlns:a16="http://schemas.microsoft.com/office/drawing/2014/main" id="{E467756E-8F19-449A-91AB-763E4E6DAEA5}"/>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6" name="TextBox 15">
            <a:extLst>
              <a:ext uri="{FF2B5EF4-FFF2-40B4-BE49-F238E27FC236}">
                <a16:creationId xmlns:a16="http://schemas.microsoft.com/office/drawing/2014/main" id="{649DF9BF-9DC9-49D8-AACC-9D0DA1473BF8}"/>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17" name="Rectangle 16">
            <a:extLst>
              <a:ext uri="{FF2B5EF4-FFF2-40B4-BE49-F238E27FC236}">
                <a16:creationId xmlns:a16="http://schemas.microsoft.com/office/drawing/2014/main" id="{F9402608-709E-4BA5-A1CD-94CAB8EE29DC}"/>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1" name="Left Brace 10">
            <a:extLst>
              <a:ext uri="{FF2B5EF4-FFF2-40B4-BE49-F238E27FC236}">
                <a16:creationId xmlns:a16="http://schemas.microsoft.com/office/drawing/2014/main" id="{2787FAC7-B2A6-492A-93DA-626C0A507F96}"/>
              </a:ext>
            </a:extLst>
          </p:cNvPr>
          <p:cNvSpPr/>
          <p:nvPr/>
        </p:nvSpPr>
        <p:spPr>
          <a:xfrm rot="723869">
            <a:off x="3876670" y="2229068"/>
            <a:ext cx="83215" cy="7620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805311FD-4F97-4A8C-8E46-BFDE94B74AEB}"/>
              </a:ext>
            </a:extLst>
          </p:cNvPr>
          <p:cNvSpPr txBox="1"/>
          <p:nvPr/>
        </p:nvSpPr>
        <p:spPr>
          <a:xfrm>
            <a:off x="232642" y="179820"/>
            <a:ext cx="6452381" cy="737702"/>
          </a:xfrm>
          <a:prstGeom prst="rect">
            <a:avLst/>
          </a:prstGeom>
          <a:noFill/>
        </p:spPr>
        <p:txBody>
          <a:bodyPr wrap="square">
            <a:spAutoFit/>
          </a:bodyPr>
          <a:lstStyle/>
          <a:p>
            <a:r>
              <a:rPr lang="en-US" sz="1398" spc="-75" dirty="0">
                <a:solidFill>
                  <a:srgbClr val="0A0A35"/>
                </a:solidFill>
                <a:latin typeface="DINPro-Light" panose="02000504040000020003" pitchFamily="50" charset="0"/>
              </a:rPr>
              <a:t>UNITED KINGDOM</a:t>
            </a:r>
          </a:p>
          <a:p>
            <a:r>
              <a:rPr lang="en-US" sz="1398" dirty="0">
                <a:solidFill>
                  <a:srgbClr val="3FADDD"/>
                </a:solidFill>
                <a:latin typeface="DINPro-Bold" panose="02000503030000020004" pitchFamily="50" charset="0"/>
              </a:rPr>
              <a:t>Among analysed markets, British respondents are most uncertain about when they will go on a trip next</a:t>
            </a:r>
            <a:endParaRPr lang="en-US" sz="1398" strike="sngStrike" dirty="0">
              <a:solidFill>
                <a:srgbClr val="3FADDD"/>
              </a:solidFill>
              <a:highlight>
                <a:srgbClr val="FFFF00"/>
              </a:highlight>
              <a:latin typeface="DINPro-Bold" panose="02000503030000020004" pitchFamily="50" charset="0"/>
            </a:endParaRPr>
          </a:p>
        </p:txBody>
      </p:sp>
    </p:spTree>
    <p:extLst>
      <p:ext uri="{BB962C8B-B14F-4D97-AF65-F5344CB8AC3E}">
        <p14:creationId xmlns:p14="http://schemas.microsoft.com/office/powerpoint/2010/main" val="270956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51925" y="1904754"/>
          <a:ext cx="3026273" cy="2370889"/>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8540" y="1433335"/>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French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3714" y="1436622"/>
            <a:ext cx="1929480"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French travel within the next 6 months?</a:t>
            </a:r>
          </a:p>
        </p:txBody>
      </p:sp>
      <p:graphicFrame>
        <p:nvGraphicFramePr>
          <p:cNvPr id="150" name="Chart 149">
            <a:extLst>
              <a:ext uri="{FF2B5EF4-FFF2-40B4-BE49-F238E27FC236}">
                <a16:creationId xmlns:a16="http://schemas.microsoft.com/office/drawing/2014/main" id="{9B83BA5F-09E9-430F-826C-B3E6BDACC356}"/>
              </a:ext>
            </a:extLst>
          </p:cNvPr>
          <p:cNvGraphicFramePr/>
          <p:nvPr/>
        </p:nvGraphicFramePr>
        <p:xfrm>
          <a:off x="6371324" y="1948951"/>
          <a:ext cx="2739818" cy="20855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66B79F54-444D-448C-B726-38FA91E2F9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72" b="13009"/>
          <a:stretch/>
        </p:blipFill>
        <p:spPr>
          <a:xfrm>
            <a:off x="7946172" y="215637"/>
            <a:ext cx="945819" cy="832535"/>
          </a:xfrm>
          <a:prstGeom prst="rect">
            <a:avLst/>
          </a:prstGeom>
        </p:spPr>
      </p:pic>
      <p:sp>
        <p:nvSpPr>
          <p:cNvPr id="11" name="object 5">
            <a:extLst>
              <a:ext uri="{FF2B5EF4-FFF2-40B4-BE49-F238E27FC236}">
                <a16:creationId xmlns:a16="http://schemas.microsoft.com/office/drawing/2014/main" id="{F1CCFCAE-FA03-4188-81CD-C31042620186}"/>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12547FA7-E0AF-4046-8B71-5EA5093BB259}" type="slidenum">
              <a:rPr lang="en-US" sz="699">
                <a:latin typeface="DINPro-Light" panose="02000504040000020003" pitchFamily="50" charset="0"/>
                <a:cs typeface="Arial"/>
              </a:rPr>
              <a:pPr marL="12685" marR="5074" algn="ctr">
                <a:lnSpc>
                  <a:spcPts val="1698"/>
                </a:lnSpc>
                <a:spcBef>
                  <a:spcPts val="240"/>
                </a:spcBef>
              </a:pPr>
              <a:t>28</a:t>
            </a:fld>
            <a:endParaRPr sz="699" dirty="0">
              <a:latin typeface="DINPro-Light" panose="02000504040000020003" pitchFamily="50" charset="0"/>
              <a:cs typeface="Arial"/>
            </a:endParaRPr>
          </a:p>
        </p:txBody>
      </p:sp>
      <p:sp>
        <p:nvSpPr>
          <p:cNvPr id="5" name="Rectangle 4">
            <a:extLst>
              <a:ext uri="{FF2B5EF4-FFF2-40B4-BE49-F238E27FC236}">
                <a16:creationId xmlns:a16="http://schemas.microsoft.com/office/drawing/2014/main" id="{729240D1-BD31-4244-941C-026026C9B0A4}"/>
              </a:ext>
            </a:extLst>
          </p:cNvPr>
          <p:cNvSpPr/>
          <p:nvPr/>
        </p:nvSpPr>
        <p:spPr>
          <a:xfrm>
            <a:off x="264199" y="1938052"/>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8" name="object 3">
            <a:extLst>
              <a:ext uri="{FF2B5EF4-FFF2-40B4-BE49-F238E27FC236}">
                <a16:creationId xmlns:a16="http://schemas.microsoft.com/office/drawing/2014/main" id="{8466B7CB-2EA6-4751-B8DD-AD7F9208B942}"/>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2" name="TextBox 1">
            <a:extLst>
              <a:ext uri="{FF2B5EF4-FFF2-40B4-BE49-F238E27FC236}">
                <a16:creationId xmlns:a16="http://schemas.microsoft.com/office/drawing/2014/main" id="{6CA3D347-3817-44A7-B894-DE7C8FD97096}"/>
              </a:ext>
            </a:extLst>
          </p:cNvPr>
          <p:cNvSpPr txBox="1"/>
          <p:nvPr/>
        </p:nvSpPr>
        <p:spPr>
          <a:xfrm>
            <a:off x="232643" y="179819"/>
            <a:ext cx="6452380" cy="737702"/>
          </a:xfrm>
          <a:prstGeom prst="rect">
            <a:avLst/>
          </a:prstGeom>
          <a:noFill/>
        </p:spPr>
        <p:txBody>
          <a:bodyPr wrap="square">
            <a:spAutoFit/>
          </a:bodyPr>
          <a:lstStyle/>
          <a:p>
            <a:r>
              <a:rPr lang="en-US" sz="1398" spc="-75" dirty="0">
                <a:solidFill>
                  <a:srgbClr val="0A0A35"/>
                </a:solidFill>
                <a:latin typeface="DINPro-Light" panose="02000504040000020003" pitchFamily="50" charset="0"/>
              </a:rPr>
              <a:t>FRANCE</a:t>
            </a:r>
            <a:endParaRPr lang="en-US" sz="1398" spc="-75" dirty="0">
              <a:solidFill>
                <a:srgbClr val="0A0A35"/>
              </a:solidFill>
              <a:highlight>
                <a:srgbClr val="FFFF00"/>
              </a:highlight>
              <a:latin typeface="DINPro-Light" panose="02000504040000020003" pitchFamily="50" charset="0"/>
            </a:endParaRPr>
          </a:p>
          <a:p>
            <a:r>
              <a:rPr lang="en-US" sz="1398" dirty="0">
                <a:solidFill>
                  <a:srgbClr val="3FADDD"/>
                </a:solidFill>
                <a:latin typeface="DINPro-Bold" panose="02000503030000020004" pitchFamily="50" charset="0"/>
              </a:rPr>
              <a:t>With a steady rise of new COVID-19 cases in the country, respondents’ intention to travel within the next 2 months declines (-12%) </a:t>
            </a:r>
          </a:p>
        </p:txBody>
      </p:sp>
      <p:sp>
        <p:nvSpPr>
          <p:cNvPr id="19" name="Donut 4">
            <a:extLst>
              <a:ext uri="{FF2B5EF4-FFF2-40B4-BE49-F238E27FC236}">
                <a16:creationId xmlns:a16="http://schemas.microsoft.com/office/drawing/2014/main" id="{F7974339-59A4-401A-9896-9E22326E767B}"/>
              </a:ext>
            </a:extLst>
          </p:cNvPr>
          <p:cNvSpPr/>
          <p:nvPr/>
        </p:nvSpPr>
        <p:spPr>
          <a:xfrm>
            <a:off x="4253780" y="2261259"/>
            <a:ext cx="1132730" cy="1102980"/>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1" name="TextBox 20">
            <a:extLst>
              <a:ext uri="{FF2B5EF4-FFF2-40B4-BE49-F238E27FC236}">
                <a16:creationId xmlns:a16="http://schemas.microsoft.com/office/drawing/2014/main" id="{84BBE834-1843-4A69-9918-375682606753}"/>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2" name="TextBox 21">
            <a:extLst>
              <a:ext uri="{FF2B5EF4-FFF2-40B4-BE49-F238E27FC236}">
                <a16:creationId xmlns:a16="http://schemas.microsoft.com/office/drawing/2014/main" id="{B0C690D5-82C8-45CA-A40B-77E20961E8A2}"/>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23" name="TextBox 22">
            <a:extLst>
              <a:ext uri="{FF2B5EF4-FFF2-40B4-BE49-F238E27FC236}">
                <a16:creationId xmlns:a16="http://schemas.microsoft.com/office/drawing/2014/main" id="{C34850FF-531F-4DB5-B040-413A729FB3B2}"/>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24" name="TextBox 23">
            <a:extLst>
              <a:ext uri="{FF2B5EF4-FFF2-40B4-BE49-F238E27FC236}">
                <a16:creationId xmlns:a16="http://schemas.microsoft.com/office/drawing/2014/main" id="{EC55DA58-7138-49C8-8C6F-45A8E3561ACC}"/>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734</a:t>
            </a:r>
          </a:p>
        </p:txBody>
      </p:sp>
      <p:sp>
        <p:nvSpPr>
          <p:cNvPr id="29" name="TextBox 28">
            <a:extLst>
              <a:ext uri="{FF2B5EF4-FFF2-40B4-BE49-F238E27FC236}">
                <a16:creationId xmlns:a16="http://schemas.microsoft.com/office/drawing/2014/main" id="{16FB23FE-463D-4719-A34E-E6DC5DBC1BC8}"/>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graphicFrame>
        <p:nvGraphicFramePr>
          <p:cNvPr id="6" name="Chart 5">
            <a:extLst>
              <a:ext uri="{FF2B5EF4-FFF2-40B4-BE49-F238E27FC236}">
                <a16:creationId xmlns:a16="http://schemas.microsoft.com/office/drawing/2014/main" id="{53E4C629-E05B-4B02-8409-B4612CB3877D}"/>
              </a:ext>
            </a:extLst>
          </p:cNvPr>
          <p:cNvGraphicFramePr/>
          <p:nvPr>
            <p:extLst>
              <p:ext uri="{D42A27DB-BD31-4B8C-83A1-F6EECF244321}">
                <p14:modId xmlns:p14="http://schemas.microsoft.com/office/powerpoint/2010/main" val="112758884"/>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7" name="Donut 4">
            <a:extLst>
              <a:ext uri="{FF2B5EF4-FFF2-40B4-BE49-F238E27FC236}">
                <a16:creationId xmlns:a16="http://schemas.microsoft.com/office/drawing/2014/main" id="{D638098C-660B-45B4-ACEC-880A39DBD7AF}"/>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6" name="TextBox 14">
            <a:extLst>
              <a:ext uri="{FF2B5EF4-FFF2-40B4-BE49-F238E27FC236}">
                <a16:creationId xmlns:a16="http://schemas.microsoft.com/office/drawing/2014/main" id="{70F5A887-84C8-4B74-B129-2F011BC42A66}"/>
              </a:ext>
            </a:extLst>
          </p:cNvPr>
          <p:cNvSpPr txBox="1"/>
          <p:nvPr/>
        </p:nvSpPr>
        <p:spPr>
          <a:xfrm>
            <a:off x="5644321" y="2739322"/>
            <a:ext cx="487385" cy="161583"/>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50" b="1" dirty="0">
                <a:solidFill>
                  <a:schemeClr val="bg1">
                    <a:lumMod val="65000"/>
                  </a:schemeClr>
                </a:solidFill>
                <a:latin typeface="DINPro-Light" panose="02000504040000020003" pitchFamily="50" charset="0"/>
              </a:rPr>
              <a:t>Wave 2</a:t>
            </a:r>
          </a:p>
        </p:txBody>
      </p:sp>
      <p:sp>
        <p:nvSpPr>
          <p:cNvPr id="3" name="TextBox 2">
            <a:extLst>
              <a:ext uri="{FF2B5EF4-FFF2-40B4-BE49-F238E27FC236}">
                <a16:creationId xmlns:a16="http://schemas.microsoft.com/office/drawing/2014/main" id="{2677DB88-0BA1-4A02-83AD-28E8B540EB7D}"/>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8" name="TextBox 17">
            <a:extLst>
              <a:ext uri="{FF2B5EF4-FFF2-40B4-BE49-F238E27FC236}">
                <a16:creationId xmlns:a16="http://schemas.microsoft.com/office/drawing/2014/main" id="{5D1BB85E-EF96-4C0A-A4A0-FA69ADB42684}"/>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20" name="Rectangle 19">
            <a:extLst>
              <a:ext uri="{FF2B5EF4-FFF2-40B4-BE49-F238E27FC236}">
                <a16:creationId xmlns:a16="http://schemas.microsoft.com/office/drawing/2014/main" id="{88D92089-6AE4-49E5-AB62-2A95D97A4AD8}"/>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8" name="TextBox 27">
            <a:extLst>
              <a:ext uri="{FF2B5EF4-FFF2-40B4-BE49-F238E27FC236}">
                <a16:creationId xmlns:a16="http://schemas.microsoft.com/office/drawing/2014/main" id="{8CFFF5CB-3B36-4107-91C0-38AB2B2117B6}"/>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32" name="Rectangle 31">
            <a:extLst>
              <a:ext uri="{FF2B5EF4-FFF2-40B4-BE49-F238E27FC236}">
                <a16:creationId xmlns:a16="http://schemas.microsoft.com/office/drawing/2014/main" id="{B54C58F4-58AB-4FBD-9622-960A8D5C30EF}"/>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4" name="Isosceles Triangle 3">
            <a:extLst>
              <a:ext uri="{FF2B5EF4-FFF2-40B4-BE49-F238E27FC236}">
                <a16:creationId xmlns:a16="http://schemas.microsoft.com/office/drawing/2014/main" id="{10BCDE8A-87D8-48BB-B38D-7DAB0A93CAB2}"/>
              </a:ext>
            </a:extLst>
          </p:cNvPr>
          <p:cNvSpPr/>
          <p:nvPr/>
        </p:nvSpPr>
        <p:spPr>
          <a:xfrm rot="10800000">
            <a:off x="5520819" y="1845819"/>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Brace 9">
            <a:extLst>
              <a:ext uri="{FF2B5EF4-FFF2-40B4-BE49-F238E27FC236}">
                <a16:creationId xmlns:a16="http://schemas.microsoft.com/office/drawing/2014/main" id="{F6D9B794-0BD3-4308-819B-4C51460BD780}"/>
              </a:ext>
            </a:extLst>
          </p:cNvPr>
          <p:cNvSpPr/>
          <p:nvPr/>
        </p:nvSpPr>
        <p:spPr>
          <a:xfrm rot="18530550" flipH="1">
            <a:off x="5304040" y="1729113"/>
            <a:ext cx="109090" cy="7620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07261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51925" y="1904754"/>
          <a:ext cx="3026273" cy="2370889"/>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8540" y="1433335"/>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Dutch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3714" y="1436622"/>
            <a:ext cx="1929480"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Dutch travel within the next 6 months?</a:t>
            </a:r>
          </a:p>
        </p:txBody>
      </p:sp>
      <p:pic>
        <p:nvPicPr>
          <p:cNvPr id="9" name="Picture 8">
            <a:extLst>
              <a:ext uri="{FF2B5EF4-FFF2-40B4-BE49-F238E27FC236}">
                <a16:creationId xmlns:a16="http://schemas.microsoft.com/office/drawing/2014/main" id="{21803160-C143-4A38-A97C-99E624BB70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72" b="15705"/>
          <a:stretch/>
        </p:blipFill>
        <p:spPr>
          <a:xfrm>
            <a:off x="7804647" y="196699"/>
            <a:ext cx="1084567" cy="925069"/>
          </a:xfrm>
          <a:prstGeom prst="rect">
            <a:avLst/>
          </a:prstGeom>
        </p:spPr>
      </p:pic>
      <p:graphicFrame>
        <p:nvGraphicFramePr>
          <p:cNvPr id="11" name="Chart 10">
            <a:extLst>
              <a:ext uri="{FF2B5EF4-FFF2-40B4-BE49-F238E27FC236}">
                <a16:creationId xmlns:a16="http://schemas.microsoft.com/office/drawing/2014/main" id="{AB4E987D-2D02-4893-A2AC-3C09291D1518}"/>
              </a:ext>
            </a:extLst>
          </p:cNvPr>
          <p:cNvGraphicFramePr/>
          <p:nvPr/>
        </p:nvGraphicFramePr>
        <p:xfrm>
          <a:off x="6626863" y="1946053"/>
          <a:ext cx="2511500" cy="2085500"/>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5">
            <a:extLst>
              <a:ext uri="{FF2B5EF4-FFF2-40B4-BE49-F238E27FC236}">
                <a16:creationId xmlns:a16="http://schemas.microsoft.com/office/drawing/2014/main" id="{04DB8BA8-C9B1-4CC1-B1CC-5E926ED8CAC2}"/>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2216D130-7CF0-4FAC-969A-0443789FC1CE}" type="slidenum">
              <a:rPr lang="en-US" sz="699">
                <a:latin typeface="DINPro-Light" panose="02000504040000020003" pitchFamily="50" charset="0"/>
                <a:cs typeface="Arial"/>
              </a:rPr>
              <a:pPr marL="12685" marR="5074" algn="ctr">
                <a:lnSpc>
                  <a:spcPts val="1698"/>
                </a:lnSpc>
                <a:spcBef>
                  <a:spcPts val="240"/>
                </a:spcBef>
              </a:pPr>
              <a:t>29</a:t>
            </a:fld>
            <a:endParaRPr sz="699" dirty="0">
              <a:latin typeface="DINPro-Light" panose="02000504040000020003" pitchFamily="50" charset="0"/>
              <a:cs typeface="Arial"/>
            </a:endParaRPr>
          </a:p>
        </p:txBody>
      </p:sp>
      <p:sp>
        <p:nvSpPr>
          <p:cNvPr id="5" name="Rectangle 4">
            <a:extLst>
              <a:ext uri="{FF2B5EF4-FFF2-40B4-BE49-F238E27FC236}">
                <a16:creationId xmlns:a16="http://schemas.microsoft.com/office/drawing/2014/main" id="{93690432-0FBA-4686-B179-FDF3574B2A23}"/>
              </a:ext>
            </a:extLst>
          </p:cNvPr>
          <p:cNvSpPr/>
          <p:nvPr/>
        </p:nvSpPr>
        <p:spPr>
          <a:xfrm>
            <a:off x="251924" y="1904754"/>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8" name="object 3">
            <a:extLst>
              <a:ext uri="{FF2B5EF4-FFF2-40B4-BE49-F238E27FC236}">
                <a16:creationId xmlns:a16="http://schemas.microsoft.com/office/drawing/2014/main" id="{76CC94D4-2CA8-438D-82D7-514658ABD3B8}"/>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3" name="TextBox 2">
            <a:extLst>
              <a:ext uri="{FF2B5EF4-FFF2-40B4-BE49-F238E27FC236}">
                <a16:creationId xmlns:a16="http://schemas.microsoft.com/office/drawing/2014/main" id="{26007064-C789-4523-BF9E-28FD417455A2}"/>
              </a:ext>
            </a:extLst>
          </p:cNvPr>
          <p:cNvSpPr txBox="1"/>
          <p:nvPr/>
        </p:nvSpPr>
        <p:spPr>
          <a:xfrm>
            <a:off x="232644" y="179819"/>
            <a:ext cx="6853956" cy="737702"/>
          </a:xfrm>
          <a:prstGeom prst="rect">
            <a:avLst/>
          </a:prstGeom>
          <a:noFill/>
        </p:spPr>
        <p:txBody>
          <a:bodyPr wrap="square">
            <a:spAutoFit/>
          </a:bodyPr>
          <a:lstStyle/>
          <a:p>
            <a:r>
              <a:rPr lang="en-US" sz="1398" spc="-75" dirty="0">
                <a:solidFill>
                  <a:srgbClr val="0A0A35"/>
                </a:solidFill>
                <a:latin typeface="DINPro-Light" panose="02000504040000020003" pitchFamily="50" charset="0"/>
              </a:rPr>
              <a:t>NETHERLANDS</a:t>
            </a:r>
          </a:p>
          <a:p>
            <a:r>
              <a:rPr lang="en-US" sz="1398" dirty="0">
                <a:solidFill>
                  <a:srgbClr val="3FADDD"/>
                </a:solidFill>
                <a:latin typeface="DINPro-Bold" panose="02000503030000020004" pitchFamily="50" charset="0"/>
              </a:rPr>
              <a:t>Dutch respondents are less positive (-13%) about trips in the next 6 months but they are more interested in international than domestic travel</a:t>
            </a:r>
            <a:endParaRPr lang="en-US" sz="1398" strike="sngStrike" dirty="0">
              <a:solidFill>
                <a:srgbClr val="3FADDD"/>
              </a:solidFill>
              <a:highlight>
                <a:srgbClr val="00FFFF"/>
              </a:highlight>
              <a:latin typeface="DINPro-Bold" panose="02000503030000020004" pitchFamily="50" charset="0"/>
            </a:endParaRPr>
          </a:p>
        </p:txBody>
      </p:sp>
      <p:sp>
        <p:nvSpPr>
          <p:cNvPr id="20" name="Donut 4">
            <a:extLst>
              <a:ext uri="{FF2B5EF4-FFF2-40B4-BE49-F238E27FC236}">
                <a16:creationId xmlns:a16="http://schemas.microsoft.com/office/drawing/2014/main" id="{385C8D06-AF2E-4165-84D4-ABC857CF9544}"/>
              </a:ext>
            </a:extLst>
          </p:cNvPr>
          <p:cNvSpPr/>
          <p:nvPr/>
        </p:nvSpPr>
        <p:spPr>
          <a:xfrm>
            <a:off x="4207854" y="2270501"/>
            <a:ext cx="1108919" cy="1065485"/>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D1AAA7F2-1CD1-4B99-B500-08F2F90B872F}"/>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5" name="TextBox 24">
            <a:extLst>
              <a:ext uri="{FF2B5EF4-FFF2-40B4-BE49-F238E27FC236}">
                <a16:creationId xmlns:a16="http://schemas.microsoft.com/office/drawing/2014/main" id="{AED74CFB-36C8-4826-BD61-E6D78EA75755}"/>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27" name="TextBox 26">
            <a:extLst>
              <a:ext uri="{FF2B5EF4-FFF2-40B4-BE49-F238E27FC236}">
                <a16:creationId xmlns:a16="http://schemas.microsoft.com/office/drawing/2014/main" id="{048C7C83-ED16-459F-9C13-8DE5C5384781}"/>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29" name="TextBox 28">
            <a:extLst>
              <a:ext uri="{FF2B5EF4-FFF2-40B4-BE49-F238E27FC236}">
                <a16:creationId xmlns:a16="http://schemas.microsoft.com/office/drawing/2014/main" id="{2FF7C2A9-2B35-4303-B327-2B34D276F395}"/>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500</a:t>
            </a:r>
          </a:p>
        </p:txBody>
      </p:sp>
      <p:sp>
        <p:nvSpPr>
          <p:cNvPr id="33" name="TextBox 32">
            <a:extLst>
              <a:ext uri="{FF2B5EF4-FFF2-40B4-BE49-F238E27FC236}">
                <a16:creationId xmlns:a16="http://schemas.microsoft.com/office/drawing/2014/main" id="{9C75C235-125B-4A2E-B9D1-AC69BE439195}"/>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graphicFrame>
        <p:nvGraphicFramePr>
          <p:cNvPr id="6" name="Chart 5">
            <a:extLst>
              <a:ext uri="{FF2B5EF4-FFF2-40B4-BE49-F238E27FC236}">
                <a16:creationId xmlns:a16="http://schemas.microsoft.com/office/drawing/2014/main" id="{A71E34C5-8F4C-44A0-A311-8C25FE81CE5B}"/>
              </a:ext>
            </a:extLst>
          </p:cNvPr>
          <p:cNvGraphicFramePr/>
          <p:nvPr>
            <p:extLst>
              <p:ext uri="{D42A27DB-BD31-4B8C-83A1-F6EECF244321}">
                <p14:modId xmlns:p14="http://schemas.microsoft.com/office/powerpoint/2010/main" val="1861506840"/>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7" name="Donut 4">
            <a:extLst>
              <a:ext uri="{FF2B5EF4-FFF2-40B4-BE49-F238E27FC236}">
                <a16:creationId xmlns:a16="http://schemas.microsoft.com/office/drawing/2014/main" id="{941A7376-8E9F-4B06-888A-7F79059C1088}"/>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F426F38E-9219-495F-8669-63FC90CF549B}"/>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5" name="TextBox 14">
            <a:extLst>
              <a:ext uri="{FF2B5EF4-FFF2-40B4-BE49-F238E27FC236}">
                <a16:creationId xmlns:a16="http://schemas.microsoft.com/office/drawing/2014/main" id="{722EAB4F-90E0-4B55-A31C-A2108DA8BD8F}"/>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6" name="Rectangle 15">
            <a:extLst>
              <a:ext uri="{FF2B5EF4-FFF2-40B4-BE49-F238E27FC236}">
                <a16:creationId xmlns:a16="http://schemas.microsoft.com/office/drawing/2014/main" id="{8B9A15D9-6F8D-4F7C-ADFF-E6EFE3D51F14}"/>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7" name="TextBox 16">
            <a:extLst>
              <a:ext uri="{FF2B5EF4-FFF2-40B4-BE49-F238E27FC236}">
                <a16:creationId xmlns:a16="http://schemas.microsoft.com/office/drawing/2014/main" id="{E689AC67-1612-4568-8076-B93A0118D651}"/>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18" name="Rectangle 17">
            <a:extLst>
              <a:ext uri="{FF2B5EF4-FFF2-40B4-BE49-F238E27FC236}">
                <a16:creationId xmlns:a16="http://schemas.microsoft.com/office/drawing/2014/main" id="{A16D9DD2-CFBF-47FE-8C26-929C7C0CF141}"/>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4" name="Left Brace 13">
            <a:extLst>
              <a:ext uri="{FF2B5EF4-FFF2-40B4-BE49-F238E27FC236}">
                <a16:creationId xmlns:a16="http://schemas.microsoft.com/office/drawing/2014/main" id="{941734EC-1DF0-4255-8F2A-431EC6DE5BAF}"/>
              </a:ext>
            </a:extLst>
          </p:cNvPr>
          <p:cNvSpPr/>
          <p:nvPr/>
        </p:nvSpPr>
        <p:spPr>
          <a:xfrm flipH="1">
            <a:off x="2813137" y="3184525"/>
            <a:ext cx="45719" cy="532368"/>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TextBox 16">
            <a:extLst>
              <a:ext uri="{FF2B5EF4-FFF2-40B4-BE49-F238E27FC236}">
                <a16:creationId xmlns:a16="http://schemas.microsoft.com/office/drawing/2014/main" id="{4980D8F7-031C-43FF-ADE6-596951F9490D}"/>
              </a:ext>
            </a:extLst>
          </p:cNvPr>
          <p:cNvSpPr txBox="1"/>
          <p:nvPr/>
        </p:nvSpPr>
        <p:spPr>
          <a:xfrm>
            <a:off x="2776345" y="3350087"/>
            <a:ext cx="500255" cy="215438"/>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rgbClr val="FF0000"/>
                </a:solidFill>
                <a:latin typeface="DINPro-Light" panose="02000504040000020003" pitchFamily="50" charset="0"/>
              </a:rPr>
              <a:t>13%</a:t>
            </a:r>
          </a:p>
        </p:txBody>
      </p:sp>
      <p:sp>
        <p:nvSpPr>
          <p:cNvPr id="4" name="Isosceles Triangle 3">
            <a:extLst>
              <a:ext uri="{FF2B5EF4-FFF2-40B4-BE49-F238E27FC236}">
                <a16:creationId xmlns:a16="http://schemas.microsoft.com/office/drawing/2014/main" id="{C312BB3C-65CC-49FC-819C-9AFED9310352}"/>
              </a:ext>
            </a:extLst>
          </p:cNvPr>
          <p:cNvSpPr/>
          <p:nvPr/>
        </p:nvSpPr>
        <p:spPr>
          <a:xfrm rot="10800000">
            <a:off x="2971801" y="3262959"/>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318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06740"/>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lang="en-US" dirty="0"/>
          </a:p>
        </p:txBody>
      </p:sp>
      <p:sp>
        <p:nvSpPr>
          <p:cNvPr id="3" name="object 3"/>
          <p:cNvSpPr txBox="1"/>
          <p:nvPr/>
        </p:nvSpPr>
        <p:spPr>
          <a:xfrm>
            <a:off x="1049300" y="1660525"/>
            <a:ext cx="7408900" cy="2474011"/>
          </a:xfrm>
          <a:prstGeom prst="rect">
            <a:avLst/>
          </a:prstGeom>
        </p:spPr>
        <p:txBody>
          <a:bodyPr vert="horz" wrap="square" lIns="0" tIns="30480" rIns="0" bIns="0" rtlCol="0">
            <a:spAutoFit/>
          </a:bodyPr>
          <a:lstStyle/>
          <a:p>
            <a:pPr marL="342900" lvl="0" indent="-342900" algn="just">
              <a:lnSpc>
                <a:spcPct val="107000"/>
              </a:lnSpc>
              <a:buClr>
                <a:srgbClr val="2D8CB5"/>
              </a:buClr>
              <a:buSzPct val="150000"/>
              <a:buFont typeface="Arial" panose="020B0604020202020204" pitchFamily="34" charset="0"/>
              <a:buChar char="•"/>
            </a:pPr>
            <a:r>
              <a:rPr lang="en-US" sz="1500" b="1" dirty="0">
                <a:effectLst/>
                <a:latin typeface="DINPro-Light" panose="02000504040000020003" pitchFamily="50" charset="0"/>
                <a:ea typeface="Calibri" panose="020F0502020204030204" pitchFamily="34" charset="0"/>
                <a:cs typeface="Arial" panose="020B0604020202020204" pitchFamily="34" charset="0"/>
              </a:rPr>
              <a:t>Quarantine measures </a:t>
            </a:r>
            <a:r>
              <a:rPr lang="en-US" sz="1500" dirty="0">
                <a:effectLst/>
                <a:latin typeface="DINPro-Light" panose="02000504040000020003" pitchFamily="50" charset="0"/>
                <a:ea typeface="Calibri" panose="020F0502020204030204" pitchFamily="34" charset="0"/>
                <a:cs typeface="Arial" panose="020B0604020202020204" pitchFamily="34" charset="0"/>
              </a:rPr>
              <a:t>remain the top concern</a:t>
            </a:r>
            <a:r>
              <a:rPr lang="en-US" sz="1500" dirty="0">
                <a:latin typeface="DINPro-Light" panose="02000504040000020003" pitchFamily="50" charset="0"/>
                <a:ea typeface="Calibri" panose="020F0502020204030204" pitchFamily="34" charset="0"/>
                <a:cs typeface="Arial" panose="020B0604020202020204" pitchFamily="34" charset="0"/>
              </a:rPr>
              <a:t> for the largest share of travellers (14.9%) intending to take a trip in the near future. In the meantime, </a:t>
            </a:r>
            <a:r>
              <a:rPr lang="en-US" sz="1500" b="1" dirty="0">
                <a:latin typeface="DINPro-Light" panose="02000504040000020003" pitchFamily="50" charset="0"/>
                <a:ea typeface="Calibri" panose="020F0502020204030204" pitchFamily="34" charset="0"/>
                <a:cs typeface="Arial" panose="020B0604020202020204" pitchFamily="34" charset="0"/>
              </a:rPr>
              <a:t>a growing number of  respondents are now afraid of becoming ill at the destination </a:t>
            </a:r>
            <a:r>
              <a:rPr lang="en-US" sz="1500" dirty="0">
                <a:latin typeface="DINPro-Light" panose="02000504040000020003" pitchFamily="50" charset="0"/>
                <a:ea typeface="Calibri" panose="020F0502020204030204" pitchFamily="34" charset="0"/>
                <a:cs typeface="Arial" panose="020B0604020202020204" pitchFamily="34" charset="0"/>
              </a:rPr>
              <a:t>(a +10% growth compared to wave1) indicating a fatigue in the travel sentiment for the short-term.</a:t>
            </a:r>
          </a:p>
          <a:p>
            <a:pPr marL="342900" lvl="0" indent="-342900" algn="just">
              <a:lnSpc>
                <a:spcPct val="107000"/>
              </a:lnSpc>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Rising COVID-19 cases at the destination (12.4%), transport and accommodation safety protocols (9.9%) as well as changes in travel restrictions during a trip (9.8%) are also triggering anxiety among an increasing number of potential travellers.</a:t>
            </a:r>
            <a:endParaRPr lang="en-GB" sz="1500" dirty="0">
              <a:effectLst/>
              <a:highlight>
                <a:srgbClr val="00FFFF"/>
              </a:highlight>
              <a:latin typeface="DINPro-Light" panose="02000504040000020003" pitchFamily="50" charset="0"/>
              <a:ea typeface="Calibri" panose="020F0502020204030204" pitchFamily="34" charset="0"/>
              <a:cs typeface="Arial" panose="020B0604020202020204" pitchFamily="34" charset="0"/>
            </a:endParaRPr>
          </a:p>
          <a:p>
            <a:pPr marL="342900" indent="-342900" algn="just">
              <a:lnSpc>
                <a:spcPct val="107000"/>
              </a:lnSpc>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Among different age groups, the </a:t>
            </a:r>
            <a:r>
              <a:rPr lang="en-US" sz="1500" b="1" dirty="0">
                <a:effectLst/>
                <a:latin typeface="DINPro-Light" panose="02000504040000020003" pitchFamily="50" charset="0"/>
                <a:ea typeface="Calibri" panose="020F0502020204030204" pitchFamily="34" charset="0"/>
                <a:cs typeface="Arial" panose="020B0604020202020204" pitchFamily="34" charset="0"/>
              </a:rPr>
              <a:t>Gen Zers (aged 18-24) remain th</a:t>
            </a:r>
            <a:r>
              <a:rPr lang="en-US" sz="1500" b="1" dirty="0">
                <a:latin typeface="DINPro-Light" panose="02000504040000020003" pitchFamily="50" charset="0"/>
                <a:ea typeface="Calibri" panose="020F0502020204030204" pitchFamily="34" charset="0"/>
                <a:cs typeface="Arial" panose="020B0604020202020204" pitchFamily="34" charset="0"/>
              </a:rPr>
              <a:t>e least</a:t>
            </a:r>
            <a:r>
              <a:rPr lang="en-US" sz="1500" b="1" dirty="0">
                <a:effectLst/>
                <a:latin typeface="DINPro-Light" panose="02000504040000020003" pitchFamily="50" charset="0"/>
                <a:ea typeface="Calibri" panose="020F0502020204030204" pitchFamily="34" charset="0"/>
                <a:cs typeface="Arial" panose="020B0604020202020204" pitchFamily="34" charset="0"/>
              </a:rPr>
              <a:t> likely to travel in the coming 6 months</a:t>
            </a:r>
            <a:r>
              <a:rPr lang="en-US" sz="1500" dirty="0">
                <a:effectLst/>
                <a:latin typeface="DINPro-Light" panose="02000504040000020003" pitchFamily="50" charset="0"/>
                <a:ea typeface="Calibri" panose="020F0502020204030204" pitchFamily="34" charset="0"/>
                <a:cs typeface="Arial" panose="020B0604020202020204" pitchFamily="34" charset="0"/>
              </a:rPr>
              <a:t>.</a:t>
            </a:r>
            <a:endParaRPr lang="el-GR" sz="1500" dirty="0">
              <a:effectLst/>
              <a:latin typeface="DINPro-Light" panose="02000504040000020003" pitchFamily="50" charset="0"/>
              <a:ea typeface="Calibri" panose="020F0502020204030204" pitchFamily="34" charset="0"/>
              <a:cs typeface="Arial" panose="020B0604020202020204" pitchFamily="34" charset="0"/>
            </a:endParaRPr>
          </a:p>
          <a:p>
            <a:pPr marL="342900" indent="-342900" algn="just">
              <a:lnSpc>
                <a:spcPct val="107000"/>
              </a:lnSpc>
              <a:spcAft>
                <a:spcPts val="800"/>
              </a:spcAft>
              <a:buClr>
                <a:srgbClr val="2D8CB5"/>
              </a:buClr>
              <a:buSzPct val="150000"/>
              <a:buFont typeface="Arial" panose="020B0604020202020204" pitchFamily="34" charset="0"/>
              <a:buChar char="•"/>
            </a:pPr>
            <a:endParaRPr lang="en-GB" sz="1400" dirty="0">
              <a:effectLst/>
              <a:latin typeface="DINPro-Light" panose="02000504040000020003" pitchFamily="50" charset="0"/>
              <a:ea typeface="Calibri" panose="020F0502020204030204" pitchFamily="34" charset="0"/>
              <a:cs typeface="Arial" panose="020B0604020202020204" pitchFamily="34" charset="0"/>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panose="02000503030000020004"/>
              </a:rPr>
              <a:t>WAVE 2</a:t>
            </a:r>
            <a:endParaRPr sz="2700" dirty="0">
              <a:latin typeface="DINPro" panose="02000503030000020004"/>
            </a:endParaRPr>
          </a:p>
          <a:p>
            <a:pPr marL="12700">
              <a:lnSpc>
                <a:spcPts val="3180"/>
              </a:lnSpc>
            </a:pP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9" name="object 5">
            <a:extLst>
              <a:ext uri="{FF2B5EF4-FFF2-40B4-BE49-F238E27FC236}">
                <a16:creationId xmlns:a16="http://schemas.microsoft.com/office/drawing/2014/main" id="{A398CA4F-9AFE-411B-839D-806388C101C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854642B4-A7CB-415C-B721-115391ECC4D7}" type="slidenum">
              <a:rPr lang="en-US" sz="700" smtClean="0">
                <a:latin typeface="DINPro-Light" panose="02000504040000020003" pitchFamily="50" charset="0"/>
                <a:cs typeface="Arial"/>
              </a:rPr>
              <a:t>3</a:t>
            </a:fld>
            <a:endParaRPr sz="700" dirty="0">
              <a:latin typeface="DINPro-Light" panose="02000504040000020003" pitchFamily="50" charset="0"/>
              <a:cs typeface="Arial"/>
            </a:endParaRPr>
          </a:p>
        </p:txBody>
      </p:sp>
    </p:spTree>
    <p:extLst>
      <p:ext uri="{BB962C8B-B14F-4D97-AF65-F5344CB8AC3E}">
        <p14:creationId xmlns:p14="http://schemas.microsoft.com/office/powerpoint/2010/main" val="92401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51925" y="1908722"/>
          <a:ext cx="3026273" cy="2370889"/>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8540" y="1437303"/>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Italians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779075" y="1433335"/>
            <a:ext cx="1929480"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Italians travel within the next 6 months?</a:t>
            </a:r>
          </a:p>
        </p:txBody>
      </p:sp>
      <p:graphicFrame>
        <p:nvGraphicFramePr>
          <p:cNvPr id="150" name="Chart 149">
            <a:extLst>
              <a:ext uri="{FF2B5EF4-FFF2-40B4-BE49-F238E27FC236}">
                <a16:creationId xmlns:a16="http://schemas.microsoft.com/office/drawing/2014/main" id="{9B83BA5F-09E9-430F-826C-B3E6BDACC356}"/>
              </a:ext>
            </a:extLst>
          </p:cNvPr>
          <p:cNvGraphicFramePr/>
          <p:nvPr/>
        </p:nvGraphicFramePr>
        <p:xfrm>
          <a:off x="6550758" y="1942021"/>
          <a:ext cx="2462672" cy="20855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DE4E20C3-51E1-405E-A9F2-052D8A52D1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86" b="18504"/>
          <a:stretch/>
        </p:blipFill>
        <p:spPr>
          <a:xfrm>
            <a:off x="7621652" y="139955"/>
            <a:ext cx="1274228" cy="1076858"/>
          </a:xfrm>
          <a:prstGeom prst="rect">
            <a:avLst/>
          </a:prstGeom>
        </p:spPr>
      </p:pic>
      <p:sp>
        <p:nvSpPr>
          <p:cNvPr id="11" name="object 5">
            <a:extLst>
              <a:ext uri="{FF2B5EF4-FFF2-40B4-BE49-F238E27FC236}">
                <a16:creationId xmlns:a16="http://schemas.microsoft.com/office/drawing/2014/main" id="{12E4968D-C392-4986-8E3A-3E2438B7911A}"/>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A3F6099C-C4B5-4AFC-8063-664848AF4730}" type="slidenum">
              <a:rPr lang="en-US" sz="699">
                <a:latin typeface="DINPro-Light" panose="02000504040000020003" pitchFamily="50" charset="0"/>
                <a:cs typeface="Arial"/>
              </a:rPr>
              <a:pPr marL="12685" marR="5074" algn="ctr">
                <a:lnSpc>
                  <a:spcPts val="1698"/>
                </a:lnSpc>
                <a:spcBef>
                  <a:spcPts val="240"/>
                </a:spcBef>
              </a:pPr>
              <a:t>30</a:t>
            </a:fld>
            <a:endParaRPr sz="699" dirty="0">
              <a:latin typeface="DINPro-Light" panose="02000504040000020003" pitchFamily="50" charset="0"/>
              <a:cs typeface="Arial"/>
            </a:endParaRPr>
          </a:p>
        </p:txBody>
      </p:sp>
      <p:sp>
        <p:nvSpPr>
          <p:cNvPr id="7" name="Rectangle 6">
            <a:extLst>
              <a:ext uri="{FF2B5EF4-FFF2-40B4-BE49-F238E27FC236}">
                <a16:creationId xmlns:a16="http://schemas.microsoft.com/office/drawing/2014/main" id="{6314ACB7-7DE4-41C4-87A3-42EDF47B59F6}"/>
              </a:ext>
            </a:extLst>
          </p:cNvPr>
          <p:cNvSpPr/>
          <p:nvPr/>
        </p:nvSpPr>
        <p:spPr>
          <a:xfrm>
            <a:off x="264199" y="1942020"/>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8" name="object 3">
            <a:extLst>
              <a:ext uri="{FF2B5EF4-FFF2-40B4-BE49-F238E27FC236}">
                <a16:creationId xmlns:a16="http://schemas.microsoft.com/office/drawing/2014/main" id="{1F745593-9557-43B2-A12D-20DE06D4BBCB}"/>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2" name="TextBox 1">
            <a:extLst>
              <a:ext uri="{FF2B5EF4-FFF2-40B4-BE49-F238E27FC236}">
                <a16:creationId xmlns:a16="http://schemas.microsoft.com/office/drawing/2014/main" id="{8AFE07FF-D000-4359-81A2-654803D0D6F7}"/>
              </a:ext>
            </a:extLst>
          </p:cNvPr>
          <p:cNvSpPr txBox="1"/>
          <p:nvPr/>
        </p:nvSpPr>
        <p:spPr>
          <a:xfrm>
            <a:off x="232642" y="179820"/>
            <a:ext cx="7082558" cy="737702"/>
          </a:xfrm>
          <a:prstGeom prst="rect">
            <a:avLst/>
          </a:prstGeom>
          <a:noFill/>
        </p:spPr>
        <p:txBody>
          <a:bodyPr wrap="square">
            <a:spAutoFit/>
          </a:bodyPr>
          <a:lstStyle/>
          <a:p>
            <a:r>
              <a:rPr lang="en-US" sz="1398" spc="-75" dirty="0">
                <a:solidFill>
                  <a:srgbClr val="0A0A35"/>
                </a:solidFill>
                <a:latin typeface="DINPro-Light" panose="02000504040000020003" pitchFamily="50" charset="0"/>
              </a:rPr>
              <a:t>ITALY</a:t>
            </a:r>
          </a:p>
          <a:p>
            <a:r>
              <a:rPr lang="en-US" sz="1398" dirty="0">
                <a:solidFill>
                  <a:srgbClr val="3FADDD"/>
                </a:solidFill>
                <a:latin typeface="DINPro-Bold" panose="02000503030000020004" pitchFamily="50" charset="0"/>
              </a:rPr>
              <a:t>The majority of respondents do not plan to go on a trip before 2021 and show a clear preference </a:t>
            </a:r>
            <a:r>
              <a:rPr lang="en-GB" sz="1398" dirty="0">
                <a:solidFill>
                  <a:srgbClr val="3FADDD"/>
                </a:solidFill>
                <a:latin typeface="DINPro-Bold" panose="02000503030000020004" pitchFamily="50" charset="0"/>
              </a:rPr>
              <a:t>to travel within their country</a:t>
            </a:r>
            <a:endParaRPr lang="en-US" sz="1398" strike="sngStrike" dirty="0">
              <a:solidFill>
                <a:srgbClr val="3FADDD"/>
              </a:solidFill>
              <a:latin typeface="DINPro-Bold" panose="02000503030000020004" pitchFamily="50" charset="0"/>
            </a:endParaRPr>
          </a:p>
        </p:txBody>
      </p:sp>
      <p:sp>
        <p:nvSpPr>
          <p:cNvPr id="19" name="Donut 4">
            <a:extLst>
              <a:ext uri="{FF2B5EF4-FFF2-40B4-BE49-F238E27FC236}">
                <a16:creationId xmlns:a16="http://schemas.microsoft.com/office/drawing/2014/main" id="{F632A5AA-07E7-456A-AC65-F2F62B7AC521}"/>
              </a:ext>
            </a:extLst>
          </p:cNvPr>
          <p:cNvSpPr/>
          <p:nvPr/>
        </p:nvSpPr>
        <p:spPr>
          <a:xfrm>
            <a:off x="4267575" y="2224405"/>
            <a:ext cx="1153462" cy="1187559"/>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1" name="TextBox 20">
            <a:extLst>
              <a:ext uri="{FF2B5EF4-FFF2-40B4-BE49-F238E27FC236}">
                <a16:creationId xmlns:a16="http://schemas.microsoft.com/office/drawing/2014/main" id="{571105B1-B081-4713-B24A-739A9322A6E9}"/>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2" name="TextBox 21">
            <a:extLst>
              <a:ext uri="{FF2B5EF4-FFF2-40B4-BE49-F238E27FC236}">
                <a16:creationId xmlns:a16="http://schemas.microsoft.com/office/drawing/2014/main" id="{E4540AF9-FCC9-4CFA-BCB3-21EE4C94D6CE}"/>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23" name="TextBox 22">
            <a:extLst>
              <a:ext uri="{FF2B5EF4-FFF2-40B4-BE49-F238E27FC236}">
                <a16:creationId xmlns:a16="http://schemas.microsoft.com/office/drawing/2014/main" id="{5BE9CAB6-961A-4D13-BB4C-1972CF8022B6}"/>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24" name="TextBox 23">
            <a:extLst>
              <a:ext uri="{FF2B5EF4-FFF2-40B4-BE49-F238E27FC236}">
                <a16:creationId xmlns:a16="http://schemas.microsoft.com/office/drawing/2014/main" id="{42714D19-7B22-4CB2-B2F5-FBCFD3A5ECCB}"/>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750</a:t>
            </a:r>
          </a:p>
        </p:txBody>
      </p:sp>
      <p:sp>
        <p:nvSpPr>
          <p:cNvPr id="29" name="TextBox 28">
            <a:extLst>
              <a:ext uri="{FF2B5EF4-FFF2-40B4-BE49-F238E27FC236}">
                <a16:creationId xmlns:a16="http://schemas.microsoft.com/office/drawing/2014/main" id="{62D6AAEC-451F-40D6-B063-83BA0BF03E7B}"/>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graphicFrame>
        <p:nvGraphicFramePr>
          <p:cNvPr id="9" name="Chart 8">
            <a:extLst>
              <a:ext uri="{FF2B5EF4-FFF2-40B4-BE49-F238E27FC236}">
                <a16:creationId xmlns:a16="http://schemas.microsoft.com/office/drawing/2014/main" id="{AB779B56-ADD2-4026-A34E-7BF094E4F617}"/>
              </a:ext>
            </a:extLst>
          </p:cNvPr>
          <p:cNvGraphicFramePr/>
          <p:nvPr>
            <p:extLst>
              <p:ext uri="{D42A27DB-BD31-4B8C-83A1-F6EECF244321}">
                <p14:modId xmlns:p14="http://schemas.microsoft.com/office/powerpoint/2010/main" val="1090152583"/>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10" name="Donut 4">
            <a:extLst>
              <a:ext uri="{FF2B5EF4-FFF2-40B4-BE49-F238E27FC236}">
                <a16:creationId xmlns:a16="http://schemas.microsoft.com/office/drawing/2014/main" id="{60001793-4ADD-4DE6-9C4E-D6D09F6F50B8}"/>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CBD06E46-868F-4374-A521-3570E2E95A56}"/>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4" name="TextBox 13">
            <a:extLst>
              <a:ext uri="{FF2B5EF4-FFF2-40B4-BE49-F238E27FC236}">
                <a16:creationId xmlns:a16="http://schemas.microsoft.com/office/drawing/2014/main" id="{82F1890D-A926-4DD4-8D62-5F4F477FD25E}"/>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5" name="Rectangle 14">
            <a:extLst>
              <a:ext uri="{FF2B5EF4-FFF2-40B4-BE49-F238E27FC236}">
                <a16:creationId xmlns:a16="http://schemas.microsoft.com/office/drawing/2014/main" id="{783D8D84-CCC6-4E47-B8A0-7640A2BC2976}"/>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6" name="TextBox 15">
            <a:extLst>
              <a:ext uri="{FF2B5EF4-FFF2-40B4-BE49-F238E27FC236}">
                <a16:creationId xmlns:a16="http://schemas.microsoft.com/office/drawing/2014/main" id="{9641819B-7820-4F59-B31D-64733E46BB3E}"/>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17" name="Rectangle 16">
            <a:extLst>
              <a:ext uri="{FF2B5EF4-FFF2-40B4-BE49-F238E27FC236}">
                <a16:creationId xmlns:a16="http://schemas.microsoft.com/office/drawing/2014/main" id="{2290A0E0-B6BE-4000-A657-11C9B7CA9D46}"/>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Tree>
    <p:extLst>
      <p:ext uri="{BB962C8B-B14F-4D97-AF65-F5344CB8AC3E}">
        <p14:creationId xmlns:p14="http://schemas.microsoft.com/office/powerpoint/2010/main" val="3444371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AA164-61CA-4148-91CD-47D623FECC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2" b="15968"/>
          <a:stretch/>
        </p:blipFill>
        <p:spPr>
          <a:xfrm>
            <a:off x="7713505" y="137084"/>
            <a:ext cx="1141823" cy="970870"/>
          </a:xfrm>
          <a:prstGeom prst="rect">
            <a:avLst/>
          </a:prstGeom>
        </p:spPr>
      </p:pic>
      <p:graphicFrame>
        <p:nvGraphicFramePr>
          <p:cNvPr id="17" name="Chart 16">
            <a:extLst>
              <a:ext uri="{FF2B5EF4-FFF2-40B4-BE49-F238E27FC236}">
                <a16:creationId xmlns:a16="http://schemas.microsoft.com/office/drawing/2014/main" id="{363D2101-B570-4225-B5CE-39A8886F283E}"/>
              </a:ext>
            </a:extLst>
          </p:cNvPr>
          <p:cNvGraphicFramePr/>
          <p:nvPr/>
        </p:nvGraphicFramePr>
        <p:xfrm>
          <a:off x="6550758" y="1871766"/>
          <a:ext cx="2540893" cy="2085500"/>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5">
            <a:extLst>
              <a:ext uri="{FF2B5EF4-FFF2-40B4-BE49-F238E27FC236}">
                <a16:creationId xmlns:a16="http://schemas.microsoft.com/office/drawing/2014/main" id="{8FB3EC8C-E70E-4364-B00B-A97413158F0E}"/>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29224EF5-69B6-4555-B96E-EA1445D9851B}" type="slidenum">
              <a:rPr lang="en-US" sz="699">
                <a:latin typeface="DINPro-Light" panose="02000504040000020003" pitchFamily="50" charset="0"/>
                <a:cs typeface="Arial"/>
              </a:rPr>
              <a:pPr marL="12685" marR="5074" algn="ctr">
                <a:lnSpc>
                  <a:spcPts val="1698"/>
                </a:lnSpc>
                <a:spcBef>
                  <a:spcPts val="240"/>
                </a:spcBef>
              </a:pPr>
              <a:t>31</a:t>
            </a:fld>
            <a:endParaRPr sz="699" dirty="0">
              <a:latin typeface="DINPro-Light" panose="02000504040000020003" pitchFamily="50" charset="0"/>
              <a:cs typeface="Arial"/>
            </a:endParaRPr>
          </a:p>
        </p:txBody>
      </p:sp>
      <p:sp>
        <p:nvSpPr>
          <p:cNvPr id="12" name="TextBox 11">
            <a:extLst>
              <a:ext uri="{FF2B5EF4-FFF2-40B4-BE49-F238E27FC236}">
                <a16:creationId xmlns:a16="http://schemas.microsoft.com/office/drawing/2014/main" id="{A45ED61B-0134-4EA0-8446-2C9ABCA0494F}"/>
              </a:ext>
            </a:extLst>
          </p:cNvPr>
          <p:cNvSpPr txBox="1"/>
          <p:nvPr/>
        </p:nvSpPr>
        <p:spPr>
          <a:xfrm>
            <a:off x="3788540" y="1433335"/>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Belgians travel?</a:t>
            </a:r>
          </a:p>
        </p:txBody>
      </p:sp>
      <p:sp>
        <p:nvSpPr>
          <p:cNvPr id="21" name="TextBox 20">
            <a:extLst>
              <a:ext uri="{FF2B5EF4-FFF2-40B4-BE49-F238E27FC236}">
                <a16:creationId xmlns:a16="http://schemas.microsoft.com/office/drawing/2014/main" id="{3E3791E2-8CB0-489D-A192-FD67BEB645D8}"/>
              </a:ext>
            </a:extLst>
          </p:cNvPr>
          <p:cNvSpPr txBox="1"/>
          <p:nvPr/>
        </p:nvSpPr>
        <p:spPr>
          <a:xfrm>
            <a:off x="6723409" y="1436622"/>
            <a:ext cx="2009786"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Belgians travel within the next 6 months?</a:t>
            </a:r>
          </a:p>
        </p:txBody>
      </p:sp>
      <p:graphicFrame>
        <p:nvGraphicFramePr>
          <p:cNvPr id="29" name="Chart 28">
            <a:extLst>
              <a:ext uri="{FF2B5EF4-FFF2-40B4-BE49-F238E27FC236}">
                <a16:creationId xmlns:a16="http://schemas.microsoft.com/office/drawing/2014/main" id="{F9FE18C4-7441-4212-971E-80AD259488B8}"/>
              </a:ext>
            </a:extLst>
          </p:cNvPr>
          <p:cNvGraphicFramePr/>
          <p:nvPr/>
        </p:nvGraphicFramePr>
        <p:xfrm>
          <a:off x="251925" y="1904754"/>
          <a:ext cx="3026273" cy="2370889"/>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a:extLst>
              <a:ext uri="{FF2B5EF4-FFF2-40B4-BE49-F238E27FC236}">
                <a16:creationId xmlns:a16="http://schemas.microsoft.com/office/drawing/2014/main" id="{83BE8C7C-F98E-4763-8E6F-2CDB234FE404}"/>
              </a:ext>
            </a:extLst>
          </p:cNvPr>
          <p:cNvSpPr/>
          <p:nvPr/>
        </p:nvSpPr>
        <p:spPr>
          <a:xfrm>
            <a:off x="251924" y="1904754"/>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4" name="object 3">
            <a:extLst>
              <a:ext uri="{FF2B5EF4-FFF2-40B4-BE49-F238E27FC236}">
                <a16:creationId xmlns:a16="http://schemas.microsoft.com/office/drawing/2014/main" id="{2891DA16-C1EA-4CE9-98C5-F6B6262CB68B}"/>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13" name="TextBox 12">
            <a:extLst>
              <a:ext uri="{FF2B5EF4-FFF2-40B4-BE49-F238E27FC236}">
                <a16:creationId xmlns:a16="http://schemas.microsoft.com/office/drawing/2014/main" id="{34BE63FB-1232-4A5D-8D89-D62110EB1C30}"/>
              </a:ext>
            </a:extLst>
          </p:cNvPr>
          <p:cNvSpPr txBox="1"/>
          <p:nvPr/>
        </p:nvSpPr>
        <p:spPr>
          <a:xfrm>
            <a:off x="232643" y="179820"/>
            <a:ext cx="6452380" cy="737702"/>
          </a:xfrm>
          <a:prstGeom prst="rect">
            <a:avLst/>
          </a:prstGeom>
          <a:noFill/>
        </p:spPr>
        <p:txBody>
          <a:bodyPr wrap="square">
            <a:spAutoFit/>
          </a:bodyPr>
          <a:lstStyle/>
          <a:p>
            <a:r>
              <a:rPr lang="en-US" sz="1398" spc="-75" dirty="0">
                <a:solidFill>
                  <a:srgbClr val="0A0A35"/>
                </a:solidFill>
                <a:latin typeface="DINPro-Light" panose="02000504040000020003" pitchFamily="50" charset="0"/>
              </a:rPr>
              <a:t>BELGIUM</a:t>
            </a:r>
          </a:p>
          <a:p>
            <a:r>
              <a:rPr lang="en-US" sz="1398" dirty="0">
                <a:solidFill>
                  <a:srgbClr val="3FADDD"/>
                </a:solidFill>
                <a:latin typeface="DINPro-Bold" panose="02000503030000020004" pitchFamily="50" charset="0"/>
              </a:rPr>
              <a:t>Travel confidence improves (+9%) and so does respondents’ interest in visiting other European destinations </a:t>
            </a:r>
          </a:p>
        </p:txBody>
      </p:sp>
      <p:sp>
        <p:nvSpPr>
          <p:cNvPr id="20" name="Donut 4">
            <a:extLst>
              <a:ext uri="{FF2B5EF4-FFF2-40B4-BE49-F238E27FC236}">
                <a16:creationId xmlns:a16="http://schemas.microsoft.com/office/drawing/2014/main" id="{AB10D448-B4DC-4874-ACDD-9C812583AC1B}"/>
              </a:ext>
            </a:extLst>
          </p:cNvPr>
          <p:cNvSpPr/>
          <p:nvPr/>
        </p:nvSpPr>
        <p:spPr>
          <a:xfrm>
            <a:off x="4212847" y="2270501"/>
            <a:ext cx="1128008" cy="1141591"/>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5" name="TextBox 24">
            <a:extLst>
              <a:ext uri="{FF2B5EF4-FFF2-40B4-BE49-F238E27FC236}">
                <a16:creationId xmlns:a16="http://schemas.microsoft.com/office/drawing/2014/main" id="{305D0034-CF8D-480C-9247-5FED09F50235}"/>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7" name="TextBox 26">
            <a:extLst>
              <a:ext uri="{FF2B5EF4-FFF2-40B4-BE49-F238E27FC236}">
                <a16:creationId xmlns:a16="http://schemas.microsoft.com/office/drawing/2014/main" id="{3E071F16-408E-477A-922B-A9E39B52516F}"/>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33" name="TextBox 32">
            <a:extLst>
              <a:ext uri="{FF2B5EF4-FFF2-40B4-BE49-F238E27FC236}">
                <a16:creationId xmlns:a16="http://schemas.microsoft.com/office/drawing/2014/main" id="{5C3D6FB8-0B6F-4AF6-9C9D-DD6DE9793CD1}"/>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35" name="TextBox 34">
            <a:extLst>
              <a:ext uri="{FF2B5EF4-FFF2-40B4-BE49-F238E27FC236}">
                <a16:creationId xmlns:a16="http://schemas.microsoft.com/office/drawing/2014/main" id="{61E1E2E1-275D-4358-8B01-62ADE5DE9B31}"/>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500</a:t>
            </a:r>
          </a:p>
        </p:txBody>
      </p:sp>
      <p:sp>
        <p:nvSpPr>
          <p:cNvPr id="39" name="TextBox 38">
            <a:extLst>
              <a:ext uri="{FF2B5EF4-FFF2-40B4-BE49-F238E27FC236}">
                <a16:creationId xmlns:a16="http://schemas.microsoft.com/office/drawing/2014/main" id="{32AF61F1-A72A-4E2F-8808-CA4FA1AC4207}"/>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graphicFrame>
        <p:nvGraphicFramePr>
          <p:cNvPr id="6" name="Chart 5">
            <a:extLst>
              <a:ext uri="{FF2B5EF4-FFF2-40B4-BE49-F238E27FC236}">
                <a16:creationId xmlns:a16="http://schemas.microsoft.com/office/drawing/2014/main" id="{8D7430D1-9922-4F11-A20E-5BE23F218675}"/>
              </a:ext>
            </a:extLst>
          </p:cNvPr>
          <p:cNvGraphicFramePr/>
          <p:nvPr>
            <p:extLst>
              <p:ext uri="{D42A27DB-BD31-4B8C-83A1-F6EECF244321}">
                <p14:modId xmlns:p14="http://schemas.microsoft.com/office/powerpoint/2010/main" val="3450197425"/>
              </p:ext>
            </p:extLst>
          </p:nvPr>
        </p:nvGraphicFramePr>
        <p:xfrm>
          <a:off x="3245110" y="1802210"/>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7" name="Donut 4">
            <a:extLst>
              <a:ext uri="{FF2B5EF4-FFF2-40B4-BE49-F238E27FC236}">
                <a16:creationId xmlns:a16="http://schemas.microsoft.com/office/drawing/2014/main" id="{4DEAA0B3-45AB-44B6-873E-1B7C66505452}"/>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C349E0A7-3707-40AF-A9D6-1AB30571AD8F}"/>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1" name="TextBox 10">
            <a:extLst>
              <a:ext uri="{FF2B5EF4-FFF2-40B4-BE49-F238E27FC236}">
                <a16:creationId xmlns:a16="http://schemas.microsoft.com/office/drawing/2014/main" id="{06C41C77-DDF8-4462-AE34-99698C5A860B}"/>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5" name="Rectangle 14">
            <a:extLst>
              <a:ext uri="{FF2B5EF4-FFF2-40B4-BE49-F238E27FC236}">
                <a16:creationId xmlns:a16="http://schemas.microsoft.com/office/drawing/2014/main" id="{9A63C584-8FBA-4D6D-BB70-3C9052BE8CE8}"/>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6" name="TextBox 15">
            <a:extLst>
              <a:ext uri="{FF2B5EF4-FFF2-40B4-BE49-F238E27FC236}">
                <a16:creationId xmlns:a16="http://schemas.microsoft.com/office/drawing/2014/main" id="{5876D5AA-9B95-41CE-B8B6-A76DE70291FE}"/>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18" name="Rectangle 17">
            <a:extLst>
              <a:ext uri="{FF2B5EF4-FFF2-40B4-BE49-F238E27FC236}">
                <a16:creationId xmlns:a16="http://schemas.microsoft.com/office/drawing/2014/main" id="{FC51A79C-C57A-4961-946D-8CC1C2A4803C}"/>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4" name="Left Brace 3">
            <a:extLst>
              <a:ext uri="{FF2B5EF4-FFF2-40B4-BE49-F238E27FC236}">
                <a16:creationId xmlns:a16="http://schemas.microsoft.com/office/drawing/2014/main" id="{00C85091-4BB3-4613-946C-15754DF206E8}"/>
              </a:ext>
            </a:extLst>
          </p:cNvPr>
          <p:cNvSpPr/>
          <p:nvPr/>
        </p:nvSpPr>
        <p:spPr>
          <a:xfrm flipH="1">
            <a:off x="2819400" y="3032125"/>
            <a:ext cx="49790" cy="6858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16">
            <a:extLst>
              <a:ext uri="{FF2B5EF4-FFF2-40B4-BE49-F238E27FC236}">
                <a16:creationId xmlns:a16="http://schemas.microsoft.com/office/drawing/2014/main" id="{D1E7774F-EB74-4871-92E5-1500DAAC697D}"/>
              </a:ext>
            </a:extLst>
          </p:cNvPr>
          <p:cNvSpPr txBox="1"/>
          <p:nvPr/>
        </p:nvSpPr>
        <p:spPr>
          <a:xfrm>
            <a:off x="2807023" y="3267303"/>
            <a:ext cx="500255" cy="21544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rgbClr val="00B050"/>
                </a:solidFill>
                <a:latin typeface="DINPro-Light" panose="02000504040000020003" pitchFamily="50" charset="0"/>
              </a:rPr>
              <a:t>9%</a:t>
            </a:r>
          </a:p>
        </p:txBody>
      </p:sp>
      <p:sp>
        <p:nvSpPr>
          <p:cNvPr id="9" name="Isosceles Triangle 8">
            <a:extLst>
              <a:ext uri="{FF2B5EF4-FFF2-40B4-BE49-F238E27FC236}">
                <a16:creationId xmlns:a16="http://schemas.microsoft.com/office/drawing/2014/main" id="{D9C989B6-8FD2-4BE4-BE2F-B064A7DB2CD2}"/>
              </a:ext>
            </a:extLst>
          </p:cNvPr>
          <p:cNvSpPr/>
          <p:nvPr/>
        </p:nvSpPr>
        <p:spPr>
          <a:xfrm>
            <a:off x="2991599" y="3169915"/>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2994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363D2101-B570-4225-B5CE-39A8886F283E}"/>
              </a:ext>
            </a:extLst>
          </p:cNvPr>
          <p:cNvGraphicFramePr/>
          <p:nvPr/>
        </p:nvGraphicFramePr>
        <p:xfrm>
          <a:off x="6550757" y="1871766"/>
          <a:ext cx="2767038" cy="2085500"/>
        </p:xfrm>
        <a:graphic>
          <a:graphicData uri="http://schemas.openxmlformats.org/drawingml/2006/chart">
            <c:chart xmlns:c="http://schemas.openxmlformats.org/drawingml/2006/chart" xmlns:r="http://schemas.openxmlformats.org/officeDocument/2006/relationships" r:id="rId2"/>
          </a:graphicData>
        </a:graphic>
      </p:graphicFrame>
      <p:sp>
        <p:nvSpPr>
          <p:cNvPr id="2" name="object 5">
            <a:extLst>
              <a:ext uri="{FF2B5EF4-FFF2-40B4-BE49-F238E27FC236}">
                <a16:creationId xmlns:a16="http://schemas.microsoft.com/office/drawing/2014/main" id="{8FB3EC8C-E70E-4364-B00B-A97413158F0E}"/>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29224EF5-69B6-4555-B96E-EA1445D9851B}" type="slidenum">
              <a:rPr lang="en-US" sz="699">
                <a:latin typeface="DINPro-Light" panose="02000504040000020003" pitchFamily="50" charset="0"/>
                <a:cs typeface="Arial"/>
              </a:rPr>
              <a:pPr marL="12685" marR="5074" algn="ctr">
                <a:lnSpc>
                  <a:spcPts val="1698"/>
                </a:lnSpc>
                <a:spcBef>
                  <a:spcPts val="240"/>
                </a:spcBef>
              </a:pPr>
              <a:t>32</a:t>
            </a:fld>
            <a:endParaRPr sz="699" dirty="0">
              <a:latin typeface="DINPro-Light" panose="02000504040000020003" pitchFamily="50" charset="0"/>
              <a:cs typeface="Arial"/>
            </a:endParaRPr>
          </a:p>
        </p:txBody>
      </p:sp>
      <p:sp>
        <p:nvSpPr>
          <p:cNvPr id="12" name="TextBox 11">
            <a:extLst>
              <a:ext uri="{FF2B5EF4-FFF2-40B4-BE49-F238E27FC236}">
                <a16:creationId xmlns:a16="http://schemas.microsoft.com/office/drawing/2014/main" id="{A45ED61B-0134-4EA0-8446-2C9ABCA0494F}"/>
              </a:ext>
            </a:extLst>
          </p:cNvPr>
          <p:cNvSpPr txBox="1"/>
          <p:nvPr/>
        </p:nvSpPr>
        <p:spPr>
          <a:xfrm>
            <a:off x="3788540" y="1433335"/>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Swiss travel?</a:t>
            </a:r>
          </a:p>
        </p:txBody>
      </p:sp>
      <p:sp>
        <p:nvSpPr>
          <p:cNvPr id="21" name="TextBox 20">
            <a:extLst>
              <a:ext uri="{FF2B5EF4-FFF2-40B4-BE49-F238E27FC236}">
                <a16:creationId xmlns:a16="http://schemas.microsoft.com/office/drawing/2014/main" id="{3E3791E2-8CB0-489D-A192-FD67BEB645D8}"/>
              </a:ext>
            </a:extLst>
          </p:cNvPr>
          <p:cNvSpPr txBox="1"/>
          <p:nvPr/>
        </p:nvSpPr>
        <p:spPr>
          <a:xfrm>
            <a:off x="6723409" y="1436622"/>
            <a:ext cx="2009786"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Swiss travel within the next 6 months?</a:t>
            </a:r>
          </a:p>
        </p:txBody>
      </p:sp>
      <p:graphicFrame>
        <p:nvGraphicFramePr>
          <p:cNvPr id="29" name="Chart 28">
            <a:extLst>
              <a:ext uri="{FF2B5EF4-FFF2-40B4-BE49-F238E27FC236}">
                <a16:creationId xmlns:a16="http://schemas.microsoft.com/office/drawing/2014/main" id="{F9FE18C4-7441-4212-971E-80AD259488B8}"/>
              </a:ext>
            </a:extLst>
          </p:cNvPr>
          <p:cNvGraphicFramePr/>
          <p:nvPr>
            <p:extLst>
              <p:ext uri="{D42A27DB-BD31-4B8C-83A1-F6EECF244321}">
                <p14:modId xmlns:p14="http://schemas.microsoft.com/office/powerpoint/2010/main" val="2653303042"/>
              </p:ext>
            </p:extLst>
          </p:nvPr>
        </p:nvGraphicFramePr>
        <p:xfrm>
          <a:off x="251925" y="1904754"/>
          <a:ext cx="3026273" cy="2370889"/>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83BE8C7C-F98E-4763-8E6F-2CDB234FE404}"/>
              </a:ext>
            </a:extLst>
          </p:cNvPr>
          <p:cNvSpPr/>
          <p:nvPr/>
        </p:nvSpPr>
        <p:spPr>
          <a:xfrm>
            <a:off x="251924" y="1904754"/>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pic>
        <p:nvPicPr>
          <p:cNvPr id="6" name="Picture 5">
            <a:extLst>
              <a:ext uri="{FF2B5EF4-FFF2-40B4-BE49-F238E27FC236}">
                <a16:creationId xmlns:a16="http://schemas.microsoft.com/office/drawing/2014/main" id="{13276420-E59B-4FF9-AE91-B9B447CF3A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131" b="21886"/>
          <a:stretch/>
        </p:blipFill>
        <p:spPr>
          <a:xfrm>
            <a:off x="7712161" y="3176"/>
            <a:ext cx="1214273" cy="989378"/>
          </a:xfrm>
          <a:prstGeom prst="rect">
            <a:avLst/>
          </a:prstGeom>
        </p:spPr>
      </p:pic>
      <p:sp>
        <p:nvSpPr>
          <p:cNvPr id="10" name="object 3">
            <a:extLst>
              <a:ext uri="{FF2B5EF4-FFF2-40B4-BE49-F238E27FC236}">
                <a16:creationId xmlns:a16="http://schemas.microsoft.com/office/drawing/2014/main" id="{1BCDE418-E98C-4797-943F-B66BE8AD2ED6}"/>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24" name="TextBox 23">
            <a:extLst>
              <a:ext uri="{FF2B5EF4-FFF2-40B4-BE49-F238E27FC236}">
                <a16:creationId xmlns:a16="http://schemas.microsoft.com/office/drawing/2014/main" id="{7A2A459F-ED11-4D53-A88A-D758DA200903}"/>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5" name="TextBox 24">
            <a:extLst>
              <a:ext uri="{FF2B5EF4-FFF2-40B4-BE49-F238E27FC236}">
                <a16:creationId xmlns:a16="http://schemas.microsoft.com/office/drawing/2014/main" id="{C8FCA464-DFF9-41F6-920E-3D18BC170BF9}"/>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27" name="TextBox 26">
            <a:extLst>
              <a:ext uri="{FF2B5EF4-FFF2-40B4-BE49-F238E27FC236}">
                <a16:creationId xmlns:a16="http://schemas.microsoft.com/office/drawing/2014/main" id="{6A712FB9-0862-4B64-8C41-3DA8BA14D167}"/>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33" name="TextBox 32">
            <a:extLst>
              <a:ext uri="{FF2B5EF4-FFF2-40B4-BE49-F238E27FC236}">
                <a16:creationId xmlns:a16="http://schemas.microsoft.com/office/drawing/2014/main" id="{372DFB30-8479-420B-9F03-804766B0F747}"/>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392</a:t>
            </a:r>
          </a:p>
        </p:txBody>
      </p:sp>
      <p:sp>
        <p:nvSpPr>
          <p:cNvPr id="39" name="TextBox 38">
            <a:extLst>
              <a:ext uri="{FF2B5EF4-FFF2-40B4-BE49-F238E27FC236}">
                <a16:creationId xmlns:a16="http://schemas.microsoft.com/office/drawing/2014/main" id="{3F98071A-0EF0-47DC-AB83-4B08AEC0FC62}"/>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sp>
        <p:nvSpPr>
          <p:cNvPr id="3" name="TextBox 2">
            <a:extLst>
              <a:ext uri="{FF2B5EF4-FFF2-40B4-BE49-F238E27FC236}">
                <a16:creationId xmlns:a16="http://schemas.microsoft.com/office/drawing/2014/main" id="{10819406-C0EB-4637-8F44-8D932A037462}"/>
              </a:ext>
            </a:extLst>
          </p:cNvPr>
          <p:cNvSpPr txBox="1"/>
          <p:nvPr/>
        </p:nvSpPr>
        <p:spPr>
          <a:xfrm>
            <a:off x="232641" y="179820"/>
            <a:ext cx="6701559" cy="737702"/>
          </a:xfrm>
          <a:prstGeom prst="rect">
            <a:avLst/>
          </a:prstGeom>
          <a:noFill/>
        </p:spPr>
        <p:txBody>
          <a:bodyPr wrap="square">
            <a:spAutoFit/>
          </a:bodyPr>
          <a:lstStyle/>
          <a:p>
            <a:r>
              <a:rPr lang="en-US" sz="1398" spc="-75" dirty="0">
                <a:solidFill>
                  <a:srgbClr val="0A0A35"/>
                </a:solidFill>
                <a:latin typeface="DINPro-Light" panose="02000504040000020003" pitchFamily="50" charset="0"/>
              </a:rPr>
              <a:t>SWITZERLAND</a:t>
            </a:r>
          </a:p>
          <a:p>
            <a:r>
              <a:rPr lang="en-US" sz="1398" dirty="0">
                <a:solidFill>
                  <a:srgbClr val="3FADDD"/>
                </a:solidFill>
                <a:latin typeface="DINPro-Bold" panose="02000503030000020004" pitchFamily="50" charset="0"/>
              </a:rPr>
              <a:t>Respondents’ appetite for trips in the next 6</a:t>
            </a:r>
            <a:r>
              <a:rPr lang="en-US" sz="1398" dirty="0">
                <a:solidFill>
                  <a:srgbClr val="FF0000"/>
                </a:solidFill>
                <a:latin typeface="DINPro-Bold" panose="02000503030000020004" pitchFamily="50" charset="0"/>
              </a:rPr>
              <a:t> </a:t>
            </a:r>
            <a:r>
              <a:rPr lang="en-US" sz="1398" dirty="0">
                <a:solidFill>
                  <a:srgbClr val="3FADDD"/>
                </a:solidFill>
                <a:latin typeface="DINPro-Bold" panose="02000503030000020004" pitchFamily="50" charset="0"/>
              </a:rPr>
              <a:t>months drops significantly (-18%) as COVID-10 cases spike in the country</a:t>
            </a:r>
            <a:endParaRPr lang="en-US" sz="1398" strike="sngStrike" dirty="0">
              <a:solidFill>
                <a:srgbClr val="3FADDD"/>
              </a:solidFill>
              <a:highlight>
                <a:srgbClr val="00FFFF"/>
              </a:highlight>
              <a:latin typeface="DINPro-Bold" panose="02000503030000020004" pitchFamily="50" charset="0"/>
            </a:endParaRPr>
          </a:p>
        </p:txBody>
      </p:sp>
      <p:graphicFrame>
        <p:nvGraphicFramePr>
          <p:cNvPr id="7" name="Chart 6">
            <a:extLst>
              <a:ext uri="{FF2B5EF4-FFF2-40B4-BE49-F238E27FC236}">
                <a16:creationId xmlns:a16="http://schemas.microsoft.com/office/drawing/2014/main" id="{DC0A737A-EA65-441C-A22B-A8FAB4F6FD67}"/>
              </a:ext>
            </a:extLst>
          </p:cNvPr>
          <p:cNvGraphicFramePr/>
          <p:nvPr>
            <p:extLst>
              <p:ext uri="{D42A27DB-BD31-4B8C-83A1-F6EECF244321}">
                <p14:modId xmlns:p14="http://schemas.microsoft.com/office/powerpoint/2010/main" val="971320944"/>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9" name="Donut 4">
            <a:extLst>
              <a:ext uri="{FF2B5EF4-FFF2-40B4-BE49-F238E27FC236}">
                <a16:creationId xmlns:a16="http://schemas.microsoft.com/office/drawing/2014/main" id="{D911CFD2-47D3-482D-B3FA-7C10D576C04A}"/>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510918EA-4EA6-42CD-A710-C16427BB2713}"/>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4" name="TextBox 13">
            <a:extLst>
              <a:ext uri="{FF2B5EF4-FFF2-40B4-BE49-F238E27FC236}">
                <a16:creationId xmlns:a16="http://schemas.microsoft.com/office/drawing/2014/main" id="{398113C0-7B6D-415C-BB45-836EC5338189}"/>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5" name="Rectangle 14">
            <a:extLst>
              <a:ext uri="{FF2B5EF4-FFF2-40B4-BE49-F238E27FC236}">
                <a16:creationId xmlns:a16="http://schemas.microsoft.com/office/drawing/2014/main" id="{7D4EC51C-533D-466E-8653-7177B4A1CCE9}"/>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6" name="TextBox 15">
            <a:extLst>
              <a:ext uri="{FF2B5EF4-FFF2-40B4-BE49-F238E27FC236}">
                <a16:creationId xmlns:a16="http://schemas.microsoft.com/office/drawing/2014/main" id="{2E3404CA-1A5A-40C9-844A-AE7C0395B20B}"/>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18" name="Rectangle 17">
            <a:extLst>
              <a:ext uri="{FF2B5EF4-FFF2-40B4-BE49-F238E27FC236}">
                <a16:creationId xmlns:a16="http://schemas.microsoft.com/office/drawing/2014/main" id="{2EAB8F94-6E5C-4159-8027-4106040FCB96}"/>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5" name="Left Brace 4">
            <a:extLst>
              <a:ext uri="{FF2B5EF4-FFF2-40B4-BE49-F238E27FC236}">
                <a16:creationId xmlns:a16="http://schemas.microsoft.com/office/drawing/2014/main" id="{F0178EAD-14A0-4C75-8754-AB4B4B8A87DE}"/>
              </a:ext>
            </a:extLst>
          </p:cNvPr>
          <p:cNvSpPr/>
          <p:nvPr/>
        </p:nvSpPr>
        <p:spPr>
          <a:xfrm flipH="1">
            <a:off x="2830293" y="3184525"/>
            <a:ext cx="65307" cy="5334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16">
            <a:extLst>
              <a:ext uri="{FF2B5EF4-FFF2-40B4-BE49-F238E27FC236}">
                <a16:creationId xmlns:a16="http://schemas.microsoft.com/office/drawing/2014/main" id="{40E92AA8-50A3-4D6E-98F1-DC5564E42A74}"/>
              </a:ext>
            </a:extLst>
          </p:cNvPr>
          <p:cNvSpPr txBox="1"/>
          <p:nvPr/>
        </p:nvSpPr>
        <p:spPr>
          <a:xfrm>
            <a:off x="2810504" y="3343506"/>
            <a:ext cx="500255" cy="215438"/>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rgbClr val="FF0000"/>
                </a:solidFill>
                <a:latin typeface="DINPro-Light" panose="02000504040000020003" pitchFamily="50" charset="0"/>
              </a:rPr>
              <a:t>18%</a:t>
            </a:r>
          </a:p>
        </p:txBody>
      </p:sp>
    </p:spTree>
    <p:extLst>
      <p:ext uri="{BB962C8B-B14F-4D97-AF65-F5344CB8AC3E}">
        <p14:creationId xmlns:p14="http://schemas.microsoft.com/office/powerpoint/2010/main" val="301838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51925" y="1904754"/>
          <a:ext cx="3026273" cy="2370889"/>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8540" y="1433335"/>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Spaniards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3714" y="1436622"/>
            <a:ext cx="1929480"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Spaniards travel within the next 6 months?</a:t>
            </a:r>
          </a:p>
        </p:txBody>
      </p:sp>
      <p:graphicFrame>
        <p:nvGraphicFramePr>
          <p:cNvPr id="11" name="Chart 10">
            <a:extLst>
              <a:ext uri="{FF2B5EF4-FFF2-40B4-BE49-F238E27FC236}">
                <a16:creationId xmlns:a16="http://schemas.microsoft.com/office/drawing/2014/main" id="{AB4E987D-2D02-4893-A2AC-3C09291D1518}"/>
              </a:ext>
            </a:extLst>
          </p:cNvPr>
          <p:cNvGraphicFramePr/>
          <p:nvPr/>
        </p:nvGraphicFramePr>
        <p:xfrm>
          <a:off x="6678397" y="1905064"/>
          <a:ext cx="2414303" cy="20855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E0B4F233-8AF7-4C85-A47C-A1E6655607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1" b="17527"/>
          <a:stretch/>
        </p:blipFill>
        <p:spPr>
          <a:xfrm>
            <a:off x="7768454" y="102823"/>
            <a:ext cx="1242269" cy="1059064"/>
          </a:xfrm>
          <a:prstGeom prst="rect">
            <a:avLst/>
          </a:prstGeom>
        </p:spPr>
      </p:pic>
      <p:sp>
        <p:nvSpPr>
          <p:cNvPr id="13" name="object 5">
            <a:extLst>
              <a:ext uri="{FF2B5EF4-FFF2-40B4-BE49-F238E27FC236}">
                <a16:creationId xmlns:a16="http://schemas.microsoft.com/office/drawing/2014/main" id="{CBAB7D84-3E08-4396-AD7E-9B4ACCCA710B}"/>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F8929E1C-A232-4282-8705-E2D543744F43}" type="slidenum">
              <a:rPr lang="en-US" sz="699">
                <a:latin typeface="DINPro-Light" panose="02000504040000020003" pitchFamily="50" charset="0"/>
                <a:cs typeface="Arial"/>
              </a:rPr>
              <a:pPr marL="12685" marR="5074" algn="ctr">
                <a:lnSpc>
                  <a:spcPts val="1698"/>
                </a:lnSpc>
                <a:spcBef>
                  <a:spcPts val="240"/>
                </a:spcBef>
              </a:pPr>
              <a:t>33</a:t>
            </a:fld>
            <a:endParaRPr sz="699" dirty="0">
              <a:latin typeface="DINPro-Light" panose="02000504040000020003" pitchFamily="50" charset="0"/>
              <a:cs typeface="Arial"/>
            </a:endParaRPr>
          </a:p>
        </p:txBody>
      </p:sp>
      <p:sp>
        <p:nvSpPr>
          <p:cNvPr id="7" name="Rectangle 6">
            <a:extLst>
              <a:ext uri="{FF2B5EF4-FFF2-40B4-BE49-F238E27FC236}">
                <a16:creationId xmlns:a16="http://schemas.microsoft.com/office/drawing/2014/main" id="{D8026B22-D3DF-46CB-9AED-1F6FC2B4C836}"/>
              </a:ext>
            </a:extLst>
          </p:cNvPr>
          <p:cNvSpPr/>
          <p:nvPr/>
        </p:nvSpPr>
        <p:spPr>
          <a:xfrm>
            <a:off x="264199" y="1938052"/>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8" name="object 3">
            <a:extLst>
              <a:ext uri="{FF2B5EF4-FFF2-40B4-BE49-F238E27FC236}">
                <a16:creationId xmlns:a16="http://schemas.microsoft.com/office/drawing/2014/main" id="{CEC6B8C0-568F-4C8E-B4BA-2A64F198BDD7}"/>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20" name="Donut 4">
            <a:extLst>
              <a:ext uri="{FF2B5EF4-FFF2-40B4-BE49-F238E27FC236}">
                <a16:creationId xmlns:a16="http://schemas.microsoft.com/office/drawing/2014/main" id="{C300E1CD-E9D1-4F22-AE84-1FDDA1D95C48}"/>
              </a:ext>
            </a:extLst>
          </p:cNvPr>
          <p:cNvSpPr/>
          <p:nvPr/>
        </p:nvSpPr>
        <p:spPr>
          <a:xfrm>
            <a:off x="4267575" y="2241623"/>
            <a:ext cx="1168297" cy="1179288"/>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3" name="TextBox 22">
            <a:extLst>
              <a:ext uri="{FF2B5EF4-FFF2-40B4-BE49-F238E27FC236}">
                <a16:creationId xmlns:a16="http://schemas.microsoft.com/office/drawing/2014/main" id="{EE1D5354-70BE-495F-8813-36758381E8EE}"/>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4" name="TextBox 23">
            <a:extLst>
              <a:ext uri="{FF2B5EF4-FFF2-40B4-BE49-F238E27FC236}">
                <a16:creationId xmlns:a16="http://schemas.microsoft.com/office/drawing/2014/main" id="{B977950F-46E6-4A88-95FC-3C6E788F435D}"/>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25" name="TextBox 24">
            <a:extLst>
              <a:ext uri="{FF2B5EF4-FFF2-40B4-BE49-F238E27FC236}">
                <a16:creationId xmlns:a16="http://schemas.microsoft.com/office/drawing/2014/main" id="{B8CB43E7-8889-4B0D-BB95-95AFF4B53262}"/>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27" name="TextBox 26">
            <a:extLst>
              <a:ext uri="{FF2B5EF4-FFF2-40B4-BE49-F238E27FC236}">
                <a16:creationId xmlns:a16="http://schemas.microsoft.com/office/drawing/2014/main" id="{47F72BF1-7BD7-42B3-BA7D-6BF554E7BA12}"/>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500</a:t>
            </a:r>
          </a:p>
        </p:txBody>
      </p:sp>
      <p:sp>
        <p:nvSpPr>
          <p:cNvPr id="33" name="TextBox 32">
            <a:extLst>
              <a:ext uri="{FF2B5EF4-FFF2-40B4-BE49-F238E27FC236}">
                <a16:creationId xmlns:a16="http://schemas.microsoft.com/office/drawing/2014/main" id="{A4485E28-6BC8-4501-A19C-89BB711DFA78}"/>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sp>
        <p:nvSpPr>
          <p:cNvPr id="2" name="TextBox 1">
            <a:extLst>
              <a:ext uri="{FF2B5EF4-FFF2-40B4-BE49-F238E27FC236}">
                <a16:creationId xmlns:a16="http://schemas.microsoft.com/office/drawing/2014/main" id="{6A4BF8AA-685E-4B61-BA56-06FA7A914304}"/>
              </a:ext>
            </a:extLst>
          </p:cNvPr>
          <p:cNvSpPr txBox="1"/>
          <p:nvPr/>
        </p:nvSpPr>
        <p:spPr>
          <a:xfrm>
            <a:off x="232643" y="179819"/>
            <a:ext cx="6452380" cy="952825"/>
          </a:xfrm>
          <a:prstGeom prst="rect">
            <a:avLst/>
          </a:prstGeom>
          <a:noFill/>
        </p:spPr>
        <p:txBody>
          <a:bodyPr wrap="square">
            <a:spAutoFit/>
          </a:bodyPr>
          <a:lstStyle/>
          <a:p>
            <a:r>
              <a:rPr lang="en-US" sz="1398" spc="-75" dirty="0">
                <a:solidFill>
                  <a:srgbClr val="0A0A35"/>
                </a:solidFill>
                <a:latin typeface="DINPro-Light" panose="02000504040000020003" pitchFamily="50" charset="0"/>
              </a:rPr>
              <a:t>SPAIN</a:t>
            </a:r>
          </a:p>
          <a:p>
            <a:r>
              <a:rPr lang="en-US" sz="1398" dirty="0">
                <a:solidFill>
                  <a:srgbClr val="3FADDD"/>
                </a:solidFill>
                <a:latin typeface="DINPro-Bold" panose="02000503030000020004" pitchFamily="50" charset="0"/>
              </a:rPr>
              <a:t>Respondents shelve their travel plans for the rest of 2020 with less certainty about the exact timing of their next trip</a:t>
            </a:r>
            <a:endParaRPr lang="en-US" sz="1398" dirty="0">
              <a:solidFill>
                <a:srgbClr val="3FADDD"/>
              </a:solidFill>
              <a:highlight>
                <a:srgbClr val="FFFF00"/>
              </a:highlight>
              <a:latin typeface="DINPro-Bold" panose="02000503030000020004" pitchFamily="50" charset="0"/>
            </a:endParaRPr>
          </a:p>
          <a:p>
            <a:endParaRPr lang="en-US" sz="1398" dirty="0">
              <a:solidFill>
                <a:srgbClr val="3FADDD"/>
              </a:solidFill>
              <a:latin typeface="DINPro-Bold" panose="02000503030000020004" pitchFamily="50" charset="0"/>
            </a:endParaRPr>
          </a:p>
        </p:txBody>
      </p:sp>
      <p:graphicFrame>
        <p:nvGraphicFramePr>
          <p:cNvPr id="3" name="Chart 2">
            <a:extLst>
              <a:ext uri="{FF2B5EF4-FFF2-40B4-BE49-F238E27FC236}">
                <a16:creationId xmlns:a16="http://schemas.microsoft.com/office/drawing/2014/main" id="{B7268E91-BAC0-454B-9250-7299FB43CBAE}"/>
              </a:ext>
            </a:extLst>
          </p:cNvPr>
          <p:cNvGraphicFramePr/>
          <p:nvPr>
            <p:extLst>
              <p:ext uri="{D42A27DB-BD31-4B8C-83A1-F6EECF244321}">
                <p14:modId xmlns:p14="http://schemas.microsoft.com/office/powerpoint/2010/main" val="1260930308"/>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12" name="Donut 4">
            <a:extLst>
              <a:ext uri="{FF2B5EF4-FFF2-40B4-BE49-F238E27FC236}">
                <a16:creationId xmlns:a16="http://schemas.microsoft.com/office/drawing/2014/main" id="{B8F73214-5B0B-422F-84AC-04E2F0016293}"/>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F473C442-ED94-467D-8ED1-04C6EC1D9CCF}"/>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5" name="TextBox 14">
            <a:extLst>
              <a:ext uri="{FF2B5EF4-FFF2-40B4-BE49-F238E27FC236}">
                <a16:creationId xmlns:a16="http://schemas.microsoft.com/office/drawing/2014/main" id="{F91CBC58-6C9C-40BA-B03A-5D10DFA75122}"/>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6" name="Rectangle 15">
            <a:extLst>
              <a:ext uri="{FF2B5EF4-FFF2-40B4-BE49-F238E27FC236}">
                <a16:creationId xmlns:a16="http://schemas.microsoft.com/office/drawing/2014/main" id="{1AA8F02F-7EBE-429C-94B3-9094BC69B280}"/>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7" name="TextBox 16">
            <a:extLst>
              <a:ext uri="{FF2B5EF4-FFF2-40B4-BE49-F238E27FC236}">
                <a16:creationId xmlns:a16="http://schemas.microsoft.com/office/drawing/2014/main" id="{3DC857F7-C141-4274-BF24-502E7BC67502}"/>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18" name="Rectangle 17">
            <a:extLst>
              <a:ext uri="{FF2B5EF4-FFF2-40B4-BE49-F238E27FC236}">
                <a16:creationId xmlns:a16="http://schemas.microsoft.com/office/drawing/2014/main" id="{021756B3-2540-4245-AE8E-BE284A528584}"/>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5" name="Left Brace 4">
            <a:extLst>
              <a:ext uri="{FF2B5EF4-FFF2-40B4-BE49-F238E27FC236}">
                <a16:creationId xmlns:a16="http://schemas.microsoft.com/office/drawing/2014/main" id="{0A21D441-A0A4-4B9D-9DCD-54275C90B20A}"/>
              </a:ext>
            </a:extLst>
          </p:cNvPr>
          <p:cNvSpPr/>
          <p:nvPr/>
        </p:nvSpPr>
        <p:spPr>
          <a:xfrm rot="11793124" flipH="1">
            <a:off x="3887322" y="2210549"/>
            <a:ext cx="63497" cy="7620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16">
            <a:extLst>
              <a:ext uri="{FF2B5EF4-FFF2-40B4-BE49-F238E27FC236}">
                <a16:creationId xmlns:a16="http://schemas.microsoft.com/office/drawing/2014/main" id="{D0877137-A2AF-43B5-80D2-3D81DDAC510C}"/>
              </a:ext>
            </a:extLst>
          </p:cNvPr>
          <p:cNvSpPr txBox="1"/>
          <p:nvPr/>
        </p:nvSpPr>
        <p:spPr>
          <a:xfrm>
            <a:off x="3438698" y="2467203"/>
            <a:ext cx="520303" cy="21544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rgbClr val="00B050"/>
                </a:solidFill>
                <a:latin typeface="DINPro-Light" panose="02000504040000020003" pitchFamily="50" charset="0"/>
              </a:rPr>
              <a:t>11%</a:t>
            </a:r>
          </a:p>
        </p:txBody>
      </p:sp>
      <p:sp>
        <p:nvSpPr>
          <p:cNvPr id="10" name="Isosceles Triangle 9">
            <a:extLst>
              <a:ext uri="{FF2B5EF4-FFF2-40B4-BE49-F238E27FC236}">
                <a16:creationId xmlns:a16="http://schemas.microsoft.com/office/drawing/2014/main" id="{5E835C46-A1E6-43C1-BE4E-B587BAF6EC55}"/>
              </a:ext>
            </a:extLst>
          </p:cNvPr>
          <p:cNvSpPr/>
          <p:nvPr/>
        </p:nvSpPr>
        <p:spPr>
          <a:xfrm>
            <a:off x="3630511" y="2386071"/>
            <a:ext cx="131107" cy="92235"/>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773396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51925" y="1904754"/>
          <a:ext cx="3026273" cy="2370889"/>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8540" y="1433335"/>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Poles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3714" y="1436622"/>
            <a:ext cx="1929480"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Poles travel within the next 6 months?</a:t>
            </a:r>
          </a:p>
        </p:txBody>
      </p:sp>
      <p:graphicFrame>
        <p:nvGraphicFramePr>
          <p:cNvPr id="11" name="Chart 10">
            <a:extLst>
              <a:ext uri="{FF2B5EF4-FFF2-40B4-BE49-F238E27FC236}">
                <a16:creationId xmlns:a16="http://schemas.microsoft.com/office/drawing/2014/main" id="{AB4E987D-2D02-4893-A2AC-3C09291D1518}"/>
              </a:ext>
            </a:extLst>
          </p:cNvPr>
          <p:cNvGraphicFramePr/>
          <p:nvPr/>
        </p:nvGraphicFramePr>
        <p:xfrm>
          <a:off x="6723800" y="1912429"/>
          <a:ext cx="2338457" cy="20855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E8411D99-472F-4BE1-9D82-FFFF80B0A5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23" b="17527"/>
          <a:stretch/>
        </p:blipFill>
        <p:spPr>
          <a:xfrm>
            <a:off x="7632474" y="139795"/>
            <a:ext cx="1238963" cy="1032364"/>
          </a:xfrm>
          <a:prstGeom prst="rect">
            <a:avLst/>
          </a:prstGeom>
        </p:spPr>
      </p:pic>
      <p:sp>
        <p:nvSpPr>
          <p:cNvPr id="13" name="object 5">
            <a:extLst>
              <a:ext uri="{FF2B5EF4-FFF2-40B4-BE49-F238E27FC236}">
                <a16:creationId xmlns:a16="http://schemas.microsoft.com/office/drawing/2014/main" id="{FFFFB760-6589-42D5-8E12-94242B9619FD}"/>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538E893F-F145-4837-A9EC-533F0B1EC631}" type="slidenum">
              <a:rPr lang="en-US" sz="699">
                <a:latin typeface="DINPro-Light" panose="02000504040000020003" pitchFamily="50" charset="0"/>
                <a:cs typeface="Arial"/>
              </a:rPr>
              <a:pPr marL="12685" marR="5074" algn="ctr">
                <a:lnSpc>
                  <a:spcPts val="1698"/>
                </a:lnSpc>
                <a:spcBef>
                  <a:spcPts val="240"/>
                </a:spcBef>
              </a:pPr>
              <a:t>34</a:t>
            </a:fld>
            <a:endParaRPr sz="699" dirty="0">
              <a:latin typeface="DINPro-Light" panose="02000504040000020003" pitchFamily="50" charset="0"/>
              <a:cs typeface="Arial"/>
            </a:endParaRPr>
          </a:p>
        </p:txBody>
      </p:sp>
      <p:sp>
        <p:nvSpPr>
          <p:cNvPr id="7" name="Rectangle 6">
            <a:extLst>
              <a:ext uri="{FF2B5EF4-FFF2-40B4-BE49-F238E27FC236}">
                <a16:creationId xmlns:a16="http://schemas.microsoft.com/office/drawing/2014/main" id="{32AEED15-3A7F-430C-8F14-22917EA67EB4}"/>
              </a:ext>
            </a:extLst>
          </p:cNvPr>
          <p:cNvSpPr/>
          <p:nvPr/>
        </p:nvSpPr>
        <p:spPr>
          <a:xfrm>
            <a:off x="264199" y="1938052"/>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8" name="object 3">
            <a:extLst>
              <a:ext uri="{FF2B5EF4-FFF2-40B4-BE49-F238E27FC236}">
                <a16:creationId xmlns:a16="http://schemas.microsoft.com/office/drawing/2014/main" id="{64700E36-C15F-42AF-9CD1-8B8C8E6AF593}"/>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20" name="Donut 4">
            <a:extLst>
              <a:ext uri="{FF2B5EF4-FFF2-40B4-BE49-F238E27FC236}">
                <a16:creationId xmlns:a16="http://schemas.microsoft.com/office/drawing/2014/main" id="{DD435F66-7B64-4CE2-8927-3EF9D69A716B}"/>
              </a:ext>
            </a:extLst>
          </p:cNvPr>
          <p:cNvSpPr/>
          <p:nvPr/>
        </p:nvSpPr>
        <p:spPr>
          <a:xfrm>
            <a:off x="4179153" y="2297742"/>
            <a:ext cx="1195394" cy="1154879"/>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3" name="TextBox 22">
            <a:extLst>
              <a:ext uri="{FF2B5EF4-FFF2-40B4-BE49-F238E27FC236}">
                <a16:creationId xmlns:a16="http://schemas.microsoft.com/office/drawing/2014/main" id="{05F352EE-0266-4C26-95AD-C51FDFB0A578}"/>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4" name="TextBox 23">
            <a:extLst>
              <a:ext uri="{FF2B5EF4-FFF2-40B4-BE49-F238E27FC236}">
                <a16:creationId xmlns:a16="http://schemas.microsoft.com/office/drawing/2014/main" id="{750B4FE7-7B15-4FFF-96B1-81D70E92BA9E}"/>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25" name="TextBox 24">
            <a:extLst>
              <a:ext uri="{FF2B5EF4-FFF2-40B4-BE49-F238E27FC236}">
                <a16:creationId xmlns:a16="http://schemas.microsoft.com/office/drawing/2014/main" id="{AE13E11F-A082-4913-81B2-89B1FA7DA5F7}"/>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27" name="TextBox 26">
            <a:extLst>
              <a:ext uri="{FF2B5EF4-FFF2-40B4-BE49-F238E27FC236}">
                <a16:creationId xmlns:a16="http://schemas.microsoft.com/office/drawing/2014/main" id="{165FF8DC-8C31-490A-A5EA-A16682E528D7}"/>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500</a:t>
            </a:r>
          </a:p>
        </p:txBody>
      </p:sp>
      <p:sp>
        <p:nvSpPr>
          <p:cNvPr id="33" name="TextBox 32">
            <a:extLst>
              <a:ext uri="{FF2B5EF4-FFF2-40B4-BE49-F238E27FC236}">
                <a16:creationId xmlns:a16="http://schemas.microsoft.com/office/drawing/2014/main" id="{87DD185B-8A55-4CF4-BEDD-D353F056F67A}"/>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graphicFrame>
        <p:nvGraphicFramePr>
          <p:cNvPr id="9" name="Chart 8">
            <a:extLst>
              <a:ext uri="{FF2B5EF4-FFF2-40B4-BE49-F238E27FC236}">
                <a16:creationId xmlns:a16="http://schemas.microsoft.com/office/drawing/2014/main" id="{B63E1697-33DE-404C-969C-9FB58A37A752}"/>
              </a:ext>
            </a:extLst>
          </p:cNvPr>
          <p:cNvGraphicFramePr/>
          <p:nvPr>
            <p:extLst>
              <p:ext uri="{D42A27DB-BD31-4B8C-83A1-F6EECF244321}">
                <p14:modId xmlns:p14="http://schemas.microsoft.com/office/powerpoint/2010/main" val="3725936269"/>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12" name="Donut 4">
            <a:extLst>
              <a:ext uri="{FF2B5EF4-FFF2-40B4-BE49-F238E27FC236}">
                <a16:creationId xmlns:a16="http://schemas.microsoft.com/office/drawing/2014/main" id="{D26BC6F2-96A1-4CA7-B67C-B34F9A1758DB}"/>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8CFAF317-A797-4151-BF94-708B6AFBC683}"/>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5" name="TextBox 14">
            <a:extLst>
              <a:ext uri="{FF2B5EF4-FFF2-40B4-BE49-F238E27FC236}">
                <a16:creationId xmlns:a16="http://schemas.microsoft.com/office/drawing/2014/main" id="{647B6627-932E-4FAA-973F-F73810896781}"/>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6" name="Rectangle 15">
            <a:extLst>
              <a:ext uri="{FF2B5EF4-FFF2-40B4-BE49-F238E27FC236}">
                <a16:creationId xmlns:a16="http://schemas.microsoft.com/office/drawing/2014/main" id="{238A8393-0DD0-4416-92FA-D43E430B6DBA}"/>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7" name="TextBox 16">
            <a:extLst>
              <a:ext uri="{FF2B5EF4-FFF2-40B4-BE49-F238E27FC236}">
                <a16:creationId xmlns:a16="http://schemas.microsoft.com/office/drawing/2014/main" id="{87649A66-7F73-4C9D-9C3C-17DD88E34806}"/>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18" name="Rectangle 17">
            <a:extLst>
              <a:ext uri="{FF2B5EF4-FFF2-40B4-BE49-F238E27FC236}">
                <a16:creationId xmlns:a16="http://schemas.microsoft.com/office/drawing/2014/main" id="{B4E9520E-2FE1-41D5-9FAE-0F51CA4A3A1F}"/>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3" name="Left Brace 2">
            <a:extLst>
              <a:ext uri="{FF2B5EF4-FFF2-40B4-BE49-F238E27FC236}">
                <a16:creationId xmlns:a16="http://schemas.microsoft.com/office/drawing/2014/main" id="{3DF169CD-F628-4C24-A117-CAAA7F049F4B}"/>
              </a:ext>
            </a:extLst>
          </p:cNvPr>
          <p:cNvSpPr/>
          <p:nvPr/>
        </p:nvSpPr>
        <p:spPr>
          <a:xfrm rot="3420500" flipH="1">
            <a:off x="5213281" y="3200369"/>
            <a:ext cx="63497" cy="7620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16">
            <a:extLst>
              <a:ext uri="{FF2B5EF4-FFF2-40B4-BE49-F238E27FC236}">
                <a16:creationId xmlns:a16="http://schemas.microsoft.com/office/drawing/2014/main" id="{F0BC895E-BEC2-4BE7-B24F-0C30CDF0523B}"/>
              </a:ext>
            </a:extLst>
          </p:cNvPr>
          <p:cNvSpPr txBox="1"/>
          <p:nvPr/>
        </p:nvSpPr>
        <p:spPr>
          <a:xfrm>
            <a:off x="5299414" y="3563077"/>
            <a:ext cx="520303" cy="21544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rgbClr val="00B050"/>
                </a:solidFill>
                <a:latin typeface="DINPro-Light" panose="02000504040000020003" pitchFamily="50" charset="0"/>
              </a:rPr>
              <a:t>21%</a:t>
            </a:r>
          </a:p>
        </p:txBody>
      </p:sp>
      <p:sp>
        <p:nvSpPr>
          <p:cNvPr id="30" name="Isosceles Triangle 29">
            <a:extLst>
              <a:ext uri="{FF2B5EF4-FFF2-40B4-BE49-F238E27FC236}">
                <a16:creationId xmlns:a16="http://schemas.microsoft.com/office/drawing/2014/main" id="{6F1146D7-3856-4A92-BAA5-66F8E89E7ED7}"/>
              </a:ext>
            </a:extLst>
          </p:cNvPr>
          <p:cNvSpPr/>
          <p:nvPr/>
        </p:nvSpPr>
        <p:spPr>
          <a:xfrm>
            <a:off x="5494011" y="3476646"/>
            <a:ext cx="131107" cy="92235"/>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10" name="TextBox 9">
            <a:extLst>
              <a:ext uri="{FF2B5EF4-FFF2-40B4-BE49-F238E27FC236}">
                <a16:creationId xmlns:a16="http://schemas.microsoft.com/office/drawing/2014/main" id="{051056BB-10D5-4CDD-B918-4169D5F98C22}"/>
              </a:ext>
            </a:extLst>
          </p:cNvPr>
          <p:cNvSpPr txBox="1"/>
          <p:nvPr/>
        </p:nvSpPr>
        <p:spPr>
          <a:xfrm>
            <a:off x="232643" y="179819"/>
            <a:ext cx="6452380" cy="952825"/>
          </a:xfrm>
          <a:prstGeom prst="rect">
            <a:avLst/>
          </a:prstGeom>
          <a:noFill/>
        </p:spPr>
        <p:txBody>
          <a:bodyPr wrap="square">
            <a:spAutoFit/>
          </a:bodyPr>
          <a:lstStyle/>
          <a:p>
            <a:r>
              <a:rPr lang="en-US" sz="1398" spc="-75" dirty="0">
                <a:solidFill>
                  <a:srgbClr val="0A0A35"/>
                </a:solidFill>
                <a:latin typeface="DINPro-Light" panose="02000504040000020003" pitchFamily="50" charset="0"/>
              </a:rPr>
              <a:t>POLAND</a:t>
            </a:r>
          </a:p>
          <a:p>
            <a:r>
              <a:rPr lang="en-US" sz="1398" dirty="0">
                <a:solidFill>
                  <a:srgbClr val="3FADDD"/>
                </a:solidFill>
                <a:latin typeface="DINPro-Bold" panose="02000503030000020004" pitchFamily="50" charset="0"/>
              </a:rPr>
              <a:t>Travel sentiment is most positive in Poland as more than 1 in 2 respondents (53%) are eager to take a trip in early 2021</a:t>
            </a:r>
            <a:endParaRPr lang="en-US" sz="1398" dirty="0">
              <a:solidFill>
                <a:srgbClr val="3FADDD"/>
              </a:solidFill>
              <a:highlight>
                <a:srgbClr val="FFFF00"/>
              </a:highlight>
              <a:latin typeface="DINPro-Bold" panose="02000503030000020004" pitchFamily="50" charset="0"/>
            </a:endParaRPr>
          </a:p>
          <a:p>
            <a:endParaRPr lang="en-US" sz="1398" dirty="0">
              <a:solidFill>
                <a:srgbClr val="3FADDD"/>
              </a:solidFill>
              <a:latin typeface="DINPro-Bold" panose="02000503030000020004" pitchFamily="50" charset="0"/>
            </a:endParaRPr>
          </a:p>
        </p:txBody>
      </p:sp>
    </p:spTree>
    <p:extLst>
      <p:ext uri="{BB962C8B-B14F-4D97-AF65-F5344CB8AC3E}">
        <p14:creationId xmlns:p14="http://schemas.microsoft.com/office/powerpoint/2010/main" val="3637912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Chart 129">
            <a:extLst>
              <a:ext uri="{FF2B5EF4-FFF2-40B4-BE49-F238E27FC236}">
                <a16:creationId xmlns:a16="http://schemas.microsoft.com/office/drawing/2014/main" id="{5BA1EE3A-9E38-4050-B5DC-D8BB71DCEB57}"/>
              </a:ext>
            </a:extLst>
          </p:cNvPr>
          <p:cNvGraphicFramePr/>
          <p:nvPr/>
        </p:nvGraphicFramePr>
        <p:xfrm>
          <a:off x="251925" y="1904754"/>
          <a:ext cx="3026273" cy="2370889"/>
        </p:xfrm>
        <a:graphic>
          <a:graphicData uri="http://schemas.openxmlformats.org/drawingml/2006/chart">
            <c:chart xmlns:c="http://schemas.openxmlformats.org/drawingml/2006/chart" xmlns:r="http://schemas.openxmlformats.org/officeDocument/2006/relationships" r:id="rId2"/>
          </a:graphicData>
        </a:graphic>
      </p:graphicFrame>
      <p:sp>
        <p:nvSpPr>
          <p:cNvPr id="145" name="TextBox 144">
            <a:extLst>
              <a:ext uri="{FF2B5EF4-FFF2-40B4-BE49-F238E27FC236}">
                <a16:creationId xmlns:a16="http://schemas.microsoft.com/office/drawing/2014/main" id="{8E5AF58F-4069-4E5D-94E3-9A439C310330}"/>
              </a:ext>
            </a:extLst>
          </p:cNvPr>
          <p:cNvSpPr txBox="1"/>
          <p:nvPr/>
        </p:nvSpPr>
        <p:spPr>
          <a:xfrm>
            <a:off x="3788540" y="1433334"/>
            <a:ext cx="1929480"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When will Austrians travel?</a:t>
            </a:r>
          </a:p>
        </p:txBody>
      </p:sp>
      <p:sp>
        <p:nvSpPr>
          <p:cNvPr id="147" name="TextBox 146">
            <a:extLst>
              <a:ext uri="{FF2B5EF4-FFF2-40B4-BE49-F238E27FC236}">
                <a16:creationId xmlns:a16="http://schemas.microsoft.com/office/drawing/2014/main" id="{F9A77AAA-BF3A-4840-9B12-0A04BD113869}"/>
              </a:ext>
            </a:extLst>
          </p:cNvPr>
          <p:cNvSpPr txBox="1"/>
          <p:nvPr/>
        </p:nvSpPr>
        <p:spPr>
          <a:xfrm>
            <a:off x="6803714" y="1436622"/>
            <a:ext cx="1929480" cy="369075"/>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Where will Austrians travel within the next 6 months?</a:t>
            </a:r>
          </a:p>
        </p:txBody>
      </p:sp>
      <p:graphicFrame>
        <p:nvGraphicFramePr>
          <p:cNvPr id="11" name="Chart 10">
            <a:extLst>
              <a:ext uri="{FF2B5EF4-FFF2-40B4-BE49-F238E27FC236}">
                <a16:creationId xmlns:a16="http://schemas.microsoft.com/office/drawing/2014/main" id="{AB4E987D-2D02-4893-A2AC-3C09291D1518}"/>
              </a:ext>
            </a:extLst>
          </p:cNvPr>
          <p:cNvGraphicFramePr/>
          <p:nvPr/>
        </p:nvGraphicFramePr>
        <p:xfrm>
          <a:off x="6490054" y="1901227"/>
          <a:ext cx="2724415" cy="20855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F6292491-D8AC-47B3-AD87-C3CA62FA78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651" b="16565"/>
          <a:stretch/>
        </p:blipFill>
        <p:spPr>
          <a:xfrm>
            <a:off x="7851052" y="26987"/>
            <a:ext cx="1261508" cy="1081208"/>
          </a:xfrm>
          <a:prstGeom prst="rect">
            <a:avLst/>
          </a:prstGeom>
        </p:spPr>
      </p:pic>
      <p:sp>
        <p:nvSpPr>
          <p:cNvPr id="13" name="object 5">
            <a:extLst>
              <a:ext uri="{FF2B5EF4-FFF2-40B4-BE49-F238E27FC236}">
                <a16:creationId xmlns:a16="http://schemas.microsoft.com/office/drawing/2014/main" id="{5D6FF081-C9B1-4893-990E-F4B6A12AA924}"/>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B20BD348-5FAA-45D6-8864-4C85581C2DA3}" type="slidenum">
              <a:rPr lang="en-US" sz="699">
                <a:latin typeface="DINPro-Light" panose="02000504040000020003" pitchFamily="50" charset="0"/>
                <a:cs typeface="Arial"/>
              </a:rPr>
              <a:pPr marL="12685" marR="5074" algn="ctr">
                <a:lnSpc>
                  <a:spcPts val="1698"/>
                </a:lnSpc>
                <a:spcBef>
                  <a:spcPts val="240"/>
                </a:spcBef>
              </a:pPr>
              <a:t>35</a:t>
            </a:fld>
            <a:endParaRPr sz="699" dirty="0">
              <a:latin typeface="DINPro-Light" panose="02000504040000020003" pitchFamily="50" charset="0"/>
              <a:cs typeface="Arial"/>
            </a:endParaRPr>
          </a:p>
        </p:txBody>
      </p:sp>
      <p:sp>
        <p:nvSpPr>
          <p:cNvPr id="5" name="Rectangle 4">
            <a:extLst>
              <a:ext uri="{FF2B5EF4-FFF2-40B4-BE49-F238E27FC236}">
                <a16:creationId xmlns:a16="http://schemas.microsoft.com/office/drawing/2014/main" id="{D0B35D2C-70AA-4C4F-A4C7-85A48E10CCAB}"/>
              </a:ext>
            </a:extLst>
          </p:cNvPr>
          <p:cNvSpPr/>
          <p:nvPr/>
        </p:nvSpPr>
        <p:spPr>
          <a:xfrm>
            <a:off x="264199" y="1938052"/>
            <a:ext cx="380531" cy="20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8" name="object 3">
            <a:extLst>
              <a:ext uri="{FF2B5EF4-FFF2-40B4-BE49-F238E27FC236}">
                <a16:creationId xmlns:a16="http://schemas.microsoft.com/office/drawing/2014/main" id="{C4DC7CD6-7762-486D-B0D4-E039D2D7B3FA}"/>
              </a:ext>
            </a:extLst>
          </p:cNvPr>
          <p:cNvSpPr/>
          <p:nvPr/>
        </p:nvSpPr>
        <p:spPr>
          <a:xfrm>
            <a:off x="328938" y="942665"/>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3" name="TextBox 2">
            <a:extLst>
              <a:ext uri="{FF2B5EF4-FFF2-40B4-BE49-F238E27FC236}">
                <a16:creationId xmlns:a16="http://schemas.microsoft.com/office/drawing/2014/main" id="{6EAC4096-0248-4F26-ABE1-5CAA2774C768}"/>
              </a:ext>
            </a:extLst>
          </p:cNvPr>
          <p:cNvSpPr txBox="1"/>
          <p:nvPr/>
        </p:nvSpPr>
        <p:spPr>
          <a:xfrm>
            <a:off x="232643" y="179819"/>
            <a:ext cx="6470327" cy="737702"/>
          </a:xfrm>
          <a:prstGeom prst="rect">
            <a:avLst/>
          </a:prstGeom>
          <a:noFill/>
        </p:spPr>
        <p:txBody>
          <a:bodyPr wrap="square">
            <a:spAutoFit/>
          </a:bodyPr>
          <a:lstStyle/>
          <a:p>
            <a:r>
              <a:rPr lang="en-US" sz="1398" spc="-75" dirty="0">
                <a:solidFill>
                  <a:srgbClr val="0A0A35"/>
                </a:solidFill>
                <a:latin typeface="DINPro-Light" panose="02000504040000020003" pitchFamily="50" charset="0"/>
              </a:rPr>
              <a:t>AUSTRIA</a:t>
            </a:r>
          </a:p>
          <a:p>
            <a:r>
              <a:rPr lang="en-US" sz="1398" dirty="0">
                <a:solidFill>
                  <a:srgbClr val="3FADDD"/>
                </a:solidFill>
                <a:latin typeface="DINPro-Bold" panose="02000503030000020004" pitchFamily="50" charset="0"/>
              </a:rPr>
              <a:t>Uncertainty grows  (+15%) as to when Austrians will travel next, planning mainly for 2021</a:t>
            </a:r>
          </a:p>
        </p:txBody>
      </p:sp>
      <p:sp>
        <p:nvSpPr>
          <p:cNvPr id="23" name="Donut 4">
            <a:extLst>
              <a:ext uri="{FF2B5EF4-FFF2-40B4-BE49-F238E27FC236}">
                <a16:creationId xmlns:a16="http://schemas.microsoft.com/office/drawing/2014/main" id="{763F5EBE-D698-476F-B51A-8D2B22C85BA8}"/>
              </a:ext>
            </a:extLst>
          </p:cNvPr>
          <p:cNvSpPr/>
          <p:nvPr/>
        </p:nvSpPr>
        <p:spPr>
          <a:xfrm>
            <a:off x="4285055" y="2292575"/>
            <a:ext cx="1141591" cy="1179288"/>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BF1F7C5F-0DF5-4D25-9708-05772B95A200}"/>
              </a:ext>
            </a:extLst>
          </p:cNvPr>
          <p:cNvSpPr txBox="1"/>
          <p:nvPr/>
        </p:nvSpPr>
        <p:spPr>
          <a:xfrm>
            <a:off x="352508"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Q7.Do you plan to take an overnight trip domestically or within Europe in the next 6 months, either for personal or professional purposes?</a:t>
            </a:r>
          </a:p>
        </p:txBody>
      </p:sp>
      <p:sp>
        <p:nvSpPr>
          <p:cNvPr id="27" name="TextBox 26">
            <a:extLst>
              <a:ext uri="{FF2B5EF4-FFF2-40B4-BE49-F238E27FC236}">
                <a16:creationId xmlns:a16="http://schemas.microsoft.com/office/drawing/2014/main" id="{63A40A44-6F8F-4CFE-8054-B450F7AC8596}"/>
              </a:ext>
            </a:extLst>
          </p:cNvPr>
          <p:cNvSpPr txBox="1"/>
          <p:nvPr/>
        </p:nvSpPr>
        <p:spPr>
          <a:xfrm>
            <a:off x="3497190" y="4631828"/>
            <a:ext cx="2873154" cy="276742"/>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Q9.When are you most likely to go on your next trip either in your country or within Europe?</a:t>
            </a:r>
          </a:p>
        </p:txBody>
      </p:sp>
      <p:sp>
        <p:nvSpPr>
          <p:cNvPr id="29" name="TextBox 28">
            <a:extLst>
              <a:ext uri="{FF2B5EF4-FFF2-40B4-BE49-F238E27FC236}">
                <a16:creationId xmlns:a16="http://schemas.microsoft.com/office/drawing/2014/main" id="{CF36F059-643D-4C4D-88EC-FA5348A481DE}"/>
              </a:ext>
            </a:extLst>
          </p:cNvPr>
          <p:cNvSpPr txBox="1"/>
          <p:nvPr/>
        </p:nvSpPr>
        <p:spPr>
          <a:xfrm>
            <a:off x="6685023" y="4662024"/>
            <a:ext cx="2153610" cy="184538"/>
          </a:xfrm>
          <a:prstGeom prst="rect">
            <a:avLst/>
          </a:prstGeom>
          <a:noFill/>
        </p:spPr>
        <p:txBody>
          <a:bodyPr wrap="square">
            <a:spAutoFit/>
          </a:bodyPr>
          <a:lstStyle/>
          <a:p>
            <a:r>
              <a:rPr lang="en-US" sz="599" b="1" dirty="0">
                <a:solidFill>
                  <a:schemeClr val="bg1">
                    <a:lumMod val="50000"/>
                  </a:schemeClr>
                </a:solidFill>
                <a:latin typeface="DINPro-Light" panose="02000504040000020003" pitchFamily="50" charset="0"/>
              </a:rPr>
              <a:t>Q10.Where do you plan to travel in the next 6 months?</a:t>
            </a:r>
          </a:p>
        </p:txBody>
      </p:sp>
      <p:sp>
        <p:nvSpPr>
          <p:cNvPr id="31" name="TextBox 30">
            <a:extLst>
              <a:ext uri="{FF2B5EF4-FFF2-40B4-BE49-F238E27FC236}">
                <a16:creationId xmlns:a16="http://schemas.microsoft.com/office/drawing/2014/main" id="{5E43D0C9-2357-4ABD-86AD-7766B0A15B32}"/>
              </a:ext>
            </a:extLst>
          </p:cNvPr>
          <p:cNvSpPr txBox="1"/>
          <p:nvPr/>
        </p:nvSpPr>
        <p:spPr>
          <a:xfrm>
            <a:off x="7802427" y="4870943"/>
            <a:ext cx="1334886" cy="199927"/>
          </a:xfrm>
          <a:prstGeom prst="rect">
            <a:avLst/>
          </a:prstGeom>
          <a:noFill/>
        </p:spPr>
        <p:txBody>
          <a:bodyPr wrap="square">
            <a:spAutoFit/>
          </a:bodyPr>
          <a:lstStyle/>
          <a:p>
            <a:pPr algn="r"/>
            <a:r>
              <a:rPr lang="en-US" sz="699" b="1" dirty="0">
                <a:solidFill>
                  <a:schemeClr val="bg1">
                    <a:lumMod val="50000"/>
                  </a:schemeClr>
                </a:solidFill>
                <a:latin typeface="DINPro-Light" panose="02000504040000020003" pitchFamily="50" charset="0"/>
              </a:rPr>
              <a:t>No. of respondents: 500</a:t>
            </a:r>
          </a:p>
        </p:txBody>
      </p:sp>
      <p:sp>
        <p:nvSpPr>
          <p:cNvPr id="35" name="TextBox 34">
            <a:extLst>
              <a:ext uri="{FF2B5EF4-FFF2-40B4-BE49-F238E27FC236}">
                <a16:creationId xmlns:a16="http://schemas.microsoft.com/office/drawing/2014/main" id="{C24E597A-2035-49EF-8F1D-071FF03E20D3}"/>
              </a:ext>
            </a:extLst>
          </p:cNvPr>
          <p:cNvSpPr txBox="1"/>
          <p:nvPr/>
        </p:nvSpPr>
        <p:spPr>
          <a:xfrm>
            <a:off x="543976" y="1433334"/>
            <a:ext cx="2490215" cy="230704"/>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899" b="0" dirty="0">
                <a:solidFill>
                  <a:srgbClr val="0A0936"/>
                </a:solidFill>
                <a:latin typeface="DINPro-Light" panose="02000504040000020003" pitchFamily="50" charset="0"/>
              </a:rPr>
              <a:t>Willingness to travel in the next 6 months</a:t>
            </a:r>
          </a:p>
        </p:txBody>
      </p:sp>
      <p:graphicFrame>
        <p:nvGraphicFramePr>
          <p:cNvPr id="12" name="Chart 11">
            <a:extLst>
              <a:ext uri="{FF2B5EF4-FFF2-40B4-BE49-F238E27FC236}">
                <a16:creationId xmlns:a16="http://schemas.microsoft.com/office/drawing/2014/main" id="{D0F18181-9E9E-4C65-A897-34D60A8216E3}"/>
              </a:ext>
            </a:extLst>
          </p:cNvPr>
          <p:cNvGraphicFramePr/>
          <p:nvPr>
            <p:extLst>
              <p:ext uri="{D42A27DB-BD31-4B8C-83A1-F6EECF244321}">
                <p14:modId xmlns:p14="http://schemas.microsoft.com/office/powerpoint/2010/main" val="4150126360"/>
              </p:ext>
            </p:extLst>
          </p:nvPr>
        </p:nvGraphicFramePr>
        <p:xfrm>
          <a:off x="3225662" y="1802211"/>
          <a:ext cx="3102379" cy="2418335"/>
        </p:xfrm>
        <a:graphic>
          <a:graphicData uri="http://schemas.openxmlformats.org/drawingml/2006/chart">
            <c:chart xmlns:c="http://schemas.openxmlformats.org/drawingml/2006/chart" xmlns:r="http://schemas.openxmlformats.org/officeDocument/2006/relationships" r:id="rId5"/>
          </a:graphicData>
        </a:graphic>
      </p:graphicFrame>
      <p:sp>
        <p:nvSpPr>
          <p:cNvPr id="14" name="Donut 4">
            <a:extLst>
              <a:ext uri="{FF2B5EF4-FFF2-40B4-BE49-F238E27FC236}">
                <a16:creationId xmlns:a16="http://schemas.microsoft.com/office/drawing/2014/main" id="{48CB1A93-6A66-4F58-BE0B-C9CC7D9E86CE}"/>
              </a:ext>
            </a:extLst>
          </p:cNvPr>
          <p:cNvSpPr/>
          <p:nvPr/>
        </p:nvSpPr>
        <p:spPr>
          <a:xfrm>
            <a:off x="4220538" y="2250999"/>
            <a:ext cx="1141591" cy="1161094"/>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960"/>
            <a:endParaRPr lang="en-US" sz="674"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543E12AD-CD68-47C7-922A-CCF3A45A6293}"/>
              </a:ext>
            </a:extLst>
          </p:cNvPr>
          <p:cNvSpPr txBox="1"/>
          <p:nvPr/>
        </p:nvSpPr>
        <p:spPr>
          <a:xfrm>
            <a:off x="3787472" y="4220545"/>
            <a:ext cx="1978757" cy="184538"/>
          </a:xfrm>
          <a:prstGeom prst="rect">
            <a:avLst/>
          </a:prstGeom>
          <a:noFill/>
        </p:spPr>
        <p:txBody>
          <a:bodyPr wrap="square">
            <a:spAutoFit/>
          </a:bodyPr>
          <a:lstStyle/>
          <a:p>
            <a:pPr algn="ctr"/>
            <a:r>
              <a:rPr lang="en-US" sz="599" dirty="0">
                <a:solidFill>
                  <a:schemeClr val="bg1">
                    <a:lumMod val="50000"/>
                  </a:schemeClr>
                </a:solidFill>
                <a:latin typeface="DINPro-Light" panose="02000504040000020003" pitchFamily="50" charset="0"/>
              </a:rPr>
              <a:t>For specific dates please refer to slide </a:t>
            </a:r>
            <a:r>
              <a:rPr lang="en-GB" sz="599" dirty="0">
                <a:solidFill>
                  <a:schemeClr val="bg1">
                    <a:lumMod val="50000"/>
                  </a:schemeClr>
                </a:solidFill>
                <a:latin typeface="DINPro-Light" panose="02000504040000020003" pitchFamily="50" charset="0"/>
              </a:rPr>
              <a:t>14</a:t>
            </a:r>
            <a:endParaRPr lang="en-US" sz="599" dirty="0">
              <a:solidFill>
                <a:schemeClr val="bg1">
                  <a:lumMod val="50000"/>
                </a:schemeClr>
              </a:solidFill>
              <a:latin typeface="DINPro-Light" panose="02000504040000020003" pitchFamily="50" charset="0"/>
            </a:endParaRPr>
          </a:p>
        </p:txBody>
      </p:sp>
      <p:sp>
        <p:nvSpPr>
          <p:cNvPr id="15" name="TextBox 14">
            <a:extLst>
              <a:ext uri="{FF2B5EF4-FFF2-40B4-BE49-F238E27FC236}">
                <a16:creationId xmlns:a16="http://schemas.microsoft.com/office/drawing/2014/main" id="{967C639E-5ED7-465A-9ED5-2B76F487824A}"/>
              </a:ext>
            </a:extLst>
          </p:cNvPr>
          <p:cNvSpPr txBox="1"/>
          <p:nvPr/>
        </p:nvSpPr>
        <p:spPr>
          <a:xfrm>
            <a:off x="7921684" y="4011567"/>
            <a:ext cx="487376"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2</a:t>
            </a:r>
          </a:p>
        </p:txBody>
      </p:sp>
      <p:sp>
        <p:nvSpPr>
          <p:cNvPr id="16" name="Rectangle 15">
            <a:extLst>
              <a:ext uri="{FF2B5EF4-FFF2-40B4-BE49-F238E27FC236}">
                <a16:creationId xmlns:a16="http://schemas.microsoft.com/office/drawing/2014/main" id="{E670498F-6BA2-40D0-9F97-3CB72E9533C8}"/>
              </a:ext>
            </a:extLst>
          </p:cNvPr>
          <p:cNvSpPr/>
          <p:nvPr/>
        </p:nvSpPr>
        <p:spPr>
          <a:xfrm>
            <a:off x="7425989" y="4059444"/>
            <a:ext cx="45663" cy="71856"/>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7" name="TextBox 16">
            <a:extLst>
              <a:ext uri="{FF2B5EF4-FFF2-40B4-BE49-F238E27FC236}">
                <a16:creationId xmlns:a16="http://schemas.microsoft.com/office/drawing/2014/main" id="{7FBF7164-1FCE-46F8-9116-DA4D2C809A33}"/>
              </a:ext>
            </a:extLst>
          </p:cNvPr>
          <p:cNvSpPr txBox="1"/>
          <p:nvPr/>
        </p:nvSpPr>
        <p:spPr>
          <a:xfrm>
            <a:off x="7441249" y="4014475"/>
            <a:ext cx="434125" cy="184538"/>
          </a:xfrm>
          <a:prstGeom prst="rect">
            <a:avLst/>
          </a:prstGeom>
          <a:noFill/>
        </p:spPr>
        <p:txBody>
          <a:bodyPr wrap="square">
            <a:spAutoFit/>
          </a:bodyPr>
          <a:lstStyle/>
          <a:p>
            <a:r>
              <a:rPr lang="en-US" sz="599" b="1" dirty="0">
                <a:solidFill>
                  <a:schemeClr val="bg1">
                    <a:lumMod val="65000"/>
                  </a:schemeClr>
                </a:solidFill>
                <a:latin typeface="DINPro-Light" panose="02000504040000020003" pitchFamily="50" charset="0"/>
              </a:rPr>
              <a:t>Wave 1</a:t>
            </a:r>
          </a:p>
        </p:txBody>
      </p:sp>
      <p:sp>
        <p:nvSpPr>
          <p:cNvPr id="18" name="Rectangle 17">
            <a:extLst>
              <a:ext uri="{FF2B5EF4-FFF2-40B4-BE49-F238E27FC236}">
                <a16:creationId xmlns:a16="http://schemas.microsoft.com/office/drawing/2014/main" id="{94F10EF7-D94B-4168-B2A8-001EBF003B6B}"/>
              </a:ext>
            </a:extLst>
          </p:cNvPr>
          <p:cNvSpPr/>
          <p:nvPr/>
        </p:nvSpPr>
        <p:spPr>
          <a:xfrm>
            <a:off x="7916096" y="4059444"/>
            <a:ext cx="45663" cy="71856"/>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4" name="TextBox 16">
            <a:extLst>
              <a:ext uri="{FF2B5EF4-FFF2-40B4-BE49-F238E27FC236}">
                <a16:creationId xmlns:a16="http://schemas.microsoft.com/office/drawing/2014/main" id="{8C01C5CF-E59A-4EFB-8378-E0BB1E152FAF}"/>
              </a:ext>
            </a:extLst>
          </p:cNvPr>
          <p:cNvSpPr txBox="1"/>
          <p:nvPr/>
        </p:nvSpPr>
        <p:spPr>
          <a:xfrm>
            <a:off x="3429000" y="2511887"/>
            <a:ext cx="520303" cy="21544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rgbClr val="00B050"/>
                </a:solidFill>
                <a:latin typeface="DINPro-Light" panose="02000504040000020003" pitchFamily="50" charset="0"/>
              </a:rPr>
              <a:t>15%</a:t>
            </a:r>
          </a:p>
        </p:txBody>
      </p:sp>
      <p:sp>
        <p:nvSpPr>
          <p:cNvPr id="6" name="Left Brace 5">
            <a:extLst>
              <a:ext uri="{FF2B5EF4-FFF2-40B4-BE49-F238E27FC236}">
                <a16:creationId xmlns:a16="http://schemas.microsoft.com/office/drawing/2014/main" id="{1239CD39-28B8-4649-BB4F-91FC19E7368B}"/>
              </a:ext>
            </a:extLst>
          </p:cNvPr>
          <p:cNvSpPr/>
          <p:nvPr/>
        </p:nvSpPr>
        <p:spPr>
          <a:xfrm rot="977012">
            <a:off x="3869981" y="2249621"/>
            <a:ext cx="45719" cy="762000"/>
          </a:xfrm>
          <a:prstGeom prst="leftBrace">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42550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on a sidewalk&#10;&#10;Description automatically generated">
            <a:extLst>
              <a:ext uri="{FF2B5EF4-FFF2-40B4-BE49-F238E27FC236}">
                <a16:creationId xmlns:a16="http://schemas.microsoft.com/office/drawing/2014/main" id="{12A12EC3-D528-49BA-B57D-36240B3CE131}"/>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5149850"/>
          </a:xfrm>
          <a:prstGeom prst="rect">
            <a:avLst/>
          </a:prstGeom>
        </p:spPr>
      </p:pic>
      <p:sp>
        <p:nvSpPr>
          <p:cNvPr id="4" name="object 4"/>
          <p:cNvSpPr txBox="1">
            <a:spLocks noGrp="1"/>
          </p:cNvSpPr>
          <p:nvPr>
            <p:ph type="title"/>
          </p:nvPr>
        </p:nvSpPr>
        <p:spPr>
          <a:xfrm>
            <a:off x="655834" y="871809"/>
            <a:ext cx="2696966" cy="1202893"/>
          </a:xfrm>
          <a:prstGeom prst="rect">
            <a:avLst/>
          </a:prstGeom>
        </p:spPr>
        <p:txBody>
          <a:bodyPr vert="horz" wrap="square" lIns="0" tIns="73660" rIns="0" bIns="0" rtlCol="0">
            <a:spAutoFit/>
          </a:bodyPr>
          <a:lstStyle/>
          <a:p>
            <a:pPr marL="12700" marR="5080" algn="l">
              <a:lnSpc>
                <a:spcPts val="4400"/>
              </a:lnSpc>
              <a:spcBef>
                <a:spcPts val="580"/>
              </a:spcBef>
            </a:pPr>
            <a:r>
              <a:rPr lang="en-US" sz="4400" spc="-85" dirty="0">
                <a:solidFill>
                  <a:srgbClr val="FFFFFF"/>
                </a:solidFill>
                <a:latin typeface="DINPro" panose="02000503030000020004"/>
              </a:rPr>
              <a:t>TRIP PLANNING</a:t>
            </a:r>
            <a:endParaRPr sz="4400" spc="-210" dirty="0">
              <a:solidFill>
                <a:srgbClr val="FFFFFF"/>
              </a:solidFill>
              <a:latin typeface="DINPro" panose="02000503030000020004"/>
            </a:endParaRPr>
          </a:p>
        </p:txBody>
      </p:sp>
      <p:sp>
        <p:nvSpPr>
          <p:cNvPr id="5" name="object 5"/>
          <p:cNvSpPr/>
          <p:nvPr/>
        </p:nvSpPr>
        <p:spPr>
          <a:xfrm>
            <a:off x="0" y="923404"/>
            <a:ext cx="156845" cy="1649095"/>
          </a:xfrm>
          <a:custGeom>
            <a:avLst/>
            <a:gdLst/>
            <a:ahLst/>
            <a:cxnLst/>
            <a:rect l="l" t="t" r="r" b="b"/>
            <a:pathLst>
              <a:path w="156845" h="1649095">
                <a:moveTo>
                  <a:pt x="156603" y="0"/>
                </a:moveTo>
                <a:lnTo>
                  <a:pt x="0" y="0"/>
                </a:lnTo>
                <a:lnTo>
                  <a:pt x="0" y="1648802"/>
                </a:lnTo>
                <a:lnTo>
                  <a:pt x="156603" y="1648802"/>
                </a:lnTo>
                <a:lnTo>
                  <a:pt x="156603" y="0"/>
                </a:lnTo>
                <a:close/>
              </a:path>
            </a:pathLst>
          </a:custGeom>
          <a:solidFill>
            <a:srgbClr val="A1EAF7"/>
          </a:solidFill>
        </p:spPr>
        <p:txBody>
          <a:bodyPr wrap="square" lIns="0" tIns="0" rIns="0" bIns="0" rtlCol="0"/>
          <a:lstStyle/>
          <a:p>
            <a:endParaRPr dirty="0"/>
          </a:p>
        </p:txBody>
      </p:sp>
      <p:sp>
        <p:nvSpPr>
          <p:cNvPr id="6" name="object 3">
            <a:extLst>
              <a:ext uri="{FF2B5EF4-FFF2-40B4-BE49-F238E27FC236}">
                <a16:creationId xmlns:a16="http://schemas.microsoft.com/office/drawing/2014/main" id="{B0C2B800-EC78-43A0-A300-DCBD25D7B039}"/>
              </a:ext>
            </a:extLst>
          </p:cNvPr>
          <p:cNvSpPr txBox="1"/>
          <p:nvPr/>
        </p:nvSpPr>
        <p:spPr>
          <a:xfrm>
            <a:off x="5715000" y="1965325"/>
            <a:ext cx="3575685" cy="4678045"/>
          </a:xfrm>
          <a:prstGeom prst="rect">
            <a:avLst/>
          </a:prstGeom>
        </p:spPr>
        <p:txBody>
          <a:bodyPr vert="horz" wrap="square" lIns="0" tIns="15875" rIns="0" bIns="0" rtlCol="0">
            <a:spAutoFit/>
          </a:bodyPr>
          <a:lstStyle/>
          <a:p>
            <a:pPr marL="12700">
              <a:lnSpc>
                <a:spcPct val="100000"/>
              </a:lnSpc>
              <a:spcBef>
                <a:spcPts val="125"/>
              </a:spcBef>
            </a:pPr>
            <a:r>
              <a:rPr lang="en-GR" sz="30500" spc="-4850" dirty="0">
                <a:solidFill>
                  <a:srgbClr val="FFFFFF"/>
                </a:solidFill>
                <a:latin typeface="DINPro" panose="02000503030000020004" pitchFamily="2" charset="0"/>
                <a:cs typeface="Arial"/>
              </a:rPr>
              <a:t>0</a:t>
            </a:r>
            <a:r>
              <a:rPr lang="en-US" sz="30500" spc="-4850" dirty="0">
                <a:solidFill>
                  <a:srgbClr val="FFFFFF"/>
                </a:solidFill>
                <a:latin typeface="DINPro" panose="02000503030000020004" pitchFamily="2" charset="0"/>
                <a:cs typeface="Arial"/>
              </a:rPr>
              <a:t>2</a:t>
            </a:r>
            <a:endParaRPr sz="30500" dirty="0">
              <a:latin typeface="DINPro" panose="02000503030000020004" pitchFamily="2" charset="0"/>
              <a:cs typeface="Arial"/>
            </a:endParaRPr>
          </a:p>
        </p:txBody>
      </p:sp>
    </p:spTree>
    <p:extLst>
      <p:ext uri="{BB962C8B-B14F-4D97-AF65-F5344CB8AC3E}">
        <p14:creationId xmlns:p14="http://schemas.microsoft.com/office/powerpoint/2010/main" val="3922363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681B4DD3-026A-4F04-9463-6F34C73A79A4}"/>
              </a:ext>
            </a:extLst>
          </p:cNvPr>
          <p:cNvSpPr/>
          <p:nvPr/>
        </p:nvSpPr>
        <p:spPr>
          <a:xfrm>
            <a:off x="4953000" y="0"/>
            <a:ext cx="4191000" cy="5149850"/>
          </a:xfrm>
          <a:custGeom>
            <a:avLst/>
            <a:gdLst/>
            <a:ahLst/>
            <a:cxnLst/>
            <a:rect l="l" t="t" r="r" b="b"/>
            <a:pathLst>
              <a:path w="6002655" h="5144770">
                <a:moveTo>
                  <a:pt x="0" y="0"/>
                </a:moveTo>
                <a:lnTo>
                  <a:pt x="0" y="5144401"/>
                </a:lnTo>
                <a:lnTo>
                  <a:pt x="6002553" y="5144401"/>
                </a:lnTo>
                <a:lnTo>
                  <a:pt x="6002553" y="0"/>
                </a:lnTo>
                <a:lnTo>
                  <a:pt x="0" y="0"/>
                </a:lnTo>
                <a:close/>
              </a:path>
            </a:pathLst>
          </a:custGeom>
          <a:solidFill>
            <a:srgbClr val="0A0936"/>
          </a:solidFill>
        </p:spPr>
        <p:txBody>
          <a:bodyPr wrap="square" lIns="0" tIns="0" rIns="0" bIns="0" rtlCol="0"/>
          <a:lstStyle/>
          <a:p>
            <a:endParaRPr lang="en-US" dirty="0"/>
          </a:p>
        </p:txBody>
      </p:sp>
      <p:graphicFrame>
        <p:nvGraphicFramePr>
          <p:cNvPr id="31" name="Chart 30">
            <a:extLst>
              <a:ext uri="{FF2B5EF4-FFF2-40B4-BE49-F238E27FC236}">
                <a16:creationId xmlns:a16="http://schemas.microsoft.com/office/drawing/2014/main" id="{F6CF14BA-75FF-4F30-9C8C-70B1F7BA77C6}"/>
              </a:ext>
            </a:extLst>
          </p:cNvPr>
          <p:cNvGraphicFramePr/>
          <p:nvPr>
            <p:extLst>
              <p:ext uri="{D42A27DB-BD31-4B8C-83A1-F6EECF244321}">
                <p14:modId xmlns:p14="http://schemas.microsoft.com/office/powerpoint/2010/main" val="2612522132"/>
              </p:ext>
            </p:extLst>
          </p:nvPr>
        </p:nvGraphicFramePr>
        <p:xfrm>
          <a:off x="5617331" y="1205372"/>
          <a:ext cx="3212533" cy="3178065"/>
        </p:xfrm>
        <a:graphic>
          <a:graphicData uri="http://schemas.openxmlformats.org/drawingml/2006/chart">
            <c:chart xmlns:c="http://schemas.openxmlformats.org/drawingml/2006/chart" xmlns:r="http://schemas.openxmlformats.org/officeDocument/2006/relationships" r:id="rId2"/>
          </a:graphicData>
        </a:graphic>
      </p:graphicFrame>
      <p:sp>
        <p:nvSpPr>
          <p:cNvPr id="35" name="Oval 34">
            <a:extLst>
              <a:ext uri="{FF2B5EF4-FFF2-40B4-BE49-F238E27FC236}">
                <a16:creationId xmlns:a16="http://schemas.microsoft.com/office/drawing/2014/main" id="{7630CD46-41A8-4895-BFEF-54635B7ED6EB}"/>
              </a:ext>
            </a:extLst>
          </p:cNvPr>
          <p:cNvSpPr/>
          <p:nvPr/>
        </p:nvSpPr>
        <p:spPr>
          <a:xfrm>
            <a:off x="5364090" y="3148000"/>
            <a:ext cx="781855" cy="781855"/>
          </a:xfrm>
          <a:prstGeom prst="ellipse">
            <a:avLst/>
          </a:prstGeom>
          <a:solidFill>
            <a:schemeClr val="bg2"/>
          </a:solidFill>
          <a:ln w="76200">
            <a:solidFill>
              <a:srgbClr val="A1E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7" name="Oval 36">
            <a:extLst>
              <a:ext uri="{FF2B5EF4-FFF2-40B4-BE49-F238E27FC236}">
                <a16:creationId xmlns:a16="http://schemas.microsoft.com/office/drawing/2014/main" id="{55370A0B-3EC9-4FD0-8C7A-3550A018CEF1}"/>
              </a:ext>
            </a:extLst>
          </p:cNvPr>
          <p:cNvSpPr/>
          <p:nvPr/>
        </p:nvSpPr>
        <p:spPr>
          <a:xfrm>
            <a:off x="6645213" y="3912099"/>
            <a:ext cx="781855" cy="781855"/>
          </a:xfrm>
          <a:prstGeom prst="ellipse">
            <a:avLst/>
          </a:prstGeom>
          <a:solidFill>
            <a:schemeClr val="bg2"/>
          </a:solidFill>
          <a:ln w="76200">
            <a:solidFill>
              <a:srgbClr val="1850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675" dirty="0"/>
          </a:p>
        </p:txBody>
      </p:sp>
      <p:sp>
        <p:nvSpPr>
          <p:cNvPr id="39" name="Oval 38">
            <a:extLst>
              <a:ext uri="{FF2B5EF4-FFF2-40B4-BE49-F238E27FC236}">
                <a16:creationId xmlns:a16="http://schemas.microsoft.com/office/drawing/2014/main" id="{2F00A210-7D50-4CDA-8034-C911EFA9F8B0}"/>
              </a:ext>
            </a:extLst>
          </p:cNvPr>
          <p:cNvSpPr/>
          <p:nvPr/>
        </p:nvSpPr>
        <p:spPr>
          <a:xfrm>
            <a:off x="7957208" y="3409634"/>
            <a:ext cx="781855" cy="781855"/>
          </a:xfrm>
          <a:prstGeom prst="ellipse">
            <a:avLst/>
          </a:prstGeom>
          <a:solidFill>
            <a:schemeClr val="bg2"/>
          </a:solidFill>
          <a:ln w="762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675" dirty="0"/>
          </a:p>
        </p:txBody>
      </p:sp>
      <p:sp>
        <p:nvSpPr>
          <p:cNvPr id="50" name="Oval 49">
            <a:extLst>
              <a:ext uri="{FF2B5EF4-FFF2-40B4-BE49-F238E27FC236}">
                <a16:creationId xmlns:a16="http://schemas.microsoft.com/office/drawing/2014/main" id="{B7518D81-1444-48EF-B626-509756D0E47B}"/>
              </a:ext>
            </a:extLst>
          </p:cNvPr>
          <p:cNvSpPr/>
          <p:nvPr/>
        </p:nvSpPr>
        <p:spPr>
          <a:xfrm>
            <a:off x="6857105" y="912115"/>
            <a:ext cx="781855" cy="781855"/>
          </a:xfrm>
          <a:prstGeom prst="ellipse">
            <a:avLst/>
          </a:prstGeom>
          <a:solidFill>
            <a:schemeClr val="bg2"/>
          </a:solidFill>
          <a:ln w="76200">
            <a:solidFill>
              <a:srgbClr val="2D8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2" name="TextBox 71">
            <a:extLst>
              <a:ext uri="{FF2B5EF4-FFF2-40B4-BE49-F238E27FC236}">
                <a16:creationId xmlns:a16="http://schemas.microsoft.com/office/drawing/2014/main" id="{1A106770-30E2-4F75-9F00-E3C65A805AFC}"/>
              </a:ext>
            </a:extLst>
          </p:cNvPr>
          <p:cNvSpPr txBox="1"/>
          <p:nvPr/>
        </p:nvSpPr>
        <p:spPr>
          <a:xfrm>
            <a:off x="120225" y="1805315"/>
            <a:ext cx="4297437" cy="769441"/>
          </a:xfrm>
          <a:prstGeom prst="rect">
            <a:avLst/>
          </a:prstGeom>
          <a:noFill/>
        </p:spPr>
        <p:txBody>
          <a:bodyPr wrap="square">
            <a:spAutoFit/>
          </a:bodyPr>
          <a:lstStyle/>
          <a:p>
            <a:r>
              <a:rPr lang="en-US" sz="1100" b="1" dirty="0">
                <a:solidFill>
                  <a:srgbClr val="2D8CB5"/>
                </a:solidFill>
                <a:latin typeface="DINPro-Light" panose="02000504040000020003" pitchFamily="50" charset="0"/>
              </a:rPr>
              <a:t>The travel companion lifecycle: </a:t>
            </a:r>
            <a:r>
              <a:rPr lang="en-US" sz="1100" dirty="0">
                <a:solidFill>
                  <a:srgbClr val="2D8CB5"/>
                </a:solidFill>
                <a:latin typeface="DINPro-Light" panose="02000504040000020003" pitchFamily="50" charset="0"/>
              </a:rPr>
              <a:t>respondents aged 18-24 are more likely to travel with friends, while those aged 35-54 prefer to travel with their family. Respondents aged 25-34 and over 55 are more likely to travel as a couple.</a:t>
            </a:r>
          </a:p>
        </p:txBody>
      </p:sp>
      <p:sp>
        <p:nvSpPr>
          <p:cNvPr id="74" name="object 19">
            <a:extLst>
              <a:ext uri="{FF2B5EF4-FFF2-40B4-BE49-F238E27FC236}">
                <a16:creationId xmlns:a16="http://schemas.microsoft.com/office/drawing/2014/main" id="{F4FF6165-1BDA-4845-875D-9048C758B41B}"/>
              </a:ext>
            </a:extLst>
          </p:cNvPr>
          <p:cNvSpPr/>
          <p:nvPr/>
        </p:nvSpPr>
        <p:spPr>
          <a:xfrm rot="5400000">
            <a:off x="2174104" y="500605"/>
            <a:ext cx="214292" cy="4562503"/>
          </a:xfrm>
          <a:custGeom>
            <a:avLst/>
            <a:gdLst/>
            <a:ahLst/>
            <a:cxnLst/>
            <a:rect l="l" t="t" r="r" b="b"/>
            <a:pathLst>
              <a:path w="165735" h="855344">
                <a:moveTo>
                  <a:pt x="165595" y="0"/>
                </a:moveTo>
                <a:lnTo>
                  <a:pt x="0" y="0"/>
                </a:lnTo>
                <a:lnTo>
                  <a:pt x="0" y="855002"/>
                </a:lnTo>
                <a:lnTo>
                  <a:pt x="165595" y="855002"/>
                </a:lnTo>
                <a:lnTo>
                  <a:pt x="165595" y="0"/>
                </a:lnTo>
                <a:close/>
              </a:path>
            </a:pathLst>
          </a:custGeom>
          <a:solidFill>
            <a:srgbClr val="2D8CB5"/>
          </a:solidFill>
        </p:spPr>
        <p:txBody>
          <a:bodyPr wrap="square" lIns="0" tIns="0" rIns="0" bIns="0" rtlCol="0"/>
          <a:lstStyle/>
          <a:p>
            <a:endParaRPr dirty="0"/>
          </a:p>
        </p:txBody>
      </p:sp>
      <p:sp>
        <p:nvSpPr>
          <p:cNvPr id="76" name="TextBox 75">
            <a:extLst>
              <a:ext uri="{FF2B5EF4-FFF2-40B4-BE49-F238E27FC236}">
                <a16:creationId xmlns:a16="http://schemas.microsoft.com/office/drawing/2014/main" id="{5D82E07E-1757-4AF5-BF0B-2D589C27F8EA}"/>
              </a:ext>
            </a:extLst>
          </p:cNvPr>
          <p:cNvSpPr txBox="1"/>
          <p:nvPr/>
        </p:nvSpPr>
        <p:spPr>
          <a:xfrm>
            <a:off x="5277351" y="3967864"/>
            <a:ext cx="955332" cy="253916"/>
          </a:xfrm>
          <a:prstGeom prst="rect">
            <a:avLst/>
          </a:prstGeom>
          <a:noFill/>
        </p:spPr>
        <p:txBody>
          <a:bodyPr wrap="square">
            <a:spAutoFit/>
          </a:bodyPr>
          <a:lstStyle/>
          <a:p>
            <a:r>
              <a:rPr lang="en-US" sz="1050" dirty="0">
                <a:solidFill>
                  <a:srgbClr val="A1EAF7"/>
                </a:solidFill>
                <a:latin typeface="DINPro-Bold" panose="02000503030000020004" pitchFamily="50" charset="0"/>
              </a:rPr>
              <a:t>With friends</a:t>
            </a:r>
          </a:p>
        </p:txBody>
      </p:sp>
      <p:sp>
        <p:nvSpPr>
          <p:cNvPr id="78" name="TextBox 77">
            <a:extLst>
              <a:ext uri="{FF2B5EF4-FFF2-40B4-BE49-F238E27FC236}">
                <a16:creationId xmlns:a16="http://schemas.microsoft.com/office/drawing/2014/main" id="{7552E4E7-4CD2-4684-B0DC-D8519149FC14}"/>
              </a:ext>
            </a:extLst>
          </p:cNvPr>
          <p:cNvSpPr txBox="1"/>
          <p:nvPr/>
        </p:nvSpPr>
        <p:spPr>
          <a:xfrm>
            <a:off x="6428053" y="4733953"/>
            <a:ext cx="955332" cy="253916"/>
          </a:xfrm>
          <a:prstGeom prst="rect">
            <a:avLst/>
          </a:prstGeom>
          <a:noFill/>
        </p:spPr>
        <p:txBody>
          <a:bodyPr wrap="square">
            <a:spAutoFit/>
          </a:bodyPr>
          <a:lstStyle/>
          <a:p>
            <a:r>
              <a:rPr lang="en-US" sz="1050" dirty="0">
                <a:solidFill>
                  <a:schemeClr val="bg1"/>
                </a:solidFill>
                <a:latin typeface="DINPro-Bold" panose="02000503030000020004" pitchFamily="50" charset="0"/>
              </a:rPr>
              <a:t>By myself</a:t>
            </a:r>
          </a:p>
        </p:txBody>
      </p:sp>
      <p:sp>
        <p:nvSpPr>
          <p:cNvPr id="80" name="TextBox 79">
            <a:extLst>
              <a:ext uri="{FF2B5EF4-FFF2-40B4-BE49-F238E27FC236}">
                <a16:creationId xmlns:a16="http://schemas.microsoft.com/office/drawing/2014/main" id="{C52E9BDB-F6C5-42B4-A4BA-590633F681B5}"/>
              </a:ext>
            </a:extLst>
          </p:cNvPr>
          <p:cNvSpPr txBox="1"/>
          <p:nvPr/>
        </p:nvSpPr>
        <p:spPr>
          <a:xfrm>
            <a:off x="5680752" y="1177504"/>
            <a:ext cx="1397600" cy="253916"/>
          </a:xfrm>
          <a:prstGeom prst="rect">
            <a:avLst/>
          </a:prstGeom>
          <a:noFill/>
        </p:spPr>
        <p:txBody>
          <a:bodyPr wrap="square">
            <a:spAutoFit/>
          </a:bodyPr>
          <a:lstStyle/>
          <a:p>
            <a:r>
              <a:rPr lang="en-US" sz="1050" dirty="0">
                <a:solidFill>
                  <a:srgbClr val="2D8CB5"/>
                </a:solidFill>
                <a:latin typeface="DINPro-Bold" panose="02000503030000020004" pitchFamily="50" charset="0"/>
              </a:rPr>
              <a:t>With my family</a:t>
            </a:r>
          </a:p>
        </p:txBody>
      </p:sp>
      <p:sp>
        <p:nvSpPr>
          <p:cNvPr id="82" name="TextBox 81">
            <a:extLst>
              <a:ext uri="{FF2B5EF4-FFF2-40B4-BE49-F238E27FC236}">
                <a16:creationId xmlns:a16="http://schemas.microsoft.com/office/drawing/2014/main" id="{54101466-6B09-4EFD-B2DD-E7CEA60AB821}"/>
              </a:ext>
            </a:extLst>
          </p:cNvPr>
          <p:cNvSpPr txBox="1"/>
          <p:nvPr/>
        </p:nvSpPr>
        <p:spPr>
          <a:xfrm>
            <a:off x="8403305" y="3019395"/>
            <a:ext cx="712657" cy="415498"/>
          </a:xfrm>
          <a:prstGeom prst="rect">
            <a:avLst/>
          </a:prstGeom>
          <a:noFill/>
        </p:spPr>
        <p:txBody>
          <a:bodyPr wrap="square">
            <a:spAutoFit/>
          </a:bodyPr>
          <a:lstStyle/>
          <a:p>
            <a:pPr algn="r"/>
            <a:r>
              <a:rPr lang="en-US" sz="1050" dirty="0">
                <a:solidFill>
                  <a:srgbClr val="A5A5A5"/>
                </a:solidFill>
                <a:latin typeface="DINPro-Bold" panose="02000503030000020004" pitchFamily="50" charset="0"/>
              </a:rPr>
              <a:t>With my partner</a:t>
            </a:r>
          </a:p>
        </p:txBody>
      </p:sp>
      <p:sp>
        <p:nvSpPr>
          <p:cNvPr id="3" name="object 5">
            <a:extLst>
              <a:ext uri="{FF2B5EF4-FFF2-40B4-BE49-F238E27FC236}">
                <a16:creationId xmlns:a16="http://schemas.microsoft.com/office/drawing/2014/main" id="{18A22369-3D39-46F4-8A37-AF8E1B57CAE2}"/>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90E378A-97C0-4B8B-8649-20FCC410BEFF}" type="slidenum">
              <a:rPr lang="en-US" sz="700" smtClean="0">
                <a:latin typeface="DINPro-Light" panose="02000504040000020003" pitchFamily="50" charset="0"/>
                <a:cs typeface="Arial"/>
              </a:rPr>
              <a:t>37</a:t>
            </a:fld>
            <a:endParaRPr sz="700" dirty="0">
              <a:latin typeface="DINPro-Light" panose="02000504040000020003" pitchFamily="50" charset="0"/>
              <a:cs typeface="Arial"/>
            </a:endParaRPr>
          </a:p>
        </p:txBody>
      </p:sp>
      <p:sp>
        <p:nvSpPr>
          <p:cNvPr id="5" name="TextBox 4">
            <a:extLst>
              <a:ext uri="{FF2B5EF4-FFF2-40B4-BE49-F238E27FC236}">
                <a16:creationId xmlns:a16="http://schemas.microsoft.com/office/drawing/2014/main" id="{DB768DD0-7D67-4CA5-B79B-D0D51EFDC11C}"/>
              </a:ext>
            </a:extLst>
          </p:cNvPr>
          <p:cNvSpPr txBox="1"/>
          <p:nvPr/>
        </p:nvSpPr>
        <p:spPr>
          <a:xfrm>
            <a:off x="6464568" y="2703234"/>
            <a:ext cx="613784" cy="253916"/>
          </a:xfrm>
          <a:prstGeom prst="rect">
            <a:avLst/>
          </a:prstGeom>
          <a:noFill/>
        </p:spPr>
        <p:txBody>
          <a:bodyPr wrap="square">
            <a:spAutoFit/>
          </a:bodyPr>
          <a:lstStyle/>
          <a:p>
            <a:r>
              <a:rPr lang="en-US" sz="1050" dirty="0">
                <a:solidFill>
                  <a:schemeClr val="bg1"/>
                </a:solidFill>
                <a:latin typeface="DINPro-Bold" panose="02000503030000020004" pitchFamily="50" charset="0"/>
              </a:rPr>
              <a:t>Other</a:t>
            </a:r>
          </a:p>
        </p:txBody>
      </p:sp>
      <p:pic>
        <p:nvPicPr>
          <p:cNvPr id="6" name="Picture 5" descr="A close up of a logo&#10;&#10;Description automatically generated">
            <a:extLst>
              <a:ext uri="{FF2B5EF4-FFF2-40B4-BE49-F238E27FC236}">
                <a16:creationId xmlns:a16="http://schemas.microsoft.com/office/drawing/2014/main" id="{9C1899C0-501D-446C-9750-BCCB582512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79" b="18283"/>
          <a:stretch/>
        </p:blipFill>
        <p:spPr>
          <a:xfrm>
            <a:off x="5469746" y="3294390"/>
            <a:ext cx="545401" cy="461271"/>
          </a:xfrm>
          <a:prstGeom prst="rect">
            <a:avLst/>
          </a:prstGeom>
        </p:spPr>
      </p:pic>
      <p:pic>
        <p:nvPicPr>
          <p:cNvPr id="8" name="Picture 7" descr="A close up of a logo&#10;&#10;Description automatically generated">
            <a:extLst>
              <a:ext uri="{FF2B5EF4-FFF2-40B4-BE49-F238E27FC236}">
                <a16:creationId xmlns:a16="http://schemas.microsoft.com/office/drawing/2014/main" id="{5334A6C3-C0D7-4056-9D05-6247BCB5B1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53" b="13918"/>
          <a:stretch/>
        </p:blipFill>
        <p:spPr>
          <a:xfrm>
            <a:off x="6989269" y="1071265"/>
            <a:ext cx="517525" cy="443925"/>
          </a:xfrm>
          <a:prstGeom prst="rect">
            <a:avLst/>
          </a:prstGeom>
        </p:spPr>
      </p:pic>
      <p:pic>
        <p:nvPicPr>
          <p:cNvPr id="10" name="Picture 9" descr="A close up of a logo&#10;&#10;Description automatically generated">
            <a:extLst>
              <a:ext uri="{FF2B5EF4-FFF2-40B4-BE49-F238E27FC236}">
                <a16:creationId xmlns:a16="http://schemas.microsoft.com/office/drawing/2014/main" id="{E7D72C12-B7F9-43E5-9E11-B11C11417E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66" b="10049"/>
          <a:stretch/>
        </p:blipFill>
        <p:spPr>
          <a:xfrm>
            <a:off x="6684928" y="3969395"/>
            <a:ext cx="645880" cy="577127"/>
          </a:xfrm>
          <a:prstGeom prst="rect">
            <a:avLst/>
          </a:prstGeom>
        </p:spPr>
      </p:pic>
      <p:pic>
        <p:nvPicPr>
          <p:cNvPr id="12" name="Picture 11" descr="A close up of a logo&#10;&#10;Description automatically generated">
            <a:extLst>
              <a:ext uri="{FF2B5EF4-FFF2-40B4-BE49-F238E27FC236}">
                <a16:creationId xmlns:a16="http://schemas.microsoft.com/office/drawing/2014/main" id="{4E8BA63E-9CA6-4B72-B7D6-865F54E4A5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72" b="14940"/>
          <a:stretch/>
        </p:blipFill>
        <p:spPr>
          <a:xfrm>
            <a:off x="8102717" y="3580238"/>
            <a:ext cx="511977" cy="440646"/>
          </a:xfrm>
          <a:prstGeom prst="rect">
            <a:avLst/>
          </a:prstGeom>
        </p:spPr>
      </p:pic>
      <p:sp>
        <p:nvSpPr>
          <p:cNvPr id="2" name="TextBox 1">
            <a:extLst>
              <a:ext uri="{FF2B5EF4-FFF2-40B4-BE49-F238E27FC236}">
                <a16:creationId xmlns:a16="http://schemas.microsoft.com/office/drawing/2014/main" id="{8D318C2B-3CCE-4B63-B76F-8A5FC665A8A6}"/>
              </a:ext>
            </a:extLst>
          </p:cNvPr>
          <p:cNvSpPr txBox="1"/>
          <p:nvPr/>
        </p:nvSpPr>
        <p:spPr>
          <a:xfrm>
            <a:off x="287655" y="4860911"/>
            <a:ext cx="3568437"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Q16.With whom are you most likely to travel during your next trip within Europe?</a:t>
            </a:r>
          </a:p>
        </p:txBody>
      </p:sp>
      <p:sp>
        <p:nvSpPr>
          <p:cNvPr id="7" name="TextBox 6">
            <a:extLst>
              <a:ext uri="{FF2B5EF4-FFF2-40B4-BE49-F238E27FC236}">
                <a16:creationId xmlns:a16="http://schemas.microsoft.com/office/drawing/2014/main" id="{78913499-E732-4010-87F7-D63570C3A0FE}"/>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3,148</a:t>
            </a:r>
          </a:p>
        </p:txBody>
      </p:sp>
      <p:sp>
        <p:nvSpPr>
          <p:cNvPr id="14" name="TextBox 13">
            <a:extLst>
              <a:ext uri="{FF2B5EF4-FFF2-40B4-BE49-F238E27FC236}">
                <a16:creationId xmlns:a16="http://schemas.microsoft.com/office/drawing/2014/main" id="{50B0B7A9-2F4D-46BE-97B4-61A3F495FB44}"/>
              </a:ext>
            </a:extLst>
          </p:cNvPr>
          <p:cNvSpPr txBox="1"/>
          <p:nvPr/>
        </p:nvSpPr>
        <p:spPr>
          <a:xfrm>
            <a:off x="367696" y="217045"/>
            <a:ext cx="4297437"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The majority of surveyed Europeans intend to travel with their family (+5%) or partner (-3%) in the mid-term</a:t>
            </a:r>
          </a:p>
        </p:txBody>
      </p:sp>
      <p:sp>
        <p:nvSpPr>
          <p:cNvPr id="11" name="TextBox 10">
            <a:extLst>
              <a:ext uri="{FF2B5EF4-FFF2-40B4-BE49-F238E27FC236}">
                <a16:creationId xmlns:a16="http://schemas.microsoft.com/office/drawing/2014/main" id="{C76863E5-A4BB-4DDE-BD95-8C6C9247F4C6}"/>
              </a:ext>
            </a:extLst>
          </p:cNvPr>
          <p:cNvSpPr txBox="1"/>
          <p:nvPr/>
        </p:nvSpPr>
        <p:spPr>
          <a:xfrm>
            <a:off x="5985608" y="283913"/>
            <a:ext cx="2467017"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chemeClr val="bg1"/>
                </a:solidFill>
                <a:latin typeface="DINPro-Light" panose="02000504040000020003" pitchFamily="50" charset="0"/>
              </a:rPr>
              <a:t>Preferred travel companion for respondents most likely to travel in the next 6 months</a:t>
            </a:r>
          </a:p>
        </p:txBody>
      </p:sp>
      <p:sp>
        <p:nvSpPr>
          <p:cNvPr id="16" name="Donut 4">
            <a:extLst>
              <a:ext uri="{FF2B5EF4-FFF2-40B4-BE49-F238E27FC236}">
                <a16:creationId xmlns:a16="http://schemas.microsoft.com/office/drawing/2014/main" id="{C0E44605-143C-4440-80E1-CFAD343056DD}"/>
              </a:ext>
            </a:extLst>
          </p:cNvPr>
          <p:cNvSpPr/>
          <p:nvPr/>
        </p:nvSpPr>
        <p:spPr>
          <a:xfrm>
            <a:off x="6311779" y="1877663"/>
            <a:ext cx="1795006" cy="1827793"/>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Calibri" panose="020F0502020204030204"/>
            </a:endParaRPr>
          </a:p>
        </p:txBody>
      </p:sp>
      <p:pic>
        <p:nvPicPr>
          <p:cNvPr id="19" name="Graphic 18" descr="Man and woman">
            <a:extLst>
              <a:ext uri="{FF2B5EF4-FFF2-40B4-BE49-F238E27FC236}">
                <a16:creationId xmlns:a16="http://schemas.microsoft.com/office/drawing/2014/main" id="{73F79852-DC9B-43F2-91F6-CAEC9D5E3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679" y="1226305"/>
            <a:ext cx="604784" cy="604784"/>
          </a:xfrm>
          <a:prstGeom prst="rect">
            <a:avLst/>
          </a:prstGeom>
        </p:spPr>
      </p:pic>
      <p:sp>
        <p:nvSpPr>
          <p:cNvPr id="26" name="TextBox 14">
            <a:extLst>
              <a:ext uri="{FF2B5EF4-FFF2-40B4-BE49-F238E27FC236}">
                <a16:creationId xmlns:a16="http://schemas.microsoft.com/office/drawing/2014/main" id="{88A50909-95CC-4198-81EB-D861929E18F9}"/>
              </a:ext>
            </a:extLst>
          </p:cNvPr>
          <p:cNvSpPr txBox="1"/>
          <p:nvPr/>
        </p:nvSpPr>
        <p:spPr>
          <a:xfrm>
            <a:off x="8509041" y="2441526"/>
            <a:ext cx="488016" cy="18467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 b="1" dirty="0">
                <a:solidFill>
                  <a:schemeClr val="bg1"/>
                </a:solidFill>
                <a:latin typeface="DINPro-Light" panose="02000504040000020003" pitchFamily="50" charset="0"/>
              </a:rPr>
              <a:t>Wave 2</a:t>
            </a:r>
          </a:p>
        </p:txBody>
      </p:sp>
      <p:sp>
        <p:nvSpPr>
          <p:cNvPr id="27" name="TextBox 17">
            <a:extLst>
              <a:ext uri="{FF2B5EF4-FFF2-40B4-BE49-F238E27FC236}">
                <a16:creationId xmlns:a16="http://schemas.microsoft.com/office/drawing/2014/main" id="{5F613F4D-E05C-467F-92E4-02D2785DA259}"/>
              </a:ext>
            </a:extLst>
          </p:cNvPr>
          <p:cNvSpPr txBox="1"/>
          <p:nvPr/>
        </p:nvSpPr>
        <p:spPr>
          <a:xfrm>
            <a:off x="7284415" y="2441526"/>
            <a:ext cx="487985" cy="18467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 b="1" dirty="0">
                <a:solidFill>
                  <a:schemeClr val="bg1"/>
                </a:solidFill>
                <a:latin typeface="DINPro-Light" panose="02000504040000020003" pitchFamily="50" charset="0"/>
              </a:rPr>
              <a:t>Wave 1</a:t>
            </a:r>
          </a:p>
        </p:txBody>
      </p:sp>
      <p:sp>
        <p:nvSpPr>
          <p:cNvPr id="4" name="TextBox 3">
            <a:extLst>
              <a:ext uri="{FF2B5EF4-FFF2-40B4-BE49-F238E27FC236}">
                <a16:creationId xmlns:a16="http://schemas.microsoft.com/office/drawing/2014/main" id="{97F1EB83-A5C1-4386-BD2D-9F53446163F0}"/>
              </a:ext>
            </a:extLst>
          </p:cNvPr>
          <p:cNvSpPr txBox="1"/>
          <p:nvPr/>
        </p:nvSpPr>
        <p:spPr>
          <a:xfrm>
            <a:off x="120225" y="2924278"/>
            <a:ext cx="4297437" cy="769441"/>
          </a:xfrm>
          <a:prstGeom prst="rect">
            <a:avLst/>
          </a:prstGeom>
          <a:noFill/>
        </p:spPr>
        <p:txBody>
          <a:bodyPr wrap="square">
            <a:spAutoFit/>
          </a:bodyPr>
          <a:lstStyle/>
          <a:p>
            <a:pPr marL="171450" indent="-171450">
              <a:buFont typeface="Arial" panose="020B0604020202020204" pitchFamily="34" charset="0"/>
              <a:buChar char="•"/>
            </a:pPr>
            <a:r>
              <a:rPr lang="en-US" sz="1100" dirty="0">
                <a:solidFill>
                  <a:srgbClr val="2D8CB5"/>
                </a:solidFill>
                <a:latin typeface="DINPro-Light" panose="02000504040000020003" pitchFamily="50" charset="0"/>
              </a:rPr>
              <a:t>For </a:t>
            </a:r>
            <a:r>
              <a:rPr lang="en-US" sz="1100" b="1" dirty="0">
                <a:solidFill>
                  <a:srgbClr val="2D8CB5"/>
                </a:solidFill>
                <a:latin typeface="DINPro-Light" panose="02000504040000020003" pitchFamily="50" charset="0"/>
              </a:rPr>
              <a:t>domestic trips, </a:t>
            </a:r>
            <a:r>
              <a:rPr lang="en-US" sz="1100" dirty="0">
                <a:solidFill>
                  <a:srgbClr val="2D8CB5"/>
                </a:solidFill>
                <a:latin typeface="DINPro-Light" panose="02000504040000020003" pitchFamily="50" charset="0"/>
              </a:rPr>
              <a:t>76% of Europeans will be accompanied by their family or partner while 12% will travel solo</a:t>
            </a:r>
          </a:p>
          <a:p>
            <a:pPr marL="171450" indent="-171450">
              <a:buFont typeface="Arial" panose="020B0604020202020204" pitchFamily="34" charset="0"/>
              <a:buChar char="•"/>
            </a:pPr>
            <a:r>
              <a:rPr lang="en-US" sz="1100">
                <a:solidFill>
                  <a:srgbClr val="2D8CB5"/>
                </a:solidFill>
                <a:latin typeface="DINPro-Light" panose="02000504040000020003" pitchFamily="50" charset="0"/>
              </a:rPr>
              <a:t>For </a:t>
            </a:r>
            <a:r>
              <a:rPr lang="en-US" sz="1100" b="1" dirty="0">
                <a:solidFill>
                  <a:srgbClr val="2D8CB5"/>
                </a:solidFill>
                <a:latin typeface="DINPro-Light" panose="02000504040000020003" pitchFamily="50" charset="0"/>
              </a:rPr>
              <a:t>trips outside Europe, </a:t>
            </a:r>
            <a:r>
              <a:rPr lang="en-US" sz="1100" dirty="0">
                <a:solidFill>
                  <a:srgbClr val="2D8CB5"/>
                </a:solidFill>
                <a:latin typeface="DINPro-Light" panose="02000504040000020003" pitchFamily="50" charset="0"/>
              </a:rPr>
              <a:t>64% of respondents will travel with their family or partner compared to 20% that will travel solo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Rounded Rectangle 4">
            <a:extLst>
              <a:ext uri="{FF2B5EF4-FFF2-40B4-BE49-F238E27FC236}">
                <a16:creationId xmlns:a16="http://schemas.microsoft.com/office/drawing/2014/main" id="{ABC9597F-2CF1-40E7-A315-9AEB6F5AB0A0}"/>
              </a:ext>
            </a:extLst>
          </p:cNvPr>
          <p:cNvSpPr/>
          <p:nvPr/>
        </p:nvSpPr>
        <p:spPr>
          <a:xfrm>
            <a:off x="1765178" y="1580712"/>
            <a:ext cx="344730" cy="1827934"/>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77" name="Rounded Rectangle 5">
            <a:extLst>
              <a:ext uri="{FF2B5EF4-FFF2-40B4-BE49-F238E27FC236}">
                <a16:creationId xmlns:a16="http://schemas.microsoft.com/office/drawing/2014/main" id="{9878D82A-364A-46C5-946E-B0AB78D182C8}"/>
              </a:ext>
            </a:extLst>
          </p:cNvPr>
          <p:cNvSpPr/>
          <p:nvPr/>
        </p:nvSpPr>
        <p:spPr>
          <a:xfrm>
            <a:off x="1765178" y="1942726"/>
            <a:ext cx="344730" cy="1465921"/>
          </a:xfrm>
          <a:prstGeom prst="roundRect">
            <a:avLst>
              <a:gd name="adj" fmla="val 50000"/>
            </a:avLst>
          </a:prstGeom>
          <a:solidFill>
            <a:srgbClr val="0A0936"/>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79" name="Rounded Rectangle 6">
            <a:extLst>
              <a:ext uri="{FF2B5EF4-FFF2-40B4-BE49-F238E27FC236}">
                <a16:creationId xmlns:a16="http://schemas.microsoft.com/office/drawing/2014/main" id="{CB5E8F75-171C-45AE-88B5-BF85EEA332AF}"/>
              </a:ext>
            </a:extLst>
          </p:cNvPr>
          <p:cNvSpPr/>
          <p:nvPr/>
        </p:nvSpPr>
        <p:spPr>
          <a:xfrm>
            <a:off x="3186018" y="1585133"/>
            <a:ext cx="366296" cy="1817419"/>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81" name="Rounded Rectangle 7">
            <a:extLst>
              <a:ext uri="{FF2B5EF4-FFF2-40B4-BE49-F238E27FC236}">
                <a16:creationId xmlns:a16="http://schemas.microsoft.com/office/drawing/2014/main" id="{06966233-C112-44BD-A2F1-8D06DBCEAC08}"/>
              </a:ext>
            </a:extLst>
          </p:cNvPr>
          <p:cNvSpPr/>
          <p:nvPr/>
        </p:nvSpPr>
        <p:spPr>
          <a:xfrm>
            <a:off x="3186020" y="2159617"/>
            <a:ext cx="368514" cy="1242936"/>
          </a:xfrm>
          <a:prstGeom prst="roundRect">
            <a:avLst>
              <a:gd name="adj" fmla="val 48050"/>
            </a:avLst>
          </a:prstGeom>
          <a:solidFill>
            <a:srgbClr val="185073"/>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83" name="Rounded Rectangle 8">
            <a:extLst>
              <a:ext uri="{FF2B5EF4-FFF2-40B4-BE49-F238E27FC236}">
                <a16:creationId xmlns:a16="http://schemas.microsoft.com/office/drawing/2014/main" id="{5C0ABC80-EC13-42FD-8A42-EBB5D49A369F}"/>
              </a:ext>
            </a:extLst>
          </p:cNvPr>
          <p:cNvSpPr/>
          <p:nvPr/>
        </p:nvSpPr>
        <p:spPr>
          <a:xfrm>
            <a:off x="2448099" y="1585133"/>
            <a:ext cx="353117" cy="1795266"/>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85" name="Rounded Rectangle 9">
            <a:extLst>
              <a:ext uri="{FF2B5EF4-FFF2-40B4-BE49-F238E27FC236}">
                <a16:creationId xmlns:a16="http://schemas.microsoft.com/office/drawing/2014/main" id="{0802FD57-9646-49CE-A517-95EF631DF356}"/>
              </a:ext>
            </a:extLst>
          </p:cNvPr>
          <p:cNvSpPr/>
          <p:nvPr/>
        </p:nvSpPr>
        <p:spPr>
          <a:xfrm>
            <a:off x="2448099" y="2037047"/>
            <a:ext cx="359791" cy="1343353"/>
          </a:xfrm>
          <a:prstGeom prst="roundRect">
            <a:avLst>
              <a:gd name="adj" fmla="val 50000"/>
            </a:avLst>
          </a:prstGeom>
          <a:solidFill>
            <a:srgbClr val="2D8BB4"/>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87" name="Rounded Rectangle 10">
            <a:extLst>
              <a:ext uri="{FF2B5EF4-FFF2-40B4-BE49-F238E27FC236}">
                <a16:creationId xmlns:a16="http://schemas.microsoft.com/office/drawing/2014/main" id="{FA44EAE3-5927-4DD7-A632-19E915C22909}"/>
              </a:ext>
            </a:extLst>
          </p:cNvPr>
          <p:cNvSpPr/>
          <p:nvPr/>
        </p:nvSpPr>
        <p:spPr>
          <a:xfrm>
            <a:off x="4720125" y="1585131"/>
            <a:ext cx="344729" cy="1836371"/>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89" name="Rounded Rectangle 11">
            <a:extLst>
              <a:ext uri="{FF2B5EF4-FFF2-40B4-BE49-F238E27FC236}">
                <a16:creationId xmlns:a16="http://schemas.microsoft.com/office/drawing/2014/main" id="{E3B759E8-AF49-4719-90F0-AB1B841F6772}"/>
              </a:ext>
            </a:extLst>
          </p:cNvPr>
          <p:cNvSpPr/>
          <p:nvPr/>
        </p:nvSpPr>
        <p:spPr>
          <a:xfrm>
            <a:off x="4720125" y="2314417"/>
            <a:ext cx="344741" cy="1107186"/>
          </a:xfrm>
          <a:prstGeom prst="roundRect">
            <a:avLst>
              <a:gd name="adj" fmla="val 5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91" name="Rounded Rectangle 12">
            <a:extLst>
              <a:ext uri="{FF2B5EF4-FFF2-40B4-BE49-F238E27FC236}">
                <a16:creationId xmlns:a16="http://schemas.microsoft.com/office/drawing/2014/main" id="{7DC611CE-8BF2-4688-956D-F2D42DBB0173}"/>
              </a:ext>
            </a:extLst>
          </p:cNvPr>
          <p:cNvSpPr/>
          <p:nvPr/>
        </p:nvSpPr>
        <p:spPr>
          <a:xfrm>
            <a:off x="3962400" y="1585132"/>
            <a:ext cx="337674" cy="1835963"/>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93" name="Rounded Rectangle 13">
            <a:extLst>
              <a:ext uri="{FF2B5EF4-FFF2-40B4-BE49-F238E27FC236}">
                <a16:creationId xmlns:a16="http://schemas.microsoft.com/office/drawing/2014/main" id="{44630712-E7AC-4481-A237-1C8FBA2731A3}"/>
              </a:ext>
            </a:extLst>
          </p:cNvPr>
          <p:cNvSpPr/>
          <p:nvPr/>
        </p:nvSpPr>
        <p:spPr>
          <a:xfrm>
            <a:off x="3962399" y="2228944"/>
            <a:ext cx="344741" cy="1192152"/>
          </a:xfrm>
          <a:prstGeom prst="roundRect">
            <a:avLst>
              <a:gd name="adj" fmla="val 50000"/>
            </a:avLst>
          </a:prstGeom>
          <a:solidFill>
            <a:srgbClr val="40AEDD"/>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95" name="Rectangle 94">
            <a:extLst>
              <a:ext uri="{FF2B5EF4-FFF2-40B4-BE49-F238E27FC236}">
                <a16:creationId xmlns:a16="http://schemas.microsoft.com/office/drawing/2014/main" id="{0A2E5561-3B7F-4FEB-9F97-285483CD504B}"/>
              </a:ext>
            </a:extLst>
          </p:cNvPr>
          <p:cNvSpPr/>
          <p:nvPr/>
        </p:nvSpPr>
        <p:spPr>
          <a:xfrm>
            <a:off x="2342272" y="3454201"/>
            <a:ext cx="575085" cy="572221"/>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A hotel website or social media</a:t>
            </a:r>
          </a:p>
        </p:txBody>
      </p:sp>
      <p:sp>
        <p:nvSpPr>
          <p:cNvPr id="97" name="Rectangle 96">
            <a:extLst>
              <a:ext uri="{FF2B5EF4-FFF2-40B4-BE49-F238E27FC236}">
                <a16:creationId xmlns:a16="http://schemas.microsoft.com/office/drawing/2014/main" id="{72514F8A-EDAB-4414-BCEA-CDFA491A40F2}"/>
              </a:ext>
            </a:extLst>
          </p:cNvPr>
          <p:cNvSpPr/>
          <p:nvPr/>
        </p:nvSpPr>
        <p:spPr>
          <a:xfrm>
            <a:off x="2967880" y="3478647"/>
            <a:ext cx="825083" cy="392685"/>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Recommendations from friends </a:t>
            </a:r>
          </a:p>
        </p:txBody>
      </p:sp>
      <p:sp>
        <p:nvSpPr>
          <p:cNvPr id="99" name="Rectangle 98">
            <a:extLst>
              <a:ext uri="{FF2B5EF4-FFF2-40B4-BE49-F238E27FC236}">
                <a16:creationId xmlns:a16="http://schemas.microsoft.com/office/drawing/2014/main" id="{DED3305C-AC69-4EF6-97B1-5DCE4BCB7081}"/>
              </a:ext>
            </a:extLst>
          </p:cNvPr>
          <p:cNvSpPr/>
          <p:nvPr/>
        </p:nvSpPr>
        <p:spPr>
          <a:xfrm>
            <a:off x="1701559" y="3469139"/>
            <a:ext cx="468341" cy="572221"/>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Travel review websites </a:t>
            </a:r>
          </a:p>
        </p:txBody>
      </p:sp>
      <p:sp>
        <p:nvSpPr>
          <p:cNvPr id="107" name="Rectangle 106">
            <a:extLst>
              <a:ext uri="{FF2B5EF4-FFF2-40B4-BE49-F238E27FC236}">
                <a16:creationId xmlns:a16="http://schemas.microsoft.com/office/drawing/2014/main" id="{D067B909-94C4-4948-A7DF-E08076CD6948}"/>
              </a:ext>
            </a:extLst>
          </p:cNvPr>
          <p:cNvSpPr/>
          <p:nvPr/>
        </p:nvSpPr>
        <p:spPr>
          <a:xfrm>
            <a:off x="3933367" y="3107995"/>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rPr>
              <a:t>10.8%</a:t>
            </a:r>
          </a:p>
        </p:txBody>
      </p:sp>
      <p:sp>
        <p:nvSpPr>
          <p:cNvPr id="109" name="Rectangle 108">
            <a:extLst>
              <a:ext uri="{FF2B5EF4-FFF2-40B4-BE49-F238E27FC236}">
                <a16:creationId xmlns:a16="http://schemas.microsoft.com/office/drawing/2014/main" id="{44A91177-E710-41B8-8119-7EBDDB9FB3A3}"/>
              </a:ext>
            </a:extLst>
          </p:cNvPr>
          <p:cNvSpPr/>
          <p:nvPr/>
        </p:nvSpPr>
        <p:spPr>
          <a:xfrm>
            <a:off x="4685973" y="3107996"/>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rPr>
              <a:t>10.0%</a:t>
            </a:r>
          </a:p>
        </p:txBody>
      </p:sp>
      <p:sp>
        <p:nvSpPr>
          <p:cNvPr id="111" name="Rectangle 110">
            <a:extLst>
              <a:ext uri="{FF2B5EF4-FFF2-40B4-BE49-F238E27FC236}">
                <a16:creationId xmlns:a16="http://schemas.microsoft.com/office/drawing/2014/main" id="{91544329-B37E-4690-9E85-BE2B63493E58}"/>
              </a:ext>
            </a:extLst>
          </p:cNvPr>
          <p:cNvSpPr/>
          <p:nvPr/>
        </p:nvSpPr>
        <p:spPr>
          <a:xfrm>
            <a:off x="2416703" y="3066892"/>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cs typeface="Poppins" pitchFamily="2" charset="77"/>
              </a:rPr>
              <a:t>12.1%</a:t>
            </a:r>
          </a:p>
        </p:txBody>
      </p:sp>
      <p:sp>
        <p:nvSpPr>
          <p:cNvPr id="113" name="Rectangle 112">
            <a:extLst>
              <a:ext uri="{FF2B5EF4-FFF2-40B4-BE49-F238E27FC236}">
                <a16:creationId xmlns:a16="http://schemas.microsoft.com/office/drawing/2014/main" id="{9FB15D33-A373-4918-B3EB-4462D02D97CD}"/>
              </a:ext>
            </a:extLst>
          </p:cNvPr>
          <p:cNvSpPr/>
          <p:nvPr/>
        </p:nvSpPr>
        <p:spPr>
          <a:xfrm>
            <a:off x="3153232" y="3089045"/>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cs typeface="Poppins" pitchFamily="2" charset="77"/>
              </a:rPr>
              <a:t>11.7%</a:t>
            </a:r>
          </a:p>
        </p:txBody>
      </p:sp>
      <p:sp>
        <p:nvSpPr>
          <p:cNvPr id="115" name="Rectangle 114">
            <a:extLst>
              <a:ext uri="{FF2B5EF4-FFF2-40B4-BE49-F238E27FC236}">
                <a16:creationId xmlns:a16="http://schemas.microsoft.com/office/drawing/2014/main" id="{C3331450-E5C9-488B-B8C4-B54538ECDDAF}"/>
              </a:ext>
            </a:extLst>
          </p:cNvPr>
          <p:cNvSpPr/>
          <p:nvPr/>
        </p:nvSpPr>
        <p:spPr>
          <a:xfrm>
            <a:off x="1691715" y="3067518"/>
            <a:ext cx="506713"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cs typeface="Poppins" pitchFamily="2" charset="77"/>
              </a:rPr>
              <a:t>20.8%</a:t>
            </a:r>
          </a:p>
        </p:txBody>
      </p:sp>
      <p:sp>
        <p:nvSpPr>
          <p:cNvPr id="119" name="Rectangle 118">
            <a:extLst>
              <a:ext uri="{FF2B5EF4-FFF2-40B4-BE49-F238E27FC236}">
                <a16:creationId xmlns:a16="http://schemas.microsoft.com/office/drawing/2014/main" id="{C00993A5-DDED-46CA-92E7-3B2AC1543D29}"/>
              </a:ext>
            </a:extLst>
          </p:cNvPr>
          <p:cNvSpPr/>
          <p:nvPr/>
        </p:nvSpPr>
        <p:spPr>
          <a:xfrm>
            <a:off x="4628926" y="3481217"/>
            <a:ext cx="542747" cy="572221"/>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Travel agent/ tour operator</a:t>
            </a:r>
          </a:p>
        </p:txBody>
      </p:sp>
      <p:sp>
        <p:nvSpPr>
          <p:cNvPr id="121" name="Rectangle 120">
            <a:extLst>
              <a:ext uri="{FF2B5EF4-FFF2-40B4-BE49-F238E27FC236}">
                <a16:creationId xmlns:a16="http://schemas.microsoft.com/office/drawing/2014/main" id="{3C9639EC-50E8-435E-B209-4F1AAE7BA314}"/>
              </a:ext>
            </a:extLst>
          </p:cNvPr>
          <p:cNvSpPr/>
          <p:nvPr/>
        </p:nvSpPr>
        <p:spPr>
          <a:xfrm>
            <a:off x="3809177" y="3479574"/>
            <a:ext cx="667899" cy="582673"/>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Destination website or social media</a:t>
            </a:r>
          </a:p>
        </p:txBody>
      </p:sp>
      <p:sp>
        <p:nvSpPr>
          <p:cNvPr id="123" name="Rounded Rectangle 12">
            <a:extLst>
              <a:ext uri="{FF2B5EF4-FFF2-40B4-BE49-F238E27FC236}">
                <a16:creationId xmlns:a16="http://schemas.microsoft.com/office/drawing/2014/main" id="{10E3A802-B709-47BC-A30E-B05CB5DBF4DD}"/>
              </a:ext>
            </a:extLst>
          </p:cNvPr>
          <p:cNvSpPr/>
          <p:nvPr/>
        </p:nvSpPr>
        <p:spPr>
          <a:xfrm>
            <a:off x="5430166" y="1585131"/>
            <a:ext cx="339907" cy="1827934"/>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125" name="Rounded Rectangle 13">
            <a:extLst>
              <a:ext uri="{FF2B5EF4-FFF2-40B4-BE49-F238E27FC236}">
                <a16:creationId xmlns:a16="http://schemas.microsoft.com/office/drawing/2014/main" id="{8E898023-7D81-4D75-A92B-7BDAA0494C63}"/>
              </a:ext>
            </a:extLst>
          </p:cNvPr>
          <p:cNvSpPr/>
          <p:nvPr/>
        </p:nvSpPr>
        <p:spPr>
          <a:xfrm>
            <a:off x="5430166" y="2526912"/>
            <a:ext cx="344741" cy="886153"/>
          </a:xfrm>
          <a:prstGeom prst="roundRect">
            <a:avLst>
              <a:gd name="adj" fmla="val 50000"/>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127" name="Rectangle 126">
            <a:extLst>
              <a:ext uri="{FF2B5EF4-FFF2-40B4-BE49-F238E27FC236}">
                <a16:creationId xmlns:a16="http://schemas.microsoft.com/office/drawing/2014/main" id="{FB305939-A25D-4F7A-A433-D3C7E52C90B2}"/>
              </a:ext>
            </a:extLst>
          </p:cNvPr>
          <p:cNvSpPr/>
          <p:nvPr/>
        </p:nvSpPr>
        <p:spPr>
          <a:xfrm>
            <a:off x="5394165" y="3144739"/>
            <a:ext cx="430647" cy="194669"/>
          </a:xfrm>
          <a:prstGeom prst="rect">
            <a:avLst/>
          </a:prstGeom>
        </p:spPr>
        <p:txBody>
          <a:bodyPr wrap="square" anchor="ctr">
            <a:spAutoFit/>
          </a:bodyPr>
          <a:lstStyle/>
          <a:p>
            <a:pPr algn="ctr">
              <a:lnSpc>
                <a:spcPct val="95000"/>
              </a:lnSpc>
            </a:pPr>
            <a:r>
              <a:rPr lang="en-US" sz="700" b="1" dirty="0">
                <a:solidFill>
                  <a:schemeClr val="bg1"/>
                </a:solidFill>
                <a:latin typeface="DINPro-Light" panose="02000504040000020003" pitchFamily="50" charset="0"/>
              </a:rPr>
              <a:t>8.1%</a:t>
            </a:r>
          </a:p>
        </p:txBody>
      </p:sp>
      <p:sp>
        <p:nvSpPr>
          <p:cNvPr id="129" name="Rectangle 128">
            <a:extLst>
              <a:ext uri="{FF2B5EF4-FFF2-40B4-BE49-F238E27FC236}">
                <a16:creationId xmlns:a16="http://schemas.microsoft.com/office/drawing/2014/main" id="{3B4BF4C5-B88A-404A-8B0E-B12727399189}"/>
              </a:ext>
            </a:extLst>
          </p:cNvPr>
          <p:cNvSpPr/>
          <p:nvPr/>
        </p:nvSpPr>
        <p:spPr>
          <a:xfrm>
            <a:off x="5307819" y="3490026"/>
            <a:ext cx="603337" cy="572221"/>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An airline website or social media</a:t>
            </a:r>
          </a:p>
        </p:txBody>
      </p:sp>
      <p:sp>
        <p:nvSpPr>
          <p:cNvPr id="131" name="TextBox 130">
            <a:extLst>
              <a:ext uri="{FF2B5EF4-FFF2-40B4-BE49-F238E27FC236}">
                <a16:creationId xmlns:a16="http://schemas.microsoft.com/office/drawing/2014/main" id="{DD29A89B-F59F-4B78-942E-EF1F930C2035}"/>
              </a:ext>
            </a:extLst>
          </p:cNvPr>
          <p:cNvSpPr txBox="1"/>
          <p:nvPr/>
        </p:nvSpPr>
        <p:spPr>
          <a:xfrm>
            <a:off x="89127" y="2152395"/>
            <a:ext cx="1417182" cy="1384995"/>
          </a:xfrm>
          <a:prstGeom prst="rect">
            <a:avLst/>
          </a:prstGeom>
          <a:noFill/>
        </p:spPr>
        <p:txBody>
          <a:bodyPr wrap="square">
            <a:spAutoFit/>
          </a:bodyPr>
          <a:lstStyle/>
          <a:p>
            <a:pPr algn="ctr"/>
            <a:r>
              <a:rPr lang="en-US" sz="1200" dirty="0">
                <a:latin typeface="DINPro-Light" panose="02000504040000020003" pitchFamily="50" charset="0"/>
              </a:rPr>
              <a:t>The importance of personal recommendations is even greater </a:t>
            </a:r>
            <a:r>
              <a:rPr lang="en-US" sz="1200" b="1" dirty="0">
                <a:latin typeface="DINPro-Light" panose="02000504040000020003" pitchFamily="50" charset="0"/>
              </a:rPr>
              <a:t>for those planning to travel domestically </a:t>
            </a:r>
          </a:p>
        </p:txBody>
      </p:sp>
      <p:sp>
        <p:nvSpPr>
          <p:cNvPr id="2" name="object 5">
            <a:extLst>
              <a:ext uri="{FF2B5EF4-FFF2-40B4-BE49-F238E27FC236}">
                <a16:creationId xmlns:a16="http://schemas.microsoft.com/office/drawing/2014/main" id="{1EFCCC81-3673-403A-B571-D5E972C676F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CAC04830-0427-4F82-BD5D-36D33EF1DEEA}" type="slidenum">
              <a:rPr lang="en-US" sz="700" smtClean="0">
                <a:latin typeface="DINPro-Light" panose="02000504040000020003" pitchFamily="50" charset="0"/>
                <a:cs typeface="Arial"/>
              </a:rPr>
              <a:t>38</a:t>
            </a:fld>
            <a:endParaRPr sz="700" dirty="0">
              <a:latin typeface="DINPro-Light" panose="02000504040000020003" pitchFamily="50" charset="0"/>
              <a:cs typeface="Arial"/>
            </a:endParaRPr>
          </a:p>
        </p:txBody>
      </p:sp>
      <p:sp>
        <p:nvSpPr>
          <p:cNvPr id="4" name="TextBox 3">
            <a:extLst>
              <a:ext uri="{FF2B5EF4-FFF2-40B4-BE49-F238E27FC236}">
                <a16:creationId xmlns:a16="http://schemas.microsoft.com/office/drawing/2014/main" id="{E3110132-880C-4A0A-89D1-2E746B8D7199}"/>
              </a:ext>
            </a:extLst>
          </p:cNvPr>
          <p:cNvSpPr txBox="1"/>
          <p:nvPr/>
        </p:nvSpPr>
        <p:spPr>
          <a:xfrm>
            <a:off x="6023607" y="4905223"/>
            <a:ext cx="1978238" cy="246221"/>
          </a:xfrm>
          <a:prstGeom prst="rect">
            <a:avLst/>
          </a:prstGeom>
          <a:noFill/>
        </p:spPr>
        <p:txBody>
          <a:bodyPr wrap="square">
            <a:spAutoFit/>
          </a:bodyPr>
          <a:lstStyle/>
          <a:p>
            <a:pPr algn="r"/>
            <a:r>
              <a:rPr lang="en-GB" sz="500" b="1" dirty="0">
                <a:solidFill>
                  <a:schemeClr val="bg1">
                    <a:lumMod val="65000"/>
                  </a:schemeClr>
                </a:solidFill>
                <a:latin typeface="DINPro-Light" panose="02000504040000020003" pitchFamily="50" charset="0"/>
              </a:rPr>
              <a:t>NB: Sampling carried out through online survey thus it may contain bias towards digital usage </a:t>
            </a:r>
            <a:endParaRPr lang="en-US" sz="500" b="1" dirty="0">
              <a:solidFill>
                <a:schemeClr val="bg1">
                  <a:lumMod val="65000"/>
                </a:schemeClr>
              </a:solidFill>
              <a:latin typeface="DINPro-Light" panose="02000504040000020003" pitchFamily="50" charset="0"/>
            </a:endParaRPr>
          </a:p>
        </p:txBody>
      </p:sp>
      <p:sp>
        <p:nvSpPr>
          <p:cNvPr id="6" name="TextBox 5">
            <a:extLst>
              <a:ext uri="{FF2B5EF4-FFF2-40B4-BE49-F238E27FC236}">
                <a16:creationId xmlns:a16="http://schemas.microsoft.com/office/drawing/2014/main" id="{03E3725C-5DBA-4B50-84FD-EAEAEDBDE536}"/>
              </a:ext>
            </a:extLst>
          </p:cNvPr>
          <p:cNvSpPr txBox="1"/>
          <p:nvPr/>
        </p:nvSpPr>
        <p:spPr>
          <a:xfrm>
            <a:off x="287655" y="4835852"/>
            <a:ext cx="2629702"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Q12.What sources of information will you use the most when planning your next trip?</a:t>
            </a:r>
          </a:p>
        </p:txBody>
      </p:sp>
      <p:sp>
        <p:nvSpPr>
          <p:cNvPr id="7" name="TextBox 6">
            <a:extLst>
              <a:ext uri="{FF2B5EF4-FFF2-40B4-BE49-F238E27FC236}">
                <a16:creationId xmlns:a16="http://schemas.microsoft.com/office/drawing/2014/main" id="{AB1A6FB9-F7F9-4E63-8300-E596531BE9C0}"/>
              </a:ext>
            </a:extLst>
          </p:cNvPr>
          <p:cNvSpPr txBox="1"/>
          <p:nvPr/>
        </p:nvSpPr>
        <p:spPr>
          <a:xfrm>
            <a:off x="7789073" y="4928307"/>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3,148</a:t>
            </a:r>
          </a:p>
        </p:txBody>
      </p:sp>
      <p:sp>
        <p:nvSpPr>
          <p:cNvPr id="11" name="TextBox 10">
            <a:extLst>
              <a:ext uri="{FF2B5EF4-FFF2-40B4-BE49-F238E27FC236}">
                <a16:creationId xmlns:a16="http://schemas.microsoft.com/office/drawing/2014/main" id="{6C466D7B-5144-4742-AA5E-BDA993168D2F}"/>
              </a:ext>
            </a:extLst>
          </p:cNvPr>
          <p:cNvSpPr txBox="1"/>
          <p:nvPr/>
        </p:nvSpPr>
        <p:spPr>
          <a:xfrm>
            <a:off x="3643809" y="1087603"/>
            <a:ext cx="3055727"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Top 10 preferred sources of information for respondents most likely to travel in the next 6 months</a:t>
            </a:r>
          </a:p>
        </p:txBody>
      </p:sp>
      <p:sp>
        <p:nvSpPr>
          <p:cNvPr id="10" name="object 3">
            <a:extLst>
              <a:ext uri="{FF2B5EF4-FFF2-40B4-BE49-F238E27FC236}">
                <a16:creationId xmlns:a16="http://schemas.microsoft.com/office/drawing/2014/main" id="{AE417276-52FC-4D7C-8922-4736207B5078}"/>
              </a:ext>
            </a:extLst>
          </p:cNvPr>
          <p:cNvSpPr/>
          <p:nvPr/>
        </p:nvSpPr>
        <p:spPr>
          <a:xfrm>
            <a:off x="286380" y="737456"/>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12" name="TextBox 11">
            <a:extLst>
              <a:ext uri="{FF2B5EF4-FFF2-40B4-BE49-F238E27FC236}">
                <a16:creationId xmlns:a16="http://schemas.microsoft.com/office/drawing/2014/main" id="{D4DFB6DF-3B4C-487E-B9F6-E4A6D18A1FB0}"/>
              </a:ext>
            </a:extLst>
          </p:cNvPr>
          <p:cNvSpPr txBox="1"/>
          <p:nvPr/>
        </p:nvSpPr>
        <p:spPr>
          <a:xfrm>
            <a:off x="180271" y="169255"/>
            <a:ext cx="6156808"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Respondents demonstrate a stable preference for digital sources, </a:t>
            </a:r>
          </a:p>
          <a:p>
            <a:r>
              <a:rPr lang="en-US" sz="1400" dirty="0">
                <a:solidFill>
                  <a:srgbClr val="3FADDD"/>
                </a:solidFill>
                <a:latin typeface="DINPro-Bold" panose="02000503030000020004" pitchFamily="50" charset="0"/>
              </a:rPr>
              <a:t>with 2 out of 3 intending to use online information to plan their next trip</a:t>
            </a:r>
          </a:p>
        </p:txBody>
      </p:sp>
      <p:sp>
        <p:nvSpPr>
          <p:cNvPr id="5" name="Rounded Rectangle 12">
            <a:extLst>
              <a:ext uri="{FF2B5EF4-FFF2-40B4-BE49-F238E27FC236}">
                <a16:creationId xmlns:a16="http://schemas.microsoft.com/office/drawing/2014/main" id="{44D13C81-9C2B-42D6-9988-577C1B9D803C}"/>
              </a:ext>
            </a:extLst>
          </p:cNvPr>
          <p:cNvSpPr/>
          <p:nvPr/>
        </p:nvSpPr>
        <p:spPr>
          <a:xfrm>
            <a:off x="6232677" y="1585131"/>
            <a:ext cx="339907" cy="1832380"/>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8" name="Rounded Rectangle 13">
            <a:extLst>
              <a:ext uri="{FF2B5EF4-FFF2-40B4-BE49-F238E27FC236}">
                <a16:creationId xmlns:a16="http://schemas.microsoft.com/office/drawing/2014/main" id="{59528A05-8C4F-42A9-8D73-E940C12A30D0}"/>
              </a:ext>
            </a:extLst>
          </p:cNvPr>
          <p:cNvSpPr/>
          <p:nvPr/>
        </p:nvSpPr>
        <p:spPr>
          <a:xfrm>
            <a:off x="6232677" y="2526912"/>
            <a:ext cx="340027" cy="890599"/>
          </a:xfrm>
          <a:prstGeom prst="roundRect">
            <a:avLst>
              <a:gd name="adj" fmla="val 5000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9" name="Rectangle 8">
            <a:extLst>
              <a:ext uri="{FF2B5EF4-FFF2-40B4-BE49-F238E27FC236}">
                <a16:creationId xmlns:a16="http://schemas.microsoft.com/office/drawing/2014/main" id="{D4D87A73-4B75-4DC6-9D52-DC29F77DABB9}"/>
              </a:ext>
            </a:extLst>
          </p:cNvPr>
          <p:cNvSpPr/>
          <p:nvPr/>
        </p:nvSpPr>
        <p:spPr>
          <a:xfrm>
            <a:off x="6196676" y="3149185"/>
            <a:ext cx="430647" cy="194669"/>
          </a:xfrm>
          <a:prstGeom prst="rect">
            <a:avLst/>
          </a:prstGeom>
        </p:spPr>
        <p:txBody>
          <a:bodyPr wrap="square" anchor="ctr">
            <a:spAutoFit/>
          </a:bodyPr>
          <a:lstStyle/>
          <a:p>
            <a:pPr algn="ctr">
              <a:lnSpc>
                <a:spcPct val="95000"/>
              </a:lnSpc>
            </a:pPr>
            <a:r>
              <a:rPr lang="en-US" sz="700" b="1" dirty="0">
                <a:solidFill>
                  <a:schemeClr val="tx1">
                    <a:lumMod val="75000"/>
                    <a:lumOff val="25000"/>
                  </a:schemeClr>
                </a:solidFill>
                <a:latin typeface="DINPro-Light" panose="02000504040000020003" pitchFamily="50" charset="0"/>
              </a:rPr>
              <a:t>8.1%</a:t>
            </a:r>
          </a:p>
        </p:txBody>
      </p:sp>
      <p:sp>
        <p:nvSpPr>
          <p:cNvPr id="13" name="Rectangle 12">
            <a:extLst>
              <a:ext uri="{FF2B5EF4-FFF2-40B4-BE49-F238E27FC236}">
                <a16:creationId xmlns:a16="http://schemas.microsoft.com/office/drawing/2014/main" id="{9F4298BC-AE92-448E-ABFF-2454B0A6A864}"/>
              </a:ext>
            </a:extLst>
          </p:cNvPr>
          <p:cNvSpPr/>
          <p:nvPr/>
        </p:nvSpPr>
        <p:spPr>
          <a:xfrm>
            <a:off x="6068740" y="3481217"/>
            <a:ext cx="667899" cy="751757"/>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An online travel video on YouTube, Facebook, etc.</a:t>
            </a:r>
          </a:p>
        </p:txBody>
      </p:sp>
      <p:sp>
        <p:nvSpPr>
          <p:cNvPr id="14" name="Rounded Rectangle 12">
            <a:extLst>
              <a:ext uri="{FF2B5EF4-FFF2-40B4-BE49-F238E27FC236}">
                <a16:creationId xmlns:a16="http://schemas.microsoft.com/office/drawing/2014/main" id="{A16B0A51-76B1-4353-ACB3-22ACD2A618BA}"/>
              </a:ext>
            </a:extLst>
          </p:cNvPr>
          <p:cNvSpPr/>
          <p:nvPr/>
        </p:nvSpPr>
        <p:spPr>
          <a:xfrm>
            <a:off x="7049092" y="1581140"/>
            <a:ext cx="337675" cy="1836371"/>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15" name="Rounded Rectangle 13">
            <a:extLst>
              <a:ext uri="{FF2B5EF4-FFF2-40B4-BE49-F238E27FC236}">
                <a16:creationId xmlns:a16="http://schemas.microsoft.com/office/drawing/2014/main" id="{BD3F7D8C-1FF2-4FB6-A601-3FCF4111379B}"/>
              </a:ext>
            </a:extLst>
          </p:cNvPr>
          <p:cNvSpPr/>
          <p:nvPr/>
        </p:nvSpPr>
        <p:spPr>
          <a:xfrm>
            <a:off x="7049092" y="2681983"/>
            <a:ext cx="344729" cy="735528"/>
          </a:xfrm>
          <a:prstGeom prst="roundRect">
            <a:avLst>
              <a:gd name="adj" fmla="val 50000"/>
            </a:avLst>
          </a:prstGeom>
          <a:solidFill>
            <a:srgbClr val="A1EAF7"/>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16" name="Rectangle 15">
            <a:extLst>
              <a:ext uri="{FF2B5EF4-FFF2-40B4-BE49-F238E27FC236}">
                <a16:creationId xmlns:a16="http://schemas.microsoft.com/office/drawing/2014/main" id="{CADEC966-BDDB-4FA1-AB54-84188D54CD97}"/>
              </a:ext>
            </a:extLst>
          </p:cNvPr>
          <p:cNvSpPr/>
          <p:nvPr/>
        </p:nvSpPr>
        <p:spPr>
          <a:xfrm>
            <a:off x="7013091" y="3149185"/>
            <a:ext cx="430647" cy="194669"/>
          </a:xfrm>
          <a:prstGeom prst="rect">
            <a:avLst/>
          </a:prstGeom>
        </p:spPr>
        <p:txBody>
          <a:bodyPr wrap="square" anchor="ctr">
            <a:spAutoFit/>
          </a:bodyPr>
          <a:lstStyle/>
          <a:p>
            <a:pPr algn="ctr">
              <a:lnSpc>
                <a:spcPct val="95000"/>
              </a:lnSpc>
            </a:pPr>
            <a:r>
              <a:rPr lang="en-US" sz="700" b="1" dirty="0">
                <a:solidFill>
                  <a:schemeClr val="tx1">
                    <a:lumMod val="75000"/>
                    <a:lumOff val="25000"/>
                  </a:schemeClr>
                </a:solidFill>
                <a:latin typeface="DINPro-Light" panose="02000504040000020003" pitchFamily="50" charset="0"/>
              </a:rPr>
              <a:t>6.1%</a:t>
            </a:r>
          </a:p>
        </p:txBody>
      </p:sp>
      <p:sp>
        <p:nvSpPr>
          <p:cNvPr id="17" name="Rectangle 16">
            <a:extLst>
              <a:ext uri="{FF2B5EF4-FFF2-40B4-BE49-F238E27FC236}">
                <a16:creationId xmlns:a16="http://schemas.microsoft.com/office/drawing/2014/main" id="{51B9D909-C618-4FF5-99F5-87600BFADAA6}"/>
              </a:ext>
            </a:extLst>
          </p:cNvPr>
          <p:cNvSpPr/>
          <p:nvPr/>
        </p:nvSpPr>
        <p:spPr>
          <a:xfrm>
            <a:off x="6883242" y="3481217"/>
            <a:ext cx="667899" cy="572221"/>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Newspaper/ magazine articles</a:t>
            </a:r>
          </a:p>
        </p:txBody>
      </p:sp>
      <p:sp>
        <p:nvSpPr>
          <p:cNvPr id="18" name="Rounded Rectangle 12">
            <a:extLst>
              <a:ext uri="{FF2B5EF4-FFF2-40B4-BE49-F238E27FC236}">
                <a16:creationId xmlns:a16="http://schemas.microsoft.com/office/drawing/2014/main" id="{B5BDF898-5D73-468D-B7E6-79F12A49E80D}"/>
              </a:ext>
            </a:extLst>
          </p:cNvPr>
          <p:cNvSpPr/>
          <p:nvPr/>
        </p:nvSpPr>
        <p:spPr>
          <a:xfrm>
            <a:off x="7815722" y="1581140"/>
            <a:ext cx="337675" cy="1836371"/>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19" name="Rounded Rectangle 13">
            <a:extLst>
              <a:ext uri="{FF2B5EF4-FFF2-40B4-BE49-F238E27FC236}">
                <a16:creationId xmlns:a16="http://schemas.microsoft.com/office/drawing/2014/main" id="{E17334EA-5865-4D5B-A1D7-8F66858450FA}"/>
              </a:ext>
            </a:extLst>
          </p:cNvPr>
          <p:cNvSpPr/>
          <p:nvPr/>
        </p:nvSpPr>
        <p:spPr>
          <a:xfrm>
            <a:off x="7815722" y="2915203"/>
            <a:ext cx="340027" cy="502308"/>
          </a:xfrm>
          <a:prstGeom prst="roundRect">
            <a:avLst>
              <a:gd name="adj" fmla="val 50000"/>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20" name="Rectangle 19">
            <a:extLst>
              <a:ext uri="{FF2B5EF4-FFF2-40B4-BE49-F238E27FC236}">
                <a16:creationId xmlns:a16="http://schemas.microsoft.com/office/drawing/2014/main" id="{1A7C4806-E04A-4F31-B0FD-72B479BE470E}"/>
              </a:ext>
            </a:extLst>
          </p:cNvPr>
          <p:cNvSpPr/>
          <p:nvPr/>
        </p:nvSpPr>
        <p:spPr>
          <a:xfrm>
            <a:off x="7779721" y="3149185"/>
            <a:ext cx="430647" cy="194669"/>
          </a:xfrm>
          <a:prstGeom prst="rect">
            <a:avLst/>
          </a:prstGeom>
        </p:spPr>
        <p:txBody>
          <a:bodyPr wrap="square" anchor="ctr">
            <a:spAutoFit/>
          </a:bodyPr>
          <a:lstStyle/>
          <a:p>
            <a:pPr algn="ctr">
              <a:lnSpc>
                <a:spcPct val="95000"/>
              </a:lnSpc>
            </a:pPr>
            <a:r>
              <a:rPr lang="en-US" sz="700" b="1" dirty="0">
                <a:solidFill>
                  <a:schemeClr val="tx1">
                    <a:lumMod val="75000"/>
                    <a:lumOff val="25000"/>
                  </a:schemeClr>
                </a:solidFill>
                <a:latin typeface="DINPro-Light" panose="02000504040000020003" pitchFamily="50" charset="0"/>
              </a:rPr>
              <a:t>3.7%</a:t>
            </a:r>
          </a:p>
        </p:txBody>
      </p:sp>
      <p:sp>
        <p:nvSpPr>
          <p:cNvPr id="21" name="Rectangle 20">
            <a:extLst>
              <a:ext uri="{FF2B5EF4-FFF2-40B4-BE49-F238E27FC236}">
                <a16:creationId xmlns:a16="http://schemas.microsoft.com/office/drawing/2014/main" id="{02CA891E-6ED1-49DC-BA68-7FFC8A0C271C}"/>
              </a:ext>
            </a:extLst>
          </p:cNvPr>
          <p:cNvSpPr/>
          <p:nvPr/>
        </p:nvSpPr>
        <p:spPr>
          <a:xfrm>
            <a:off x="7666469" y="3486222"/>
            <a:ext cx="667898" cy="751757"/>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Digital content from someone followed on Social Media</a:t>
            </a:r>
          </a:p>
        </p:txBody>
      </p:sp>
      <p:sp>
        <p:nvSpPr>
          <p:cNvPr id="22" name="Rounded Rectangle 12">
            <a:extLst>
              <a:ext uri="{FF2B5EF4-FFF2-40B4-BE49-F238E27FC236}">
                <a16:creationId xmlns:a16="http://schemas.microsoft.com/office/drawing/2014/main" id="{960A0EB1-3FE5-47D0-B8B5-80B7521A8428}"/>
              </a:ext>
            </a:extLst>
          </p:cNvPr>
          <p:cNvSpPr/>
          <p:nvPr/>
        </p:nvSpPr>
        <p:spPr>
          <a:xfrm>
            <a:off x="8529535" y="1581140"/>
            <a:ext cx="337674" cy="1844402"/>
          </a:xfrm>
          <a:prstGeom prst="roundRect">
            <a:avLst>
              <a:gd name="adj" fmla="val 50000"/>
            </a:avLst>
          </a:prstGeom>
          <a:solidFill>
            <a:schemeClr val="accent1">
              <a:lumMod val="20000"/>
              <a:lumOff val="8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23" name="Rounded Rectangle 13">
            <a:extLst>
              <a:ext uri="{FF2B5EF4-FFF2-40B4-BE49-F238E27FC236}">
                <a16:creationId xmlns:a16="http://schemas.microsoft.com/office/drawing/2014/main" id="{DC5C30C0-4189-46BC-9F42-893495964276}"/>
              </a:ext>
            </a:extLst>
          </p:cNvPr>
          <p:cNvSpPr/>
          <p:nvPr/>
        </p:nvSpPr>
        <p:spPr>
          <a:xfrm>
            <a:off x="8529535" y="2991402"/>
            <a:ext cx="340026" cy="43413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24" name="Rectangle 23">
            <a:extLst>
              <a:ext uri="{FF2B5EF4-FFF2-40B4-BE49-F238E27FC236}">
                <a16:creationId xmlns:a16="http://schemas.microsoft.com/office/drawing/2014/main" id="{1C93108C-51DE-4A44-8BFC-980CDC3C466F}"/>
              </a:ext>
            </a:extLst>
          </p:cNvPr>
          <p:cNvSpPr/>
          <p:nvPr/>
        </p:nvSpPr>
        <p:spPr>
          <a:xfrm>
            <a:off x="8493533" y="3157216"/>
            <a:ext cx="430647" cy="194669"/>
          </a:xfrm>
          <a:prstGeom prst="rect">
            <a:avLst/>
          </a:prstGeom>
        </p:spPr>
        <p:txBody>
          <a:bodyPr wrap="square" anchor="ctr">
            <a:spAutoFit/>
          </a:bodyPr>
          <a:lstStyle/>
          <a:p>
            <a:pPr algn="ctr">
              <a:lnSpc>
                <a:spcPct val="95000"/>
              </a:lnSpc>
            </a:pPr>
            <a:r>
              <a:rPr lang="en-US" sz="700" b="1" dirty="0">
                <a:solidFill>
                  <a:schemeClr val="tx1">
                    <a:lumMod val="75000"/>
                    <a:lumOff val="25000"/>
                  </a:schemeClr>
                </a:solidFill>
                <a:latin typeface="DINPro-Light" panose="02000504040000020003" pitchFamily="50" charset="0"/>
              </a:rPr>
              <a:t>3.6%</a:t>
            </a:r>
          </a:p>
        </p:txBody>
      </p:sp>
      <p:sp>
        <p:nvSpPr>
          <p:cNvPr id="25" name="Rectangle 24">
            <a:extLst>
              <a:ext uri="{FF2B5EF4-FFF2-40B4-BE49-F238E27FC236}">
                <a16:creationId xmlns:a16="http://schemas.microsoft.com/office/drawing/2014/main" id="{6A3EF76B-CE03-4CFE-9B9F-C6DEF95A07FE}"/>
              </a:ext>
            </a:extLst>
          </p:cNvPr>
          <p:cNvSpPr/>
          <p:nvPr/>
        </p:nvSpPr>
        <p:spPr>
          <a:xfrm>
            <a:off x="8427731" y="3482060"/>
            <a:ext cx="543632" cy="931294"/>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700" b="1" dirty="0">
                <a:solidFill>
                  <a:schemeClr val="bg1">
                    <a:lumMod val="50000"/>
                  </a:schemeClr>
                </a:solidFill>
                <a:latin typeface="DINPro-Light" panose="02000504040000020003" pitchFamily="50" charset="0"/>
              </a:rPr>
              <a:t>A travel show on television/ OnDemand/ podcast</a:t>
            </a:r>
          </a:p>
        </p:txBody>
      </p:sp>
      <p:sp>
        <p:nvSpPr>
          <p:cNvPr id="39" name="Isosceles Triangle 38">
            <a:extLst>
              <a:ext uri="{FF2B5EF4-FFF2-40B4-BE49-F238E27FC236}">
                <a16:creationId xmlns:a16="http://schemas.microsoft.com/office/drawing/2014/main" id="{C20060AA-3829-472C-ABA9-133607AE39C4}"/>
              </a:ext>
            </a:extLst>
          </p:cNvPr>
          <p:cNvSpPr/>
          <p:nvPr/>
        </p:nvSpPr>
        <p:spPr>
          <a:xfrm>
            <a:off x="3290101" y="3901309"/>
            <a:ext cx="131102" cy="9223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683EF490-B80D-4A79-8A55-580D82D3AB7A}"/>
              </a:ext>
            </a:extLst>
          </p:cNvPr>
          <p:cNvSpPr/>
          <p:nvPr/>
        </p:nvSpPr>
        <p:spPr>
          <a:xfrm rot="10800000">
            <a:off x="4077575" y="4113708"/>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a:extLst>
              <a:ext uri="{FF2B5EF4-FFF2-40B4-BE49-F238E27FC236}">
                <a16:creationId xmlns:a16="http://schemas.microsoft.com/office/drawing/2014/main" id="{F55ABCEF-7465-4794-86DB-E21B1EF67D8B}"/>
              </a:ext>
            </a:extLst>
          </p:cNvPr>
          <p:cNvSpPr/>
          <p:nvPr/>
        </p:nvSpPr>
        <p:spPr>
          <a:xfrm rot="10800000">
            <a:off x="7931015" y="4270899"/>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3B04F15E-CD79-40A4-A616-5A67552ADB10}"/>
              </a:ext>
            </a:extLst>
          </p:cNvPr>
          <p:cNvSpPr/>
          <p:nvPr/>
        </p:nvSpPr>
        <p:spPr>
          <a:xfrm>
            <a:off x="5541985" y="4107396"/>
            <a:ext cx="131102" cy="9223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Chat">
            <a:extLst>
              <a:ext uri="{FF2B5EF4-FFF2-40B4-BE49-F238E27FC236}">
                <a16:creationId xmlns:a16="http://schemas.microsoft.com/office/drawing/2014/main" id="{FD2A3CFD-B529-4C6C-8B0D-BE28C9C943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953" y="1459543"/>
            <a:ext cx="700074" cy="700074"/>
          </a:xfrm>
          <a:prstGeom prst="rect">
            <a:avLst/>
          </a:prstGeom>
        </p:spPr>
      </p:pic>
      <p:cxnSp>
        <p:nvCxnSpPr>
          <p:cNvPr id="66" name="Straight Connector 65">
            <a:extLst>
              <a:ext uri="{FF2B5EF4-FFF2-40B4-BE49-F238E27FC236}">
                <a16:creationId xmlns:a16="http://schemas.microsoft.com/office/drawing/2014/main" id="{17E18433-3B61-4CEF-A80F-9EEFA1D12BA8}"/>
              </a:ext>
            </a:extLst>
          </p:cNvPr>
          <p:cNvCxnSpPr/>
          <p:nvPr/>
        </p:nvCxnSpPr>
        <p:spPr>
          <a:xfrm>
            <a:off x="2526256" y="4138745"/>
            <a:ext cx="15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79EED87-3DE3-43F5-802C-70B3386058D2}"/>
              </a:ext>
            </a:extLst>
          </p:cNvPr>
          <p:cNvCxnSpPr/>
          <p:nvPr/>
        </p:nvCxnSpPr>
        <p:spPr>
          <a:xfrm>
            <a:off x="4876800" y="4153231"/>
            <a:ext cx="15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E023FF43-A06D-4CE7-BAC1-18C32843C3EF}"/>
              </a:ext>
            </a:extLst>
          </p:cNvPr>
          <p:cNvSpPr/>
          <p:nvPr/>
        </p:nvSpPr>
        <p:spPr>
          <a:xfrm rot="10800000">
            <a:off x="1850036" y="4098925"/>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76087B39-F59A-46FC-B529-7513F76D3836}"/>
              </a:ext>
            </a:extLst>
          </p:cNvPr>
          <p:cNvSpPr/>
          <p:nvPr/>
        </p:nvSpPr>
        <p:spPr>
          <a:xfrm>
            <a:off x="6337079" y="4250563"/>
            <a:ext cx="131102" cy="9223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5238DAAE-B488-4611-92A2-14E44F8BC971}"/>
              </a:ext>
            </a:extLst>
          </p:cNvPr>
          <p:cNvSpPr/>
          <p:nvPr/>
        </p:nvSpPr>
        <p:spPr>
          <a:xfrm>
            <a:off x="7154084" y="4107114"/>
            <a:ext cx="131102" cy="9223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C2513B69-F64E-42FE-B3F2-8F8897D778D8}"/>
              </a:ext>
            </a:extLst>
          </p:cNvPr>
          <p:cNvSpPr/>
          <p:nvPr/>
        </p:nvSpPr>
        <p:spPr>
          <a:xfrm>
            <a:off x="8643305" y="4436438"/>
            <a:ext cx="131102" cy="9223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id="{6DAA501B-4B90-4C11-A589-AD1DE4CFE7DD}"/>
              </a:ext>
            </a:extLst>
          </p:cNvPr>
          <p:cNvCxnSpPr/>
          <p:nvPr/>
        </p:nvCxnSpPr>
        <p:spPr>
          <a:xfrm>
            <a:off x="2526256" y="4205941"/>
            <a:ext cx="15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C314AD-EB13-4DB0-91D9-D098072DB5BC}"/>
              </a:ext>
            </a:extLst>
          </p:cNvPr>
          <p:cNvCxnSpPr/>
          <p:nvPr/>
        </p:nvCxnSpPr>
        <p:spPr>
          <a:xfrm>
            <a:off x="4876800" y="4218406"/>
            <a:ext cx="15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11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7911A-5533-4E52-943D-8BC4560BEDFF}"/>
              </a:ext>
            </a:extLst>
          </p:cNvPr>
          <p:cNvSpPr/>
          <p:nvPr/>
        </p:nvSpPr>
        <p:spPr>
          <a:xfrm>
            <a:off x="0" y="1019812"/>
            <a:ext cx="9144000" cy="413003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bject 23">
            <a:extLst>
              <a:ext uri="{FF2B5EF4-FFF2-40B4-BE49-F238E27FC236}">
                <a16:creationId xmlns:a16="http://schemas.microsoft.com/office/drawing/2014/main" id="{33E6C8FE-96AB-4E51-8BA5-CE1238739207}"/>
              </a:ext>
            </a:extLst>
          </p:cNvPr>
          <p:cNvSpPr/>
          <p:nvPr/>
        </p:nvSpPr>
        <p:spPr>
          <a:xfrm>
            <a:off x="3945538" y="854077"/>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graphicFrame>
        <p:nvGraphicFramePr>
          <p:cNvPr id="2" name="Chart 1">
            <a:extLst>
              <a:ext uri="{FF2B5EF4-FFF2-40B4-BE49-F238E27FC236}">
                <a16:creationId xmlns:a16="http://schemas.microsoft.com/office/drawing/2014/main" id="{8E0519BA-BA47-45CF-9984-7D795B07C2B7}"/>
              </a:ext>
            </a:extLst>
          </p:cNvPr>
          <p:cNvGraphicFramePr/>
          <p:nvPr>
            <p:extLst>
              <p:ext uri="{D42A27DB-BD31-4B8C-83A1-F6EECF244321}">
                <p14:modId xmlns:p14="http://schemas.microsoft.com/office/powerpoint/2010/main" val="339311477"/>
              </p:ext>
            </p:extLst>
          </p:nvPr>
        </p:nvGraphicFramePr>
        <p:xfrm>
          <a:off x="3334426" y="1817480"/>
          <a:ext cx="3962400" cy="2972543"/>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1011F5CF-E6C3-4B81-B776-D94CDE2A1FE4}"/>
              </a:ext>
            </a:extLst>
          </p:cNvPr>
          <p:cNvSpPr/>
          <p:nvPr/>
        </p:nvSpPr>
        <p:spPr>
          <a:xfrm>
            <a:off x="6812996" y="3230786"/>
            <a:ext cx="592693" cy="592693"/>
          </a:xfrm>
          <a:prstGeom prst="ellipse">
            <a:avLst/>
          </a:prstGeom>
          <a:solidFill>
            <a:srgbClr val="2D8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 name="TextBox 4">
            <a:extLst>
              <a:ext uri="{FF2B5EF4-FFF2-40B4-BE49-F238E27FC236}">
                <a16:creationId xmlns:a16="http://schemas.microsoft.com/office/drawing/2014/main" id="{EA6D8834-7A78-4914-845E-559D8F603FA6}"/>
              </a:ext>
            </a:extLst>
          </p:cNvPr>
          <p:cNvSpPr txBox="1"/>
          <p:nvPr/>
        </p:nvSpPr>
        <p:spPr>
          <a:xfrm>
            <a:off x="7434025" y="3051325"/>
            <a:ext cx="1540806" cy="807913"/>
          </a:xfrm>
          <a:prstGeom prst="rect">
            <a:avLst/>
          </a:prstGeom>
          <a:noFill/>
        </p:spPr>
        <p:txBody>
          <a:bodyPr wrap="none" rtlCol="0" anchor="b" anchorCtr="0">
            <a:spAutoFit/>
          </a:bodyPr>
          <a:lstStyle/>
          <a:p>
            <a:r>
              <a:rPr lang="en-US" sz="3600" b="1" dirty="0">
                <a:solidFill>
                  <a:srgbClr val="2D8CB5"/>
                </a:solidFill>
                <a:latin typeface="DINPro-Bold" panose="02000503030000020004" pitchFamily="50" charset="0"/>
              </a:rPr>
              <a:t>49.4%</a:t>
            </a:r>
          </a:p>
          <a:p>
            <a:r>
              <a:rPr lang="en-US" sz="1050" b="1" dirty="0">
                <a:solidFill>
                  <a:srgbClr val="2D8CB5"/>
                </a:solidFill>
                <a:latin typeface="DINPro-Bold" panose="02000503030000020004" pitchFamily="50" charset="0"/>
              </a:rPr>
              <a:t>Online booking engine</a:t>
            </a:r>
          </a:p>
        </p:txBody>
      </p:sp>
      <p:sp>
        <p:nvSpPr>
          <p:cNvPr id="10" name="Shape 2944">
            <a:extLst>
              <a:ext uri="{FF2B5EF4-FFF2-40B4-BE49-F238E27FC236}">
                <a16:creationId xmlns:a16="http://schemas.microsoft.com/office/drawing/2014/main" id="{5CC8325A-337C-4856-84F8-E4F7C73B4938}"/>
              </a:ext>
            </a:extLst>
          </p:cNvPr>
          <p:cNvSpPr>
            <a:spLocks noChangeAspect="1"/>
          </p:cNvSpPr>
          <p:nvPr/>
        </p:nvSpPr>
        <p:spPr>
          <a:xfrm>
            <a:off x="6969325" y="3384724"/>
            <a:ext cx="280033" cy="280032"/>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12" name="TextBox 11">
            <a:extLst>
              <a:ext uri="{FF2B5EF4-FFF2-40B4-BE49-F238E27FC236}">
                <a16:creationId xmlns:a16="http://schemas.microsoft.com/office/drawing/2014/main" id="{6C92A3BF-E586-4A68-80B0-3FB6D74F84F2}"/>
              </a:ext>
            </a:extLst>
          </p:cNvPr>
          <p:cNvSpPr txBox="1"/>
          <p:nvPr/>
        </p:nvSpPr>
        <p:spPr>
          <a:xfrm>
            <a:off x="2506909" y="3666650"/>
            <a:ext cx="1410777" cy="969496"/>
          </a:xfrm>
          <a:prstGeom prst="rect">
            <a:avLst/>
          </a:prstGeom>
          <a:noFill/>
        </p:spPr>
        <p:txBody>
          <a:bodyPr wrap="square" rtlCol="0" anchor="b" anchorCtr="0">
            <a:spAutoFit/>
          </a:bodyPr>
          <a:lstStyle/>
          <a:p>
            <a:r>
              <a:rPr lang="en-US" sz="2400" b="1" dirty="0">
                <a:solidFill>
                  <a:srgbClr val="495975"/>
                </a:solidFill>
                <a:latin typeface="DINPro-Bold" panose="02000503030000020004" pitchFamily="50" charset="0"/>
              </a:rPr>
              <a:t>25.2%</a:t>
            </a:r>
          </a:p>
          <a:p>
            <a:r>
              <a:rPr lang="en-US" sz="1100" b="1" dirty="0">
                <a:solidFill>
                  <a:srgbClr val="495975"/>
                </a:solidFill>
                <a:latin typeface="DINPro-Bold" panose="02000503030000020004" pitchFamily="50" charset="0"/>
              </a:rPr>
              <a:t>Direct booking via </a:t>
            </a:r>
          </a:p>
          <a:p>
            <a:r>
              <a:rPr lang="en-US" sz="1100" b="1" dirty="0">
                <a:solidFill>
                  <a:srgbClr val="495975"/>
                </a:solidFill>
                <a:latin typeface="DINPro-Bold" panose="02000503030000020004" pitchFamily="50" charset="0"/>
              </a:rPr>
              <a:t>accommodation/ airline website</a:t>
            </a:r>
          </a:p>
        </p:txBody>
      </p:sp>
      <p:sp>
        <p:nvSpPr>
          <p:cNvPr id="14" name="Oval 13">
            <a:extLst>
              <a:ext uri="{FF2B5EF4-FFF2-40B4-BE49-F238E27FC236}">
                <a16:creationId xmlns:a16="http://schemas.microsoft.com/office/drawing/2014/main" id="{1A2DD1C9-B5C6-455A-822B-8E925C0BA5E9}"/>
              </a:ext>
            </a:extLst>
          </p:cNvPr>
          <p:cNvSpPr/>
          <p:nvPr/>
        </p:nvSpPr>
        <p:spPr>
          <a:xfrm>
            <a:off x="1887252" y="3941613"/>
            <a:ext cx="592693" cy="592693"/>
          </a:xfrm>
          <a:prstGeom prst="ellipse">
            <a:avLst/>
          </a:prstGeom>
          <a:solidFill>
            <a:srgbClr val="49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6" name="Shape 2855">
            <a:extLst>
              <a:ext uri="{FF2B5EF4-FFF2-40B4-BE49-F238E27FC236}">
                <a16:creationId xmlns:a16="http://schemas.microsoft.com/office/drawing/2014/main" id="{89BBA0E2-97B1-4BD2-9DD5-AB8455E14FA6}"/>
              </a:ext>
            </a:extLst>
          </p:cNvPr>
          <p:cNvSpPr>
            <a:spLocks noChangeAspect="1"/>
          </p:cNvSpPr>
          <p:nvPr/>
        </p:nvSpPr>
        <p:spPr>
          <a:xfrm>
            <a:off x="2033030" y="4097972"/>
            <a:ext cx="254510" cy="279971"/>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17" name="Oval 16">
            <a:extLst>
              <a:ext uri="{FF2B5EF4-FFF2-40B4-BE49-F238E27FC236}">
                <a16:creationId xmlns:a16="http://schemas.microsoft.com/office/drawing/2014/main" id="{7290BA48-8067-4679-BB15-852BE242FA18}"/>
              </a:ext>
            </a:extLst>
          </p:cNvPr>
          <p:cNvSpPr/>
          <p:nvPr/>
        </p:nvSpPr>
        <p:spPr>
          <a:xfrm>
            <a:off x="2139186" y="2585601"/>
            <a:ext cx="592693" cy="592693"/>
          </a:xfrm>
          <a:prstGeom prst="ellipse">
            <a:avLst/>
          </a:prstGeom>
          <a:solidFill>
            <a:srgbClr val="18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8" name="TextBox 17">
            <a:extLst>
              <a:ext uri="{FF2B5EF4-FFF2-40B4-BE49-F238E27FC236}">
                <a16:creationId xmlns:a16="http://schemas.microsoft.com/office/drawing/2014/main" id="{1FE8ED1C-C381-4AA9-B056-3E8C4AFF6A2A}"/>
              </a:ext>
            </a:extLst>
          </p:cNvPr>
          <p:cNvSpPr txBox="1"/>
          <p:nvPr/>
        </p:nvSpPr>
        <p:spPr>
          <a:xfrm>
            <a:off x="2705689" y="2361064"/>
            <a:ext cx="1119217" cy="723275"/>
          </a:xfrm>
          <a:prstGeom prst="rect">
            <a:avLst/>
          </a:prstGeom>
          <a:noFill/>
        </p:spPr>
        <p:txBody>
          <a:bodyPr wrap="none" rtlCol="0" anchor="b" anchorCtr="0">
            <a:spAutoFit/>
          </a:bodyPr>
          <a:lstStyle/>
          <a:p>
            <a:r>
              <a:rPr lang="en-US" sz="2000" b="1" dirty="0">
                <a:solidFill>
                  <a:srgbClr val="18526A"/>
                </a:solidFill>
                <a:latin typeface="DINPro-Bold" panose="02000503030000020004" pitchFamily="50" charset="0"/>
                <a:ea typeface="League Spartan" charset="0"/>
                <a:cs typeface="Poppins SemiBold" pitchFamily="2" charset="77"/>
              </a:rPr>
              <a:t>13.6%</a:t>
            </a:r>
          </a:p>
          <a:p>
            <a:r>
              <a:rPr lang="en-US" sz="1050" b="1" dirty="0">
                <a:solidFill>
                  <a:srgbClr val="18526A"/>
                </a:solidFill>
                <a:latin typeface="DINPro-Bold" panose="02000503030000020004" pitchFamily="50" charset="0"/>
                <a:ea typeface="League Spartan" charset="0"/>
                <a:cs typeface="Poppins SemiBold" pitchFamily="2" charset="77"/>
              </a:rPr>
              <a:t>Travel agent/ </a:t>
            </a:r>
          </a:p>
          <a:p>
            <a:r>
              <a:rPr lang="en-US" sz="1050" b="1" dirty="0">
                <a:solidFill>
                  <a:srgbClr val="18526A"/>
                </a:solidFill>
                <a:latin typeface="DINPro-Bold" panose="02000503030000020004" pitchFamily="50" charset="0"/>
                <a:ea typeface="League Spartan" charset="0"/>
                <a:cs typeface="Poppins SemiBold" pitchFamily="2" charset="77"/>
              </a:rPr>
              <a:t>travel designer</a:t>
            </a:r>
          </a:p>
        </p:txBody>
      </p:sp>
      <p:sp>
        <p:nvSpPr>
          <p:cNvPr id="20" name="Oval 19">
            <a:extLst>
              <a:ext uri="{FF2B5EF4-FFF2-40B4-BE49-F238E27FC236}">
                <a16:creationId xmlns:a16="http://schemas.microsoft.com/office/drawing/2014/main" id="{30D53ADD-E9D1-4626-BA6A-7D7CCF7FB548}"/>
              </a:ext>
            </a:extLst>
          </p:cNvPr>
          <p:cNvSpPr/>
          <p:nvPr/>
        </p:nvSpPr>
        <p:spPr>
          <a:xfrm>
            <a:off x="2896231" y="1510689"/>
            <a:ext cx="592693" cy="59269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1" name="TextBox 20">
            <a:extLst>
              <a:ext uri="{FF2B5EF4-FFF2-40B4-BE49-F238E27FC236}">
                <a16:creationId xmlns:a16="http://schemas.microsoft.com/office/drawing/2014/main" id="{5A94337E-9600-443D-A274-9B4D256F5DF0}"/>
              </a:ext>
            </a:extLst>
          </p:cNvPr>
          <p:cNvSpPr txBox="1"/>
          <p:nvPr/>
        </p:nvSpPr>
        <p:spPr>
          <a:xfrm>
            <a:off x="3503791" y="1451564"/>
            <a:ext cx="1492261" cy="761747"/>
          </a:xfrm>
          <a:prstGeom prst="rect">
            <a:avLst/>
          </a:prstGeom>
          <a:noFill/>
        </p:spPr>
        <p:txBody>
          <a:bodyPr wrap="square" rtlCol="0" anchor="b" anchorCtr="0">
            <a:spAutoFit/>
          </a:bodyPr>
          <a:lstStyle/>
          <a:p>
            <a:r>
              <a:rPr lang="en-US" sz="1200" b="1" dirty="0">
                <a:solidFill>
                  <a:srgbClr val="7F7F7F"/>
                </a:solidFill>
                <a:latin typeface="DINPro-Bold" panose="02000503030000020004" pitchFamily="50" charset="0"/>
              </a:rPr>
              <a:t>7.8%</a:t>
            </a:r>
          </a:p>
          <a:p>
            <a:r>
              <a:rPr lang="en-US" sz="1000" dirty="0">
                <a:solidFill>
                  <a:srgbClr val="7F7F7F"/>
                </a:solidFill>
                <a:latin typeface="DINPro-Bold" panose="02000503030000020004" pitchFamily="50" charset="0"/>
              </a:rPr>
              <a:t>Package holiday through</a:t>
            </a:r>
          </a:p>
          <a:p>
            <a:r>
              <a:rPr lang="en-US" sz="1000" dirty="0">
                <a:solidFill>
                  <a:srgbClr val="7F7F7F"/>
                </a:solidFill>
                <a:latin typeface="DINPro-Bold" panose="02000503030000020004" pitchFamily="50" charset="0"/>
              </a:rPr>
              <a:t>a Tour Operator </a:t>
            </a:r>
          </a:p>
        </p:txBody>
      </p:sp>
      <p:pic>
        <p:nvPicPr>
          <p:cNvPr id="23" name="Picture 22">
            <a:extLst>
              <a:ext uri="{FF2B5EF4-FFF2-40B4-BE49-F238E27FC236}">
                <a16:creationId xmlns:a16="http://schemas.microsoft.com/office/drawing/2014/main" id="{E3913D4A-428B-42F7-9DFA-E13A1FBE5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8" b="16051"/>
          <a:stretch/>
        </p:blipFill>
        <p:spPr>
          <a:xfrm>
            <a:off x="2949630" y="1600107"/>
            <a:ext cx="478943" cy="400831"/>
          </a:xfrm>
          <a:prstGeom prst="rect">
            <a:avLst/>
          </a:prstGeom>
        </p:spPr>
      </p:pic>
      <p:sp>
        <p:nvSpPr>
          <p:cNvPr id="25" name="TextBox 24">
            <a:extLst>
              <a:ext uri="{FF2B5EF4-FFF2-40B4-BE49-F238E27FC236}">
                <a16:creationId xmlns:a16="http://schemas.microsoft.com/office/drawing/2014/main" id="{217AFDF7-41D0-4B0D-847D-57B3D094CA66}"/>
              </a:ext>
            </a:extLst>
          </p:cNvPr>
          <p:cNvSpPr txBox="1"/>
          <p:nvPr/>
        </p:nvSpPr>
        <p:spPr>
          <a:xfrm>
            <a:off x="6018363" y="1209959"/>
            <a:ext cx="1119901" cy="561692"/>
          </a:xfrm>
          <a:prstGeom prst="rect">
            <a:avLst/>
          </a:prstGeom>
          <a:noFill/>
        </p:spPr>
        <p:txBody>
          <a:bodyPr wrap="square" rtlCol="0" anchor="b" anchorCtr="0">
            <a:spAutoFit/>
          </a:bodyPr>
          <a:lstStyle/>
          <a:p>
            <a:r>
              <a:rPr lang="en-US" sz="1050" b="1" dirty="0">
                <a:solidFill>
                  <a:srgbClr val="3FADDD"/>
                </a:solidFill>
                <a:latin typeface="DINPro-Bold" panose="02000503030000020004" pitchFamily="50" charset="0"/>
              </a:rPr>
              <a:t>3.9%</a:t>
            </a:r>
          </a:p>
          <a:p>
            <a:r>
              <a:rPr lang="en-US" sz="1000" b="1" dirty="0">
                <a:solidFill>
                  <a:srgbClr val="3FADDD"/>
                </a:solidFill>
                <a:latin typeface="DINPro-Bold" panose="02000503030000020004" pitchFamily="50" charset="0"/>
              </a:rPr>
              <a:t>Corporate travel office</a:t>
            </a:r>
          </a:p>
        </p:txBody>
      </p:sp>
      <p:sp>
        <p:nvSpPr>
          <p:cNvPr id="27" name="Oval 26">
            <a:extLst>
              <a:ext uri="{FF2B5EF4-FFF2-40B4-BE49-F238E27FC236}">
                <a16:creationId xmlns:a16="http://schemas.microsoft.com/office/drawing/2014/main" id="{CD27B840-262D-453F-8B9D-46A806BAED13}"/>
              </a:ext>
            </a:extLst>
          </p:cNvPr>
          <p:cNvSpPr/>
          <p:nvPr/>
        </p:nvSpPr>
        <p:spPr>
          <a:xfrm>
            <a:off x="5454141" y="1210414"/>
            <a:ext cx="592693" cy="592693"/>
          </a:xfrm>
          <a:prstGeom prst="ellipse">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cxnSp>
        <p:nvCxnSpPr>
          <p:cNvPr id="64" name="Connector: Elbow 63">
            <a:extLst>
              <a:ext uri="{FF2B5EF4-FFF2-40B4-BE49-F238E27FC236}">
                <a16:creationId xmlns:a16="http://schemas.microsoft.com/office/drawing/2014/main" id="{843D8716-D0BF-4DBF-A69E-420E053161E7}"/>
              </a:ext>
            </a:extLst>
          </p:cNvPr>
          <p:cNvCxnSpPr>
            <a:cxnSpLocks/>
          </p:cNvCxnSpPr>
          <p:nvPr/>
        </p:nvCxnSpPr>
        <p:spPr>
          <a:xfrm flipV="1">
            <a:off x="3585024" y="2196994"/>
            <a:ext cx="986976" cy="29802"/>
          </a:xfrm>
          <a:prstGeom prst="bentConnector3">
            <a:avLst>
              <a:gd name="adj1" fmla="val 50000"/>
            </a:avLst>
          </a:prstGeom>
          <a:ln w="12700">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5BE3A525-8BD7-4975-9976-FF31C10A6816}"/>
              </a:ext>
            </a:extLst>
          </p:cNvPr>
          <p:cNvCxnSpPr>
            <a:cxnSpLocks/>
          </p:cNvCxnSpPr>
          <p:nvPr/>
        </p:nvCxnSpPr>
        <p:spPr>
          <a:xfrm flipV="1">
            <a:off x="2808177" y="3077762"/>
            <a:ext cx="1268976" cy="120816"/>
          </a:xfrm>
          <a:prstGeom prst="bentConnector3">
            <a:avLst>
              <a:gd name="adj1" fmla="val 50000"/>
            </a:avLst>
          </a:prstGeom>
          <a:ln w="12700">
            <a:solidFill>
              <a:srgbClr val="185073"/>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F9D71615-A7F1-4791-B172-4E90602CF3ED}"/>
              </a:ext>
            </a:extLst>
          </p:cNvPr>
          <p:cNvCxnSpPr>
            <a:cxnSpLocks/>
          </p:cNvCxnSpPr>
          <p:nvPr/>
        </p:nvCxnSpPr>
        <p:spPr>
          <a:xfrm rot="10800000" flipV="1">
            <a:off x="6292630" y="3859236"/>
            <a:ext cx="2528198" cy="238719"/>
          </a:xfrm>
          <a:prstGeom prst="bentConnector3">
            <a:avLst>
              <a:gd name="adj1" fmla="val 50000"/>
            </a:avLst>
          </a:prstGeom>
          <a:ln w="12700">
            <a:solidFill>
              <a:srgbClr val="2D8BB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7172017A-D6FC-483F-B884-2391C09F2F71}"/>
              </a:ext>
            </a:extLst>
          </p:cNvPr>
          <p:cNvCxnSpPr>
            <a:cxnSpLocks/>
          </p:cNvCxnSpPr>
          <p:nvPr/>
        </p:nvCxnSpPr>
        <p:spPr>
          <a:xfrm flipV="1">
            <a:off x="3337287" y="4057787"/>
            <a:ext cx="975238" cy="584363"/>
          </a:xfrm>
          <a:prstGeom prst="bentConnector3">
            <a:avLst>
              <a:gd name="adj1" fmla="val 50000"/>
            </a:avLst>
          </a:prstGeom>
          <a:ln w="12700">
            <a:solidFill>
              <a:srgbClr val="495975"/>
            </a:solidFill>
            <a:tailEnd type="triangle"/>
          </a:ln>
        </p:spPr>
        <p:style>
          <a:lnRef idx="1">
            <a:schemeClr val="accent1"/>
          </a:lnRef>
          <a:fillRef idx="0">
            <a:schemeClr val="accent1"/>
          </a:fillRef>
          <a:effectRef idx="0">
            <a:schemeClr val="accent1"/>
          </a:effectRef>
          <a:fontRef idx="minor">
            <a:schemeClr val="tx1"/>
          </a:fontRef>
        </p:style>
      </p:cxnSp>
      <p:sp>
        <p:nvSpPr>
          <p:cNvPr id="79" name="Donut 4">
            <a:extLst>
              <a:ext uri="{FF2B5EF4-FFF2-40B4-BE49-F238E27FC236}">
                <a16:creationId xmlns:a16="http://schemas.microsoft.com/office/drawing/2014/main" id="{AB22D891-CE7E-443A-95CF-DBAC9D23E138}"/>
              </a:ext>
            </a:extLst>
          </p:cNvPr>
          <p:cNvSpPr/>
          <p:nvPr/>
        </p:nvSpPr>
        <p:spPr>
          <a:xfrm>
            <a:off x="4360425" y="2323605"/>
            <a:ext cx="1795006" cy="1827793"/>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Calibri" panose="020F0502020204030204"/>
            </a:endParaRPr>
          </a:p>
        </p:txBody>
      </p:sp>
      <p:sp>
        <p:nvSpPr>
          <p:cNvPr id="85" name="object 5">
            <a:extLst>
              <a:ext uri="{FF2B5EF4-FFF2-40B4-BE49-F238E27FC236}">
                <a16:creationId xmlns:a16="http://schemas.microsoft.com/office/drawing/2014/main" id="{4426A765-47F0-4808-A309-DDEF4DBA3B7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4A6B237E-32A3-4B73-92D1-2E6016668B98}" type="slidenum">
              <a:rPr lang="en-US" sz="700" smtClean="0">
                <a:latin typeface="DINPro-Light" panose="02000504040000020003" pitchFamily="50" charset="0"/>
                <a:cs typeface="Arial"/>
              </a:rPr>
              <a:t>39</a:t>
            </a:fld>
            <a:endParaRPr sz="700" dirty="0">
              <a:latin typeface="DINPro-Light" panose="02000504040000020003" pitchFamily="50" charset="0"/>
              <a:cs typeface="Arial"/>
            </a:endParaRPr>
          </a:p>
        </p:txBody>
      </p:sp>
      <p:sp>
        <p:nvSpPr>
          <p:cNvPr id="89" name="object 3">
            <a:extLst>
              <a:ext uri="{FF2B5EF4-FFF2-40B4-BE49-F238E27FC236}">
                <a16:creationId xmlns:a16="http://schemas.microsoft.com/office/drawing/2014/main" id="{BE73B3F1-DE01-4E5B-A59E-13E202AEAD23}"/>
              </a:ext>
            </a:extLst>
          </p:cNvPr>
          <p:cNvSpPr/>
          <p:nvPr/>
        </p:nvSpPr>
        <p:spPr>
          <a:xfrm>
            <a:off x="2553" y="1019812"/>
            <a:ext cx="1759523" cy="1403686"/>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18526A"/>
          </a:solidFill>
        </p:spPr>
        <p:txBody>
          <a:bodyPr wrap="square" lIns="0" tIns="0" rIns="0" bIns="0" rtlCol="0"/>
          <a:lstStyle/>
          <a:p>
            <a:endParaRPr dirty="0"/>
          </a:p>
        </p:txBody>
      </p:sp>
      <p:sp>
        <p:nvSpPr>
          <p:cNvPr id="4" name="Shape 2616">
            <a:extLst>
              <a:ext uri="{FF2B5EF4-FFF2-40B4-BE49-F238E27FC236}">
                <a16:creationId xmlns:a16="http://schemas.microsoft.com/office/drawing/2014/main" id="{51FC827F-0D01-4F02-9F78-F7687EC39ECD}"/>
              </a:ext>
            </a:extLst>
          </p:cNvPr>
          <p:cNvSpPr>
            <a:spLocks noChangeAspect="1"/>
          </p:cNvSpPr>
          <p:nvPr/>
        </p:nvSpPr>
        <p:spPr>
          <a:xfrm>
            <a:off x="2293191" y="2740600"/>
            <a:ext cx="280033" cy="25463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7" name="Shape 2790">
            <a:extLst>
              <a:ext uri="{FF2B5EF4-FFF2-40B4-BE49-F238E27FC236}">
                <a16:creationId xmlns:a16="http://schemas.microsoft.com/office/drawing/2014/main" id="{A8DBA903-EF28-41B6-B0FE-D1DD593A6269}"/>
              </a:ext>
            </a:extLst>
          </p:cNvPr>
          <p:cNvSpPr>
            <a:spLocks noChangeAspect="1"/>
          </p:cNvSpPr>
          <p:nvPr/>
        </p:nvSpPr>
        <p:spPr>
          <a:xfrm>
            <a:off x="5610470" y="1414517"/>
            <a:ext cx="280033" cy="203661"/>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8" name="TextBox 7">
            <a:extLst>
              <a:ext uri="{FF2B5EF4-FFF2-40B4-BE49-F238E27FC236}">
                <a16:creationId xmlns:a16="http://schemas.microsoft.com/office/drawing/2014/main" id="{A6FC1801-7826-4430-B59D-3CC65FE206B9}"/>
              </a:ext>
            </a:extLst>
          </p:cNvPr>
          <p:cNvSpPr txBox="1"/>
          <p:nvPr/>
        </p:nvSpPr>
        <p:spPr>
          <a:xfrm>
            <a:off x="6929994" y="4660126"/>
            <a:ext cx="2214006" cy="276999"/>
          </a:xfrm>
          <a:prstGeom prst="rect">
            <a:avLst/>
          </a:prstGeom>
          <a:noFill/>
        </p:spPr>
        <p:txBody>
          <a:bodyPr wrap="square">
            <a:spAutoFit/>
          </a:bodyPr>
          <a:lstStyle/>
          <a:p>
            <a:pPr algn="r"/>
            <a:r>
              <a:rPr lang="en-GB" sz="600" b="1" dirty="0">
                <a:solidFill>
                  <a:schemeClr val="bg1">
                    <a:lumMod val="65000"/>
                  </a:schemeClr>
                </a:solidFill>
                <a:latin typeface="DINPro-Light" panose="02000504040000020003" pitchFamily="50" charset="0"/>
              </a:rPr>
              <a:t>NB: Sampling carried out through online survey thus it may contain bias towards digital usage </a:t>
            </a:r>
            <a:endParaRPr lang="en-US" sz="600" b="1" dirty="0">
              <a:solidFill>
                <a:schemeClr val="bg1">
                  <a:lumMod val="65000"/>
                </a:schemeClr>
              </a:solidFill>
              <a:latin typeface="DINPro-Light" panose="02000504040000020003" pitchFamily="50" charset="0"/>
            </a:endParaRPr>
          </a:p>
        </p:txBody>
      </p:sp>
      <p:sp>
        <p:nvSpPr>
          <p:cNvPr id="13" name="TextBox 12">
            <a:extLst>
              <a:ext uri="{FF2B5EF4-FFF2-40B4-BE49-F238E27FC236}">
                <a16:creationId xmlns:a16="http://schemas.microsoft.com/office/drawing/2014/main" id="{A157F748-648B-4562-81D1-36B664EC2D7F}"/>
              </a:ext>
            </a:extLst>
          </p:cNvPr>
          <p:cNvSpPr txBox="1"/>
          <p:nvPr/>
        </p:nvSpPr>
        <p:spPr>
          <a:xfrm>
            <a:off x="287655" y="4835852"/>
            <a:ext cx="3293745"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Q13.How will you book your next trip within Europe?</a:t>
            </a:r>
          </a:p>
        </p:txBody>
      </p:sp>
      <p:sp>
        <p:nvSpPr>
          <p:cNvPr id="15" name="TextBox 14">
            <a:extLst>
              <a:ext uri="{FF2B5EF4-FFF2-40B4-BE49-F238E27FC236}">
                <a16:creationId xmlns:a16="http://schemas.microsoft.com/office/drawing/2014/main" id="{7652C18B-8BFF-4C91-8B08-EF22AE92D92C}"/>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3,148</a:t>
            </a:r>
          </a:p>
        </p:txBody>
      </p:sp>
      <p:sp>
        <p:nvSpPr>
          <p:cNvPr id="11" name="TextBox 10">
            <a:extLst>
              <a:ext uri="{FF2B5EF4-FFF2-40B4-BE49-F238E27FC236}">
                <a16:creationId xmlns:a16="http://schemas.microsoft.com/office/drawing/2014/main" id="{DB03F426-9340-4C66-926A-7D7708128E51}"/>
              </a:ext>
            </a:extLst>
          </p:cNvPr>
          <p:cNvSpPr txBox="1"/>
          <p:nvPr/>
        </p:nvSpPr>
        <p:spPr>
          <a:xfrm>
            <a:off x="625007" y="254543"/>
            <a:ext cx="7893985"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3 out of 4 respondents will book their next trip through digital platforms </a:t>
            </a:r>
          </a:p>
          <a:p>
            <a:pPr algn="ctr"/>
            <a:r>
              <a:rPr lang="en-US" sz="1400" dirty="0">
                <a:solidFill>
                  <a:srgbClr val="3FADDD"/>
                </a:solidFill>
                <a:latin typeface="DINPro-Bold" panose="02000503030000020004" pitchFamily="50" charset="0"/>
              </a:rPr>
              <a:t>as online booking engines dominate among consumers</a:t>
            </a:r>
          </a:p>
        </p:txBody>
      </p:sp>
      <p:sp>
        <p:nvSpPr>
          <p:cNvPr id="29" name="Isosceles Triangle 28">
            <a:extLst>
              <a:ext uri="{FF2B5EF4-FFF2-40B4-BE49-F238E27FC236}">
                <a16:creationId xmlns:a16="http://schemas.microsoft.com/office/drawing/2014/main" id="{DA420CBC-799D-4791-8BA6-58673D539AA2}"/>
              </a:ext>
            </a:extLst>
          </p:cNvPr>
          <p:cNvSpPr/>
          <p:nvPr/>
        </p:nvSpPr>
        <p:spPr>
          <a:xfrm>
            <a:off x="3524364" y="2560419"/>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EADB26D8-3994-4541-B9D2-A33B8C55A5C8}"/>
              </a:ext>
            </a:extLst>
          </p:cNvPr>
          <p:cNvSpPr/>
          <p:nvPr/>
        </p:nvSpPr>
        <p:spPr>
          <a:xfrm rot="10800000">
            <a:off x="3491026" y="3801483"/>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D938A1B5-E2C1-4674-A70D-C7FB04738B1F}"/>
              </a:ext>
            </a:extLst>
          </p:cNvPr>
          <p:cNvSpPr/>
          <p:nvPr/>
        </p:nvSpPr>
        <p:spPr>
          <a:xfrm rot="10800000">
            <a:off x="3969088" y="1563492"/>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14A4B9F6-B983-4109-BBFE-6F7C5972793C}"/>
              </a:ext>
            </a:extLst>
          </p:cNvPr>
          <p:cNvSpPr/>
          <p:nvPr/>
        </p:nvSpPr>
        <p:spPr>
          <a:xfrm rot="10800000">
            <a:off x="6462409" y="1291861"/>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ED157609-D1E3-4666-8021-D6106EBA2FD1}"/>
              </a:ext>
            </a:extLst>
          </p:cNvPr>
          <p:cNvSpPr/>
          <p:nvPr/>
        </p:nvSpPr>
        <p:spPr>
          <a:xfrm>
            <a:off x="8856715" y="3432507"/>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7658552-8EAA-405A-9A52-50276ECB8769}"/>
              </a:ext>
            </a:extLst>
          </p:cNvPr>
          <p:cNvSpPr txBox="1"/>
          <p:nvPr/>
        </p:nvSpPr>
        <p:spPr>
          <a:xfrm>
            <a:off x="126966" y="1213823"/>
            <a:ext cx="1534141" cy="1015663"/>
          </a:xfrm>
          <a:prstGeom prst="rect">
            <a:avLst/>
          </a:prstGeom>
          <a:noFill/>
        </p:spPr>
        <p:txBody>
          <a:bodyPr wrap="square">
            <a:spAutoFit/>
          </a:bodyPr>
          <a:lstStyle/>
          <a:p>
            <a:r>
              <a:rPr lang="en-US" sz="1200" b="1" dirty="0">
                <a:solidFill>
                  <a:schemeClr val="bg1"/>
                </a:solidFill>
                <a:latin typeface="DINPro-Light" panose="02000504040000020003" pitchFamily="50" charset="0"/>
              </a:rPr>
              <a:t>19% of respondents over the age of 55 will book via a travel agent/ designer</a:t>
            </a:r>
          </a:p>
        </p:txBody>
      </p:sp>
      <p:pic>
        <p:nvPicPr>
          <p:cNvPr id="22" name="Graphic 21" descr="Daily calendar">
            <a:extLst>
              <a:ext uri="{FF2B5EF4-FFF2-40B4-BE49-F238E27FC236}">
                <a16:creationId xmlns:a16="http://schemas.microsoft.com/office/drawing/2014/main" id="{54653E34-7D11-484A-8B12-FE598EF260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97629" y="2893818"/>
            <a:ext cx="697322" cy="697322"/>
          </a:xfrm>
          <a:prstGeom prst="rect">
            <a:avLst/>
          </a:prstGeom>
        </p:spPr>
      </p:pic>
      <p:cxnSp>
        <p:nvCxnSpPr>
          <p:cNvPr id="41" name="Connector: Elbow 40">
            <a:extLst>
              <a:ext uri="{FF2B5EF4-FFF2-40B4-BE49-F238E27FC236}">
                <a16:creationId xmlns:a16="http://schemas.microsoft.com/office/drawing/2014/main" id="{7C177610-EF7D-464A-84EF-1459C4A4C7D6}"/>
              </a:ext>
            </a:extLst>
          </p:cNvPr>
          <p:cNvCxnSpPr>
            <a:cxnSpLocks/>
            <a:stCxn id="27" idx="2"/>
          </p:cNvCxnSpPr>
          <p:nvPr/>
        </p:nvCxnSpPr>
        <p:spPr>
          <a:xfrm rot="10800000" flipV="1">
            <a:off x="5168933" y="1506761"/>
            <a:ext cx="285209" cy="525476"/>
          </a:xfrm>
          <a:prstGeom prst="bentConnector2">
            <a:avLst/>
          </a:prstGeom>
          <a:ln w="12700">
            <a:solidFill>
              <a:srgbClr val="3FADDD"/>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14">
            <a:extLst>
              <a:ext uri="{FF2B5EF4-FFF2-40B4-BE49-F238E27FC236}">
                <a16:creationId xmlns:a16="http://schemas.microsoft.com/office/drawing/2014/main" id="{B27C7988-E485-4617-ADF6-71BCAC8B1A18}"/>
              </a:ext>
            </a:extLst>
          </p:cNvPr>
          <p:cNvSpPr txBox="1"/>
          <p:nvPr/>
        </p:nvSpPr>
        <p:spPr>
          <a:xfrm>
            <a:off x="6422468" y="2938596"/>
            <a:ext cx="488016" cy="18467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 b="1" dirty="0">
                <a:solidFill>
                  <a:schemeClr val="bg1">
                    <a:lumMod val="65000"/>
                  </a:schemeClr>
                </a:solidFill>
                <a:latin typeface="DINPro-Light" panose="02000504040000020003" pitchFamily="50" charset="0"/>
              </a:rPr>
              <a:t>Wave 2</a:t>
            </a:r>
          </a:p>
        </p:txBody>
      </p:sp>
      <p:sp>
        <p:nvSpPr>
          <p:cNvPr id="48" name="TextBox 17">
            <a:extLst>
              <a:ext uri="{FF2B5EF4-FFF2-40B4-BE49-F238E27FC236}">
                <a16:creationId xmlns:a16="http://schemas.microsoft.com/office/drawing/2014/main" id="{E11DBD06-71F7-41DD-BAB3-27E26D2D7B81}"/>
              </a:ext>
            </a:extLst>
          </p:cNvPr>
          <p:cNvSpPr txBox="1"/>
          <p:nvPr/>
        </p:nvSpPr>
        <p:spPr>
          <a:xfrm>
            <a:off x="5604779" y="2938596"/>
            <a:ext cx="487985" cy="18467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 b="1" dirty="0">
                <a:solidFill>
                  <a:schemeClr val="bg1">
                    <a:lumMod val="65000"/>
                  </a:schemeClr>
                </a:solidFill>
                <a:latin typeface="DINPro-Light" panose="02000504040000020003" pitchFamily="50" charset="0"/>
              </a:rPr>
              <a:t>Wave 1</a:t>
            </a:r>
          </a:p>
        </p:txBody>
      </p:sp>
      <p:sp>
        <p:nvSpPr>
          <p:cNvPr id="49" name="Right Brace 48">
            <a:extLst>
              <a:ext uri="{FF2B5EF4-FFF2-40B4-BE49-F238E27FC236}">
                <a16:creationId xmlns:a16="http://schemas.microsoft.com/office/drawing/2014/main" id="{A7FCEDBE-C864-47FA-8345-59BA444C4B47}"/>
              </a:ext>
            </a:extLst>
          </p:cNvPr>
          <p:cNvSpPr/>
          <p:nvPr/>
        </p:nvSpPr>
        <p:spPr>
          <a:xfrm rot="16200000">
            <a:off x="6148923" y="3523235"/>
            <a:ext cx="76196" cy="337315"/>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TextBox 49">
            <a:extLst>
              <a:ext uri="{FF2B5EF4-FFF2-40B4-BE49-F238E27FC236}">
                <a16:creationId xmlns:a16="http://schemas.microsoft.com/office/drawing/2014/main" id="{5B14AD6A-6D9D-4182-8673-7CB95FF4EA72}"/>
              </a:ext>
            </a:extLst>
          </p:cNvPr>
          <p:cNvSpPr txBox="1"/>
          <p:nvPr/>
        </p:nvSpPr>
        <p:spPr>
          <a:xfrm>
            <a:off x="5947358" y="3470899"/>
            <a:ext cx="500279" cy="200055"/>
          </a:xfrm>
          <a:prstGeom prst="rect">
            <a:avLst/>
          </a:prstGeom>
          <a:noFill/>
        </p:spPr>
        <p:txBody>
          <a:bodyPr wrap="square">
            <a:spAutoFit/>
          </a:bodyPr>
          <a:lstStyle/>
          <a:p>
            <a:pPr algn="ctr"/>
            <a:r>
              <a:rPr lang="en-US" sz="700" dirty="0">
                <a:latin typeface="DINPro-Light" panose="02000504040000020003" pitchFamily="50" charset="0"/>
              </a:rPr>
              <a:t>+4%</a:t>
            </a:r>
          </a:p>
        </p:txBody>
      </p:sp>
    </p:spTree>
    <p:extLst>
      <p:ext uri="{BB962C8B-B14F-4D97-AF65-F5344CB8AC3E}">
        <p14:creationId xmlns:p14="http://schemas.microsoft.com/office/powerpoint/2010/main" val="19839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77865" y="899998"/>
            <a:ext cx="165735" cy="855344"/>
          </a:xfrm>
          <a:custGeom>
            <a:avLst/>
            <a:gdLst/>
            <a:ahLst/>
            <a:cxnLst/>
            <a:rect l="l" t="t" r="r" b="b"/>
            <a:pathLst>
              <a:path w="165735" h="855344">
                <a:moveTo>
                  <a:pt x="165595" y="0"/>
                </a:moveTo>
                <a:lnTo>
                  <a:pt x="0" y="0"/>
                </a:lnTo>
                <a:lnTo>
                  <a:pt x="0" y="855002"/>
                </a:lnTo>
                <a:lnTo>
                  <a:pt x="165595" y="855002"/>
                </a:lnTo>
                <a:lnTo>
                  <a:pt x="165595" y="0"/>
                </a:lnTo>
                <a:close/>
              </a:path>
            </a:pathLst>
          </a:custGeom>
          <a:solidFill>
            <a:srgbClr val="2D8CB5"/>
          </a:solidFill>
        </p:spPr>
        <p:txBody>
          <a:bodyPr wrap="square" lIns="0" tIns="0" rIns="0" bIns="0" rtlCol="0"/>
          <a:lstStyle/>
          <a:p>
            <a:endParaRPr dirty="0"/>
          </a:p>
        </p:txBody>
      </p:sp>
      <p:sp>
        <p:nvSpPr>
          <p:cNvPr id="5" name="object 5"/>
          <p:cNvSpPr txBox="1"/>
          <p:nvPr/>
        </p:nvSpPr>
        <p:spPr>
          <a:xfrm>
            <a:off x="990600" y="2178141"/>
            <a:ext cx="4662549" cy="2454518"/>
          </a:xfrm>
          <a:prstGeom prst="rect">
            <a:avLst/>
          </a:prstGeom>
        </p:spPr>
        <p:txBody>
          <a:bodyPr vert="horz" wrap="square" lIns="0" tIns="30480" rIns="0" bIns="0" rtlCol="0">
            <a:spAutoFit/>
          </a:bodyPr>
          <a:lstStyle/>
          <a:p>
            <a:pPr marL="29655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The vast majority of travellers will either make their next trip with their partner (36.1%) or their family (37.4%). Only 1% are planning a group trip in the coming 6 months. </a:t>
            </a:r>
            <a:endParaRPr lang="en-US" sz="1500" spc="-5" dirty="0">
              <a:solidFill>
                <a:srgbClr val="231F20"/>
              </a:solidFill>
              <a:latin typeface="DINPro-Light" panose="02000504040000020003" pitchFamily="50" charset="0"/>
              <a:cs typeface="Arial"/>
            </a:endParaRPr>
          </a:p>
          <a:p>
            <a:pPr marL="296550" indent="-285750" algn="just">
              <a:lnSpc>
                <a:spcPts val="1700"/>
              </a:lnSpc>
              <a:spcBef>
                <a:spcPts val="240"/>
              </a:spcBef>
              <a:buClr>
                <a:srgbClr val="2D8CB5"/>
              </a:buClr>
              <a:buSzPct val="150000"/>
              <a:buFont typeface="Arial" panose="020B0604020202020204" pitchFamily="34" charset="0"/>
              <a:buChar char="•"/>
            </a:pPr>
            <a:r>
              <a:rPr lang="en-US" sz="1500" b="1" dirty="0">
                <a:effectLst/>
                <a:latin typeface="DINPro-Light" panose="02000504040000020003" pitchFamily="50" charset="0"/>
                <a:ea typeface="Calibri" panose="020F0502020204030204" pitchFamily="34" charset="0"/>
                <a:cs typeface="Arial" panose="020B0604020202020204" pitchFamily="34" charset="0"/>
              </a:rPr>
              <a:t>Leisure remains the primary purpose of travel </a:t>
            </a:r>
            <a:r>
              <a:rPr lang="en-US" sz="1500" dirty="0">
                <a:effectLst/>
                <a:latin typeface="DINPro-Light" panose="02000504040000020003" pitchFamily="50" charset="0"/>
                <a:ea typeface="Calibri" panose="020F0502020204030204" pitchFamily="34" charset="0"/>
                <a:cs typeface="Arial" panose="020B0604020202020204" pitchFamily="34" charset="0"/>
              </a:rPr>
              <a:t>in the short-term </a:t>
            </a:r>
            <a:r>
              <a:rPr lang="en-US" sz="1500" dirty="0">
                <a:latin typeface="DINPro-Light" panose="02000504040000020003" pitchFamily="50" charset="0"/>
                <a:ea typeface="Calibri" panose="020F0502020204030204" pitchFamily="34" charset="0"/>
                <a:cs typeface="Arial" panose="020B0604020202020204" pitchFamily="34" charset="0"/>
              </a:rPr>
              <a:t>for</a:t>
            </a:r>
            <a:r>
              <a:rPr lang="en-US" sz="1500" dirty="0">
                <a:effectLst/>
                <a:latin typeface="DINPro-Light" panose="02000504040000020003" pitchFamily="50" charset="0"/>
                <a:ea typeface="Calibri" panose="020F0502020204030204" pitchFamily="34" charset="0"/>
                <a:cs typeface="Arial" panose="020B0604020202020204" pitchFamily="34" charset="0"/>
              </a:rPr>
              <a:t> 64.9% of respondents. As the Christmas season approaches, </a:t>
            </a:r>
            <a:r>
              <a:rPr lang="en-US" sz="1500" b="1" dirty="0">
                <a:effectLst/>
                <a:latin typeface="DINPro-Light" panose="02000504040000020003" pitchFamily="50" charset="0"/>
                <a:ea typeface="Calibri" panose="020F0502020204030204" pitchFamily="34" charset="0"/>
                <a:cs typeface="Arial" panose="020B0604020202020204" pitchFamily="34" charset="0"/>
              </a:rPr>
              <a:t>visiting Frien</a:t>
            </a:r>
            <a:r>
              <a:rPr lang="en-US" sz="1500" b="1" dirty="0">
                <a:latin typeface="DINPro-Light" panose="02000504040000020003" pitchFamily="50" charset="0"/>
                <a:ea typeface="Calibri" panose="020F0502020204030204" pitchFamily="34" charset="0"/>
                <a:cs typeface="Arial" panose="020B0604020202020204" pitchFamily="34" charset="0"/>
              </a:rPr>
              <a:t>ds and Relatives</a:t>
            </a:r>
            <a:r>
              <a:rPr lang="en-US" sz="1500" dirty="0">
                <a:latin typeface="DINPro-Light" panose="02000504040000020003" pitchFamily="50" charset="0"/>
                <a:ea typeface="Calibri" panose="020F0502020204030204" pitchFamily="34" charset="0"/>
                <a:cs typeface="Arial" panose="020B0604020202020204" pitchFamily="34" charset="0"/>
              </a:rPr>
              <a:t> increased by +10%, and is now the main reason among 20.9% of Europeans. </a:t>
            </a:r>
            <a:r>
              <a:rPr lang="en-GB" sz="1500" dirty="0">
                <a:latin typeface="DINPro-Light" panose="02000504040000020003" pitchFamily="50" charset="0"/>
                <a:ea typeface="Calibri" panose="020F0502020204030204" pitchFamily="34" charset="0"/>
                <a:cs typeface="Arial" panose="020B0604020202020204" pitchFamily="34" charset="0"/>
              </a:rPr>
              <a:t>Business</a:t>
            </a:r>
            <a:r>
              <a:rPr lang="en-US" sz="1500" dirty="0">
                <a:latin typeface="DINPro-Light" panose="02000504040000020003" pitchFamily="50" charset="0"/>
                <a:ea typeface="Calibri" panose="020F0502020204030204" pitchFamily="34" charset="0"/>
                <a:cs typeface="Arial" panose="020B0604020202020204" pitchFamily="34" charset="0"/>
              </a:rPr>
              <a:t> travel remains significant for 8.7% of respondents but still well below the benchmark of 13%</a:t>
            </a:r>
            <a:r>
              <a:rPr lang="en-US" sz="1400" baseline="50000" dirty="0">
                <a:latin typeface="DINPro-Light" panose="02000504040000020003" pitchFamily="50" charset="0"/>
                <a:ea typeface="Calibri" panose="020F0502020204030204" pitchFamily="34" charset="0"/>
                <a:cs typeface="Arial" panose="020B0604020202020204" pitchFamily="34" charset="0"/>
              </a:rPr>
              <a:t>1</a:t>
            </a:r>
            <a:r>
              <a:rPr lang="en-US" sz="1500" dirty="0">
                <a:latin typeface="DINPro-Light" panose="02000504040000020003" pitchFamily="50" charset="0"/>
                <a:ea typeface="Calibri" panose="020F0502020204030204" pitchFamily="34" charset="0"/>
                <a:cs typeface="Arial" panose="020B0604020202020204" pitchFamily="34" charset="0"/>
              </a:rPr>
              <a:t>.</a:t>
            </a:r>
            <a:endParaRPr lang="en-US" sz="1500" dirty="0">
              <a:effectLst/>
              <a:latin typeface="DINPro-Light" panose="02000504040000020003" pitchFamily="50" charset="0"/>
              <a:ea typeface="Calibri" panose="020F0502020204030204" pitchFamily="34" charset="0"/>
              <a:cs typeface="Arial" panose="020B0604020202020204" pitchFamily="34" charset="0"/>
            </a:endParaRPr>
          </a:p>
        </p:txBody>
      </p:sp>
      <p:sp>
        <p:nvSpPr>
          <p:cNvPr id="6" name="object 6"/>
          <p:cNvSpPr txBox="1">
            <a:spLocks noGrp="1"/>
          </p:cNvSpPr>
          <p:nvPr>
            <p:ph type="title"/>
          </p:nvPr>
        </p:nvSpPr>
        <p:spPr>
          <a:xfrm>
            <a:off x="2452751" y="910889"/>
            <a:ext cx="3200398" cy="833562"/>
          </a:xfrm>
          <a:prstGeom prst="rect">
            <a:avLst/>
          </a:prstGeom>
        </p:spPr>
        <p:txBody>
          <a:bodyPr vert="horz" wrap="square" lIns="0" tIns="12700" rIns="0" bIns="0" rtlCol="0">
            <a:spAutoFit/>
          </a:bodyPr>
          <a:lstStyle/>
          <a:p>
            <a:pPr marL="12700" algn="r">
              <a:lnSpc>
                <a:spcPts val="3180"/>
              </a:lnSpc>
              <a:spcBef>
                <a:spcPts val="100"/>
              </a:spcBef>
            </a:pPr>
            <a:r>
              <a:rPr lang="en-US" sz="2700" spc="-75" dirty="0">
                <a:solidFill>
                  <a:srgbClr val="0A0A35"/>
                </a:solidFill>
                <a:latin typeface="DINPro" panose="02000503030000020004"/>
              </a:rPr>
              <a:t>WAVE 2</a:t>
            </a:r>
            <a:br>
              <a:rPr lang="en-US" sz="2700" dirty="0">
                <a:latin typeface="DINPro" panose="02000503030000020004"/>
              </a:rPr>
            </a:b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8" name="object 5">
            <a:extLst>
              <a:ext uri="{FF2B5EF4-FFF2-40B4-BE49-F238E27FC236}">
                <a16:creationId xmlns:a16="http://schemas.microsoft.com/office/drawing/2014/main" id="{522F36AE-030F-4396-BCEF-FDE8BD9F8D4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B3A306C6-79FE-4C70-9F06-2CBCC1EC917F}" type="slidenum">
              <a:rPr lang="en-US" sz="700" smtClean="0">
                <a:latin typeface="DINPro-Light" panose="02000504040000020003" pitchFamily="50" charset="0"/>
                <a:cs typeface="Arial"/>
              </a:rPr>
              <a:t>4</a:t>
            </a:fld>
            <a:endParaRPr sz="700" dirty="0">
              <a:latin typeface="DINPro-Light" panose="02000504040000020003" pitchFamily="50" charset="0"/>
              <a:cs typeface="Arial"/>
            </a:endParaRPr>
          </a:p>
        </p:txBody>
      </p:sp>
      <p:pic>
        <p:nvPicPr>
          <p:cNvPr id="2" name="Picture 1" descr="A picture containing indoor, table, plate, sitting&#10;&#10;Description automatically generated">
            <a:extLst>
              <a:ext uri="{FF2B5EF4-FFF2-40B4-BE49-F238E27FC236}">
                <a16:creationId xmlns:a16="http://schemas.microsoft.com/office/drawing/2014/main" id="{DD525FD1-73DF-446A-B4F6-3CC14FEDD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68875" y="974726"/>
            <a:ext cx="5149849" cy="3200400"/>
          </a:xfrm>
          <a:prstGeom prst="rect">
            <a:avLst/>
          </a:prstGeom>
        </p:spPr>
      </p:pic>
      <p:sp>
        <p:nvSpPr>
          <p:cNvPr id="9" name="TextBox 8">
            <a:extLst>
              <a:ext uri="{FF2B5EF4-FFF2-40B4-BE49-F238E27FC236}">
                <a16:creationId xmlns:a16="http://schemas.microsoft.com/office/drawing/2014/main" id="{8E57D555-E952-48B4-A219-6CB224971381}"/>
              </a:ext>
            </a:extLst>
          </p:cNvPr>
          <p:cNvSpPr txBox="1"/>
          <p:nvPr/>
        </p:nvSpPr>
        <p:spPr>
          <a:xfrm>
            <a:off x="2903370" y="4876315"/>
            <a:ext cx="2986149" cy="215444"/>
          </a:xfrm>
          <a:prstGeom prst="rect">
            <a:avLst/>
          </a:prstGeom>
          <a:noFill/>
        </p:spPr>
        <p:txBody>
          <a:bodyPr wrap="square">
            <a:spAutoFit/>
          </a:bodyPr>
          <a:lstStyle/>
          <a:p>
            <a:pPr algn="r"/>
            <a:r>
              <a:rPr lang="en-US" sz="800" baseline="30000" dirty="0">
                <a:latin typeface="DINPro-Light" panose="02000504040000020003" pitchFamily="50" charset="0"/>
                <a:ea typeface="Calibri" panose="020F0502020204030204" pitchFamily="34" charset="0"/>
                <a:cs typeface="Arial" panose="020B0604020202020204" pitchFamily="34" charset="0"/>
              </a:rPr>
              <a:t>1</a:t>
            </a:r>
            <a:r>
              <a:rPr lang="en-US" sz="800" dirty="0">
                <a:latin typeface="DINPro-Light" panose="02000504040000020003" pitchFamily="50" charset="0"/>
              </a:rPr>
              <a:t> UNWTO International Tourism Highlights 2019</a:t>
            </a:r>
          </a:p>
        </p:txBody>
      </p:sp>
    </p:spTree>
    <p:extLst>
      <p:ext uri="{BB962C8B-B14F-4D97-AF65-F5344CB8AC3E}">
        <p14:creationId xmlns:p14="http://schemas.microsoft.com/office/powerpoint/2010/main" val="2545599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433D82-A098-4C44-A9BB-6EE482E97CE8}"/>
              </a:ext>
            </a:extLst>
          </p:cNvPr>
          <p:cNvSpPr/>
          <p:nvPr/>
        </p:nvSpPr>
        <p:spPr>
          <a:xfrm>
            <a:off x="4572000" y="1285590"/>
            <a:ext cx="4572000" cy="3864259"/>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bject 3">
            <a:extLst>
              <a:ext uri="{FF2B5EF4-FFF2-40B4-BE49-F238E27FC236}">
                <a16:creationId xmlns:a16="http://schemas.microsoft.com/office/drawing/2014/main" id="{48D0EB1F-387F-463B-B3B0-CA2ABB00D128}"/>
              </a:ext>
            </a:extLst>
          </p:cNvPr>
          <p:cNvSpPr/>
          <p:nvPr/>
        </p:nvSpPr>
        <p:spPr>
          <a:xfrm>
            <a:off x="303883" y="72767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32" name="TextBox 31">
            <a:extLst>
              <a:ext uri="{FF2B5EF4-FFF2-40B4-BE49-F238E27FC236}">
                <a16:creationId xmlns:a16="http://schemas.microsoft.com/office/drawing/2014/main" id="{B4DCD1C8-319F-410E-898E-61F1AAB8DF96}"/>
              </a:ext>
            </a:extLst>
          </p:cNvPr>
          <p:cNvSpPr txBox="1"/>
          <p:nvPr/>
        </p:nvSpPr>
        <p:spPr>
          <a:xfrm>
            <a:off x="4964073" y="1455783"/>
            <a:ext cx="3669007" cy="369332"/>
          </a:xfrm>
          <a:prstGeom prst="rect">
            <a:avLst/>
          </a:prstGeom>
          <a:noFill/>
        </p:spPr>
        <p:txBody>
          <a:bodyPr wrap="square">
            <a:spAutoFit/>
          </a:bodyPr>
          <a:lstStyle/>
          <a:p>
            <a:pPr algn="ctr"/>
            <a:r>
              <a:rPr lang="en-US" sz="900" dirty="0">
                <a:solidFill>
                  <a:schemeClr val="bg1"/>
                </a:solidFill>
                <a:latin typeface="DINPro-Light" panose="02000504040000020003" pitchFamily="50" charset="0"/>
              </a:rPr>
              <a:t>Top 4 modes of transport for respondents most likely to travel</a:t>
            </a:r>
          </a:p>
          <a:p>
            <a:pPr algn="ctr"/>
            <a:r>
              <a:rPr lang="en-US" sz="900" dirty="0">
                <a:solidFill>
                  <a:schemeClr val="bg1"/>
                </a:solidFill>
                <a:latin typeface="DINPro-Light" panose="02000504040000020003" pitchFamily="50" charset="0"/>
              </a:rPr>
              <a:t>in the next 6 months</a:t>
            </a:r>
          </a:p>
        </p:txBody>
      </p:sp>
      <p:sp>
        <p:nvSpPr>
          <p:cNvPr id="86" name="TextBox 85">
            <a:extLst>
              <a:ext uri="{FF2B5EF4-FFF2-40B4-BE49-F238E27FC236}">
                <a16:creationId xmlns:a16="http://schemas.microsoft.com/office/drawing/2014/main" id="{8624F642-56B4-4D7E-B7CC-D14D700D21F7}"/>
              </a:ext>
            </a:extLst>
          </p:cNvPr>
          <p:cNvSpPr txBox="1"/>
          <p:nvPr/>
        </p:nvSpPr>
        <p:spPr>
          <a:xfrm>
            <a:off x="468916" y="1443783"/>
            <a:ext cx="3741912" cy="400110"/>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1000" dirty="0">
                <a:solidFill>
                  <a:srgbClr val="0A0936"/>
                </a:solidFill>
                <a:latin typeface="DINPro-Light" panose="02000504040000020003" pitchFamily="50" charset="0"/>
              </a:rPr>
              <a:t>Top 5 markets which are most likely to travel by plane </a:t>
            </a:r>
          </a:p>
          <a:p>
            <a:pPr algn="ctr"/>
            <a:r>
              <a:rPr lang="en-US" sz="1000" dirty="0">
                <a:solidFill>
                  <a:srgbClr val="0A0936"/>
                </a:solidFill>
                <a:latin typeface="DINPro-Light" panose="02000504040000020003" pitchFamily="50" charset="0"/>
              </a:rPr>
              <a:t>in the next 6 months</a:t>
            </a:r>
            <a:endParaRPr lang="en-US" sz="1000" dirty="0">
              <a:solidFill>
                <a:srgbClr val="FF0000"/>
              </a:solidFill>
              <a:latin typeface="DINPro-Light" panose="02000504040000020003" pitchFamily="50" charset="0"/>
            </a:endParaRPr>
          </a:p>
        </p:txBody>
      </p:sp>
      <p:graphicFrame>
        <p:nvGraphicFramePr>
          <p:cNvPr id="4" name="Chart 3">
            <a:extLst>
              <a:ext uri="{FF2B5EF4-FFF2-40B4-BE49-F238E27FC236}">
                <a16:creationId xmlns:a16="http://schemas.microsoft.com/office/drawing/2014/main" id="{C58B7D34-731A-4331-AF5D-C651A5F408CA}"/>
              </a:ext>
            </a:extLst>
          </p:cNvPr>
          <p:cNvGraphicFramePr/>
          <p:nvPr>
            <p:extLst>
              <p:ext uri="{D42A27DB-BD31-4B8C-83A1-F6EECF244321}">
                <p14:modId xmlns:p14="http://schemas.microsoft.com/office/powerpoint/2010/main" val="2876766507"/>
              </p:ext>
            </p:extLst>
          </p:nvPr>
        </p:nvGraphicFramePr>
        <p:xfrm>
          <a:off x="4925402" y="1754176"/>
          <a:ext cx="3743048" cy="292708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6BB849EA-BB5F-4094-9BBB-07D93F808F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51" b="14580"/>
          <a:stretch/>
        </p:blipFill>
        <p:spPr>
          <a:xfrm>
            <a:off x="4038600" y="1455783"/>
            <a:ext cx="428633" cy="376110"/>
          </a:xfrm>
          <a:prstGeom prst="rect">
            <a:avLst/>
          </a:prstGeom>
        </p:spPr>
      </p:pic>
      <p:sp>
        <p:nvSpPr>
          <p:cNvPr id="19" name="TextBox 18">
            <a:extLst>
              <a:ext uri="{FF2B5EF4-FFF2-40B4-BE49-F238E27FC236}">
                <a16:creationId xmlns:a16="http://schemas.microsoft.com/office/drawing/2014/main" id="{4ADD7010-9D92-4C08-A9FD-C7ED7675C00B}"/>
              </a:ext>
            </a:extLst>
          </p:cNvPr>
          <p:cNvSpPr txBox="1"/>
          <p:nvPr/>
        </p:nvSpPr>
        <p:spPr>
          <a:xfrm>
            <a:off x="1477512" y="2054143"/>
            <a:ext cx="582211"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Spain</a:t>
            </a:r>
          </a:p>
        </p:txBody>
      </p:sp>
      <p:sp>
        <p:nvSpPr>
          <p:cNvPr id="20" name="Subtitle 2">
            <a:extLst>
              <a:ext uri="{FF2B5EF4-FFF2-40B4-BE49-F238E27FC236}">
                <a16:creationId xmlns:a16="http://schemas.microsoft.com/office/drawing/2014/main" id="{4435303B-431A-4E50-8C95-D3F34BCD8EC4}"/>
              </a:ext>
            </a:extLst>
          </p:cNvPr>
          <p:cNvSpPr txBox="1">
            <a:spLocks/>
          </p:cNvSpPr>
          <p:nvPr/>
        </p:nvSpPr>
        <p:spPr>
          <a:xfrm>
            <a:off x="1513381" y="2369178"/>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70.1%</a:t>
            </a:r>
          </a:p>
        </p:txBody>
      </p:sp>
      <p:sp>
        <p:nvSpPr>
          <p:cNvPr id="22" name="TextBox 21">
            <a:extLst>
              <a:ext uri="{FF2B5EF4-FFF2-40B4-BE49-F238E27FC236}">
                <a16:creationId xmlns:a16="http://schemas.microsoft.com/office/drawing/2014/main" id="{01377E01-B6C2-4134-AB8A-B17B08D8D8E2}"/>
              </a:ext>
            </a:extLst>
          </p:cNvPr>
          <p:cNvSpPr txBox="1"/>
          <p:nvPr/>
        </p:nvSpPr>
        <p:spPr>
          <a:xfrm>
            <a:off x="1493220" y="2917406"/>
            <a:ext cx="399468"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UK</a:t>
            </a:r>
          </a:p>
        </p:txBody>
      </p:sp>
      <p:sp>
        <p:nvSpPr>
          <p:cNvPr id="27" name="TextBox 26">
            <a:extLst>
              <a:ext uri="{FF2B5EF4-FFF2-40B4-BE49-F238E27FC236}">
                <a16:creationId xmlns:a16="http://schemas.microsoft.com/office/drawing/2014/main" id="{C99B012F-2334-4933-8C76-AD263791D7C4}"/>
              </a:ext>
            </a:extLst>
          </p:cNvPr>
          <p:cNvSpPr txBox="1"/>
          <p:nvPr/>
        </p:nvSpPr>
        <p:spPr>
          <a:xfrm>
            <a:off x="1517194" y="3744102"/>
            <a:ext cx="483722"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Italy</a:t>
            </a:r>
          </a:p>
        </p:txBody>
      </p:sp>
      <p:pic>
        <p:nvPicPr>
          <p:cNvPr id="28" name="Picture 27">
            <a:extLst>
              <a:ext uri="{FF2B5EF4-FFF2-40B4-BE49-F238E27FC236}">
                <a16:creationId xmlns:a16="http://schemas.microsoft.com/office/drawing/2014/main" id="{948292D8-331B-469C-AE5D-FB85D784C1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1" b="17527"/>
          <a:stretch/>
        </p:blipFill>
        <p:spPr>
          <a:xfrm>
            <a:off x="728204" y="2010202"/>
            <a:ext cx="714926" cy="609491"/>
          </a:xfrm>
          <a:prstGeom prst="rect">
            <a:avLst/>
          </a:prstGeom>
        </p:spPr>
      </p:pic>
      <p:sp>
        <p:nvSpPr>
          <p:cNvPr id="29" name="Subtitle 2">
            <a:extLst>
              <a:ext uri="{FF2B5EF4-FFF2-40B4-BE49-F238E27FC236}">
                <a16:creationId xmlns:a16="http://schemas.microsoft.com/office/drawing/2014/main" id="{30F449F9-58AB-44C0-8C95-F2DA685C4BDE}"/>
              </a:ext>
            </a:extLst>
          </p:cNvPr>
          <p:cNvSpPr txBox="1">
            <a:spLocks/>
          </p:cNvSpPr>
          <p:nvPr/>
        </p:nvSpPr>
        <p:spPr>
          <a:xfrm>
            <a:off x="1515109" y="3178811"/>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65.2%</a:t>
            </a:r>
          </a:p>
        </p:txBody>
      </p:sp>
      <p:sp>
        <p:nvSpPr>
          <p:cNvPr id="30" name="Subtitle 2">
            <a:extLst>
              <a:ext uri="{FF2B5EF4-FFF2-40B4-BE49-F238E27FC236}">
                <a16:creationId xmlns:a16="http://schemas.microsoft.com/office/drawing/2014/main" id="{184D998E-5041-4929-A1A0-5A424A8282A8}"/>
              </a:ext>
            </a:extLst>
          </p:cNvPr>
          <p:cNvSpPr txBox="1">
            <a:spLocks/>
          </p:cNvSpPr>
          <p:nvPr/>
        </p:nvSpPr>
        <p:spPr>
          <a:xfrm>
            <a:off x="1553686" y="4054128"/>
            <a:ext cx="678004"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59.4%</a:t>
            </a:r>
          </a:p>
        </p:txBody>
      </p:sp>
      <p:pic>
        <p:nvPicPr>
          <p:cNvPr id="31" name="Picture 30">
            <a:extLst>
              <a:ext uri="{FF2B5EF4-FFF2-40B4-BE49-F238E27FC236}">
                <a16:creationId xmlns:a16="http://schemas.microsoft.com/office/drawing/2014/main" id="{30C4AC3B-0B46-453F-B27C-AF44626D10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86" b="18504"/>
          <a:stretch/>
        </p:blipFill>
        <p:spPr>
          <a:xfrm>
            <a:off x="761409" y="3751901"/>
            <a:ext cx="738843" cy="604454"/>
          </a:xfrm>
          <a:prstGeom prst="rect">
            <a:avLst/>
          </a:prstGeom>
        </p:spPr>
      </p:pic>
      <p:pic>
        <p:nvPicPr>
          <p:cNvPr id="34" name="Picture 33">
            <a:extLst>
              <a:ext uri="{FF2B5EF4-FFF2-40B4-BE49-F238E27FC236}">
                <a16:creationId xmlns:a16="http://schemas.microsoft.com/office/drawing/2014/main" id="{07694E46-5A44-4523-81D1-4FA3B98B65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651" b="14489"/>
          <a:stretch/>
        </p:blipFill>
        <p:spPr>
          <a:xfrm>
            <a:off x="659713" y="2857278"/>
            <a:ext cx="738843" cy="649002"/>
          </a:xfrm>
          <a:prstGeom prst="rect">
            <a:avLst/>
          </a:prstGeom>
        </p:spPr>
      </p:pic>
      <p:sp>
        <p:nvSpPr>
          <p:cNvPr id="36" name="TextBox 35">
            <a:extLst>
              <a:ext uri="{FF2B5EF4-FFF2-40B4-BE49-F238E27FC236}">
                <a16:creationId xmlns:a16="http://schemas.microsoft.com/office/drawing/2014/main" id="{92EC87E8-79F1-44F4-B129-FBB0742338A6}"/>
              </a:ext>
            </a:extLst>
          </p:cNvPr>
          <p:cNvSpPr txBox="1"/>
          <p:nvPr/>
        </p:nvSpPr>
        <p:spPr>
          <a:xfrm>
            <a:off x="3115597" y="2531179"/>
            <a:ext cx="675891"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France</a:t>
            </a:r>
          </a:p>
        </p:txBody>
      </p:sp>
      <p:sp>
        <p:nvSpPr>
          <p:cNvPr id="38" name="Subtitle 2">
            <a:extLst>
              <a:ext uri="{FF2B5EF4-FFF2-40B4-BE49-F238E27FC236}">
                <a16:creationId xmlns:a16="http://schemas.microsoft.com/office/drawing/2014/main" id="{D0C3A63B-A078-4506-A2A5-0E10C2A59572}"/>
              </a:ext>
            </a:extLst>
          </p:cNvPr>
          <p:cNvSpPr txBox="1">
            <a:spLocks/>
          </p:cNvSpPr>
          <p:nvPr/>
        </p:nvSpPr>
        <p:spPr>
          <a:xfrm>
            <a:off x="3174452" y="2845636"/>
            <a:ext cx="695928"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57.3%</a:t>
            </a:r>
          </a:p>
        </p:txBody>
      </p:sp>
      <p:sp>
        <p:nvSpPr>
          <p:cNvPr id="40" name="TextBox 39">
            <a:extLst>
              <a:ext uri="{FF2B5EF4-FFF2-40B4-BE49-F238E27FC236}">
                <a16:creationId xmlns:a16="http://schemas.microsoft.com/office/drawing/2014/main" id="{08000096-5498-4196-9EDA-E759762B6E75}"/>
              </a:ext>
            </a:extLst>
          </p:cNvPr>
          <p:cNvSpPr txBox="1"/>
          <p:nvPr/>
        </p:nvSpPr>
        <p:spPr>
          <a:xfrm>
            <a:off x="3115597" y="3389006"/>
            <a:ext cx="678455" cy="276999"/>
          </a:xfrm>
          <a:prstGeom prst="rect">
            <a:avLst/>
          </a:prstGeom>
          <a:noFill/>
        </p:spPr>
        <p:txBody>
          <a:bodyPr wrap="none" rtlCol="0" anchor="b" anchorCtr="0">
            <a:spAutoFit/>
          </a:bodyPr>
          <a:lstStyle/>
          <a:p>
            <a:r>
              <a:rPr lang="en-US" sz="1200" b="1" dirty="0">
                <a:solidFill>
                  <a:srgbClr val="0A0936"/>
                </a:solidFill>
                <a:latin typeface="DINPro-Light" panose="02000504040000020003" pitchFamily="50" charset="0"/>
                <a:ea typeface="League Spartan" charset="0"/>
                <a:cs typeface="Poppins SemiBold" pitchFamily="2" charset="77"/>
              </a:rPr>
              <a:t>Poland</a:t>
            </a:r>
          </a:p>
        </p:txBody>
      </p:sp>
      <p:sp>
        <p:nvSpPr>
          <p:cNvPr id="42" name="Subtitle 2">
            <a:extLst>
              <a:ext uri="{FF2B5EF4-FFF2-40B4-BE49-F238E27FC236}">
                <a16:creationId xmlns:a16="http://schemas.microsoft.com/office/drawing/2014/main" id="{3A4F7496-8876-43F5-BE37-1D970E08BB38}"/>
              </a:ext>
            </a:extLst>
          </p:cNvPr>
          <p:cNvSpPr txBox="1">
            <a:spLocks/>
          </p:cNvSpPr>
          <p:nvPr/>
        </p:nvSpPr>
        <p:spPr>
          <a:xfrm>
            <a:off x="3151466" y="3704041"/>
            <a:ext cx="679732" cy="2475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8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53.8%</a:t>
            </a:r>
          </a:p>
        </p:txBody>
      </p:sp>
      <p:pic>
        <p:nvPicPr>
          <p:cNvPr id="44" name="Picture 43">
            <a:extLst>
              <a:ext uri="{FF2B5EF4-FFF2-40B4-BE49-F238E27FC236}">
                <a16:creationId xmlns:a16="http://schemas.microsoft.com/office/drawing/2014/main" id="{45210C51-9CCC-4E3E-A5B0-9E86006B606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023" b="17527"/>
          <a:stretch/>
        </p:blipFill>
        <p:spPr>
          <a:xfrm>
            <a:off x="2548734" y="3373634"/>
            <a:ext cx="610823" cy="508967"/>
          </a:xfrm>
          <a:prstGeom prst="rect">
            <a:avLst/>
          </a:prstGeom>
        </p:spPr>
      </p:pic>
      <p:pic>
        <p:nvPicPr>
          <p:cNvPr id="46" name="Picture 45">
            <a:extLst>
              <a:ext uri="{FF2B5EF4-FFF2-40B4-BE49-F238E27FC236}">
                <a16:creationId xmlns:a16="http://schemas.microsoft.com/office/drawing/2014/main" id="{B0AC4C79-C5A7-47EA-A78C-87CF3AEC98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172" b="13009"/>
          <a:stretch/>
        </p:blipFill>
        <p:spPr>
          <a:xfrm>
            <a:off x="2537912" y="2568716"/>
            <a:ext cx="554519" cy="488101"/>
          </a:xfrm>
          <a:prstGeom prst="rect">
            <a:avLst/>
          </a:prstGeom>
        </p:spPr>
      </p:pic>
      <p:sp>
        <p:nvSpPr>
          <p:cNvPr id="3" name="object 5">
            <a:extLst>
              <a:ext uri="{FF2B5EF4-FFF2-40B4-BE49-F238E27FC236}">
                <a16:creationId xmlns:a16="http://schemas.microsoft.com/office/drawing/2014/main" id="{83BA7EAA-8FD4-41D0-BFEA-BB6A1808B6D8}"/>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224CB39A-71D9-4A4C-88D7-04045F6BF89D}" type="slidenum">
              <a:rPr lang="en-US" sz="700" smtClean="0">
                <a:latin typeface="DINPro-Light" panose="02000504040000020003" pitchFamily="50" charset="0"/>
                <a:cs typeface="Arial"/>
              </a:rPr>
              <a:t>40</a:t>
            </a:fld>
            <a:endParaRPr sz="700" dirty="0">
              <a:latin typeface="DINPro-Light" panose="02000504040000020003" pitchFamily="50" charset="0"/>
              <a:cs typeface="Arial"/>
            </a:endParaRPr>
          </a:p>
        </p:txBody>
      </p:sp>
      <p:sp>
        <p:nvSpPr>
          <p:cNvPr id="6" name="Rectangle 5">
            <a:extLst>
              <a:ext uri="{FF2B5EF4-FFF2-40B4-BE49-F238E27FC236}">
                <a16:creationId xmlns:a16="http://schemas.microsoft.com/office/drawing/2014/main" id="{FB0AE14A-B889-458F-A3E4-3685E9F54D50}"/>
              </a:ext>
            </a:extLst>
          </p:cNvPr>
          <p:cNvSpPr/>
          <p:nvPr/>
        </p:nvSpPr>
        <p:spPr>
          <a:xfrm>
            <a:off x="4921111" y="1721473"/>
            <a:ext cx="381000" cy="201441"/>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05F1F0B-8BEB-4377-9884-4BE56B628A26}"/>
              </a:ext>
            </a:extLst>
          </p:cNvPr>
          <p:cNvSpPr txBox="1"/>
          <p:nvPr/>
        </p:nvSpPr>
        <p:spPr>
          <a:xfrm>
            <a:off x="287655" y="4835852"/>
            <a:ext cx="3503833" cy="307777"/>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Q14.Which of the following modes of transport would you most consider using during your next trip within Europe?</a:t>
            </a:r>
          </a:p>
        </p:txBody>
      </p:sp>
      <p:sp>
        <p:nvSpPr>
          <p:cNvPr id="10" name="TextBox 9">
            <a:extLst>
              <a:ext uri="{FF2B5EF4-FFF2-40B4-BE49-F238E27FC236}">
                <a16:creationId xmlns:a16="http://schemas.microsoft.com/office/drawing/2014/main" id="{30189EF8-F703-4DD8-993A-67635BDB187C}"/>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3,148</a:t>
            </a:r>
          </a:p>
        </p:txBody>
      </p:sp>
      <p:sp>
        <p:nvSpPr>
          <p:cNvPr id="8" name="TextBox 7">
            <a:extLst>
              <a:ext uri="{FF2B5EF4-FFF2-40B4-BE49-F238E27FC236}">
                <a16:creationId xmlns:a16="http://schemas.microsoft.com/office/drawing/2014/main" id="{A5EF2D0C-F646-4E9E-8AAC-2AB166968E79}"/>
              </a:ext>
            </a:extLst>
          </p:cNvPr>
          <p:cNvSpPr txBox="1"/>
          <p:nvPr/>
        </p:nvSpPr>
        <p:spPr>
          <a:xfrm>
            <a:off x="227286" y="176862"/>
            <a:ext cx="6554514"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Air travel still not taking-off to pre-pandemic levels while driving holds its traction among Europeans</a:t>
            </a:r>
          </a:p>
        </p:txBody>
      </p:sp>
      <p:sp>
        <p:nvSpPr>
          <p:cNvPr id="2" name="Isosceles Triangle 1">
            <a:extLst>
              <a:ext uri="{FF2B5EF4-FFF2-40B4-BE49-F238E27FC236}">
                <a16:creationId xmlns:a16="http://schemas.microsoft.com/office/drawing/2014/main" id="{640D45BC-EEA6-4EF5-9833-72C66DCA4DFE}"/>
              </a:ext>
            </a:extLst>
          </p:cNvPr>
          <p:cNvSpPr/>
          <p:nvPr/>
        </p:nvSpPr>
        <p:spPr>
          <a:xfrm rot="10800000">
            <a:off x="2192866" y="2369432"/>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0C5FA7D-D391-4505-BA30-14D01C6C15D4}"/>
              </a:ext>
            </a:extLst>
          </p:cNvPr>
          <p:cNvSpPr/>
          <p:nvPr/>
        </p:nvSpPr>
        <p:spPr>
          <a:xfrm rot="10800000">
            <a:off x="2192865" y="3173351"/>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04209A71-C799-4D81-93A6-27BDA59F8444}"/>
              </a:ext>
            </a:extLst>
          </p:cNvPr>
          <p:cNvSpPr/>
          <p:nvPr/>
        </p:nvSpPr>
        <p:spPr>
          <a:xfrm rot="10800000">
            <a:off x="2212649" y="4054128"/>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C14393AF-6BA2-4F69-B3A0-229492EB38C9}"/>
              </a:ext>
            </a:extLst>
          </p:cNvPr>
          <p:cNvSpPr/>
          <p:nvPr/>
        </p:nvSpPr>
        <p:spPr>
          <a:xfrm>
            <a:off x="3854184" y="2839000"/>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20BA6C70-41DC-4F77-865E-914EA2DD9934}"/>
              </a:ext>
            </a:extLst>
          </p:cNvPr>
          <p:cNvSpPr/>
          <p:nvPr/>
        </p:nvSpPr>
        <p:spPr>
          <a:xfrm>
            <a:off x="3854184" y="3694339"/>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8253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a:extLst>
              <a:ext uri="{FF2B5EF4-FFF2-40B4-BE49-F238E27FC236}">
                <a16:creationId xmlns:a16="http://schemas.microsoft.com/office/drawing/2014/main" id="{83FE77AC-4AFC-B14A-8B70-485CDB5F1CA8}"/>
              </a:ext>
            </a:extLst>
          </p:cNvPr>
          <p:cNvSpPr/>
          <p:nvPr/>
        </p:nvSpPr>
        <p:spPr>
          <a:xfrm>
            <a:off x="2458902" y="2486148"/>
            <a:ext cx="1752600" cy="1752600"/>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Calibri" panose="020F0502020204030204"/>
            </a:endParaRPr>
          </a:p>
        </p:txBody>
      </p:sp>
      <p:sp>
        <p:nvSpPr>
          <p:cNvPr id="87" name="object 23">
            <a:extLst>
              <a:ext uri="{FF2B5EF4-FFF2-40B4-BE49-F238E27FC236}">
                <a16:creationId xmlns:a16="http://schemas.microsoft.com/office/drawing/2014/main" id="{0806211E-0305-4C98-95E0-969D9C80E8DC}"/>
              </a:ext>
            </a:extLst>
          </p:cNvPr>
          <p:cNvSpPr/>
          <p:nvPr/>
        </p:nvSpPr>
        <p:spPr>
          <a:xfrm>
            <a:off x="6829076" y="3283990"/>
            <a:ext cx="2326777" cy="118743"/>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73B7CC"/>
          </a:solidFill>
        </p:spPr>
        <p:txBody>
          <a:bodyPr wrap="square" lIns="0" tIns="0" rIns="0" bIns="0" rtlCol="0"/>
          <a:lstStyle/>
          <a:p>
            <a:endParaRPr dirty="0"/>
          </a:p>
        </p:txBody>
      </p:sp>
      <p:sp>
        <p:nvSpPr>
          <p:cNvPr id="93" name="object 15">
            <a:extLst>
              <a:ext uri="{FF2B5EF4-FFF2-40B4-BE49-F238E27FC236}">
                <a16:creationId xmlns:a16="http://schemas.microsoft.com/office/drawing/2014/main" id="{137C9676-57DD-477D-8AC2-BC327F702B9A}"/>
              </a:ext>
            </a:extLst>
          </p:cNvPr>
          <p:cNvSpPr txBox="1"/>
          <p:nvPr/>
        </p:nvSpPr>
        <p:spPr>
          <a:xfrm>
            <a:off x="6926655" y="2521990"/>
            <a:ext cx="2176878" cy="661656"/>
          </a:xfrm>
          <a:prstGeom prst="rect">
            <a:avLst/>
          </a:prstGeom>
        </p:spPr>
        <p:txBody>
          <a:bodyPr vert="horz" wrap="square" lIns="0" tIns="30480" rIns="0" bIns="0" rtlCol="0">
            <a:spAutoFit/>
          </a:bodyPr>
          <a:lstStyle/>
          <a:p>
            <a:pPr marR="5080" algn="r">
              <a:lnSpc>
                <a:spcPts val="1700"/>
              </a:lnSpc>
              <a:spcBef>
                <a:spcPts val="240"/>
              </a:spcBef>
            </a:pPr>
            <a:r>
              <a:rPr lang="en-US" sz="1100" b="1" dirty="0">
                <a:solidFill>
                  <a:srgbClr val="007BA3"/>
                </a:solidFill>
                <a:latin typeface="DINPro-Light" panose="02000504040000020003" pitchFamily="50" charset="0"/>
                <a:cs typeface="Arial"/>
              </a:rPr>
              <a:t>The preference for a hostel/ motel is higher among respondents below the age of 34</a:t>
            </a:r>
          </a:p>
        </p:txBody>
      </p:sp>
      <p:sp>
        <p:nvSpPr>
          <p:cNvPr id="9" name="object 5">
            <a:extLst>
              <a:ext uri="{FF2B5EF4-FFF2-40B4-BE49-F238E27FC236}">
                <a16:creationId xmlns:a16="http://schemas.microsoft.com/office/drawing/2014/main" id="{1B10BCB7-4514-4FEE-BCD1-BC546FA3939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F43EA05B-5F4E-40D8-9F3D-F3C3341FDEBC}" type="slidenum">
              <a:rPr lang="en-US" sz="700" smtClean="0">
                <a:latin typeface="DINPro-Light" panose="02000504040000020003" pitchFamily="50" charset="0"/>
                <a:cs typeface="Arial"/>
              </a:rPr>
              <a:t>41</a:t>
            </a:fld>
            <a:endParaRPr sz="700" dirty="0">
              <a:latin typeface="DINPro-Light" panose="02000504040000020003" pitchFamily="50" charset="0"/>
              <a:cs typeface="Arial"/>
            </a:endParaRPr>
          </a:p>
        </p:txBody>
      </p:sp>
      <p:graphicFrame>
        <p:nvGraphicFramePr>
          <p:cNvPr id="50" name="Chart 49">
            <a:extLst>
              <a:ext uri="{FF2B5EF4-FFF2-40B4-BE49-F238E27FC236}">
                <a16:creationId xmlns:a16="http://schemas.microsoft.com/office/drawing/2014/main" id="{3A61EDA5-5203-4A1F-82DF-D88367C60351}"/>
              </a:ext>
            </a:extLst>
          </p:cNvPr>
          <p:cNvGraphicFramePr/>
          <p:nvPr>
            <p:extLst>
              <p:ext uri="{D42A27DB-BD31-4B8C-83A1-F6EECF244321}">
                <p14:modId xmlns:p14="http://schemas.microsoft.com/office/powerpoint/2010/main" val="4051912566"/>
              </p:ext>
            </p:extLst>
          </p:nvPr>
        </p:nvGraphicFramePr>
        <p:xfrm>
          <a:off x="1468302" y="1710308"/>
          <a:ext cx="4580342" cy="3226817"/>
        </p:xfrm>
        <a:graphic>
          <a:graphicData uri="http://schemas.openxmlformats.org/drawingml/2006/chart">
            <c:chart xmlns:c="http://schemas.openxmlformats.org/drawingml/2006/chart" xmlns:r="http://schemas.openxmlformats.org/officeDocument/2006/relationships" r:id="rId2"/>
          </a:graphicData>
        </a:graphic>
      </p:graphicFrame>
      <p:sp>
        <p:nvSpPr>
          <p:cNvPr id="51" name="Donut 4">
            <a:extLst>
              <a:ext uri="{FF2B5EF4-FFF2-40B4-BE49-F238E27FC236}">
                <a16:creationId xmlns:a16="http://schemas.microsoft.com/office/drawing/2014/main" id="{A0C345D2-DB3A-4F61-AAE4-E41FFD939DE3}"/>
              </a:ext>
            </a:extLst>
          </p:cNvPr>
          <p:cNvSpPr/>
          <p:nvPr/>
        </p:nvSpPr>
        <p:spPr>
          <a:xfrm>
            <a:off x="2804987" y="2319110"/>
            <a:ext cx="1952284" cy="1966532"/>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675" dirty="0">
              <a:solidFill>
                <a:prstClr val="white"/>
              </a:solidFill>
              <a:latin typeface="Calibri" panose="020F0502020204030204"/>
            </a:endParaRPr>
          </a:p>
        </p:txBody>
      </p:sp>
      <p:cxnSp>
        <p:nvCxnSpPr>
          <p:cNvPr id="52" name="Connector: Elbow 51">
            <a:extLst>
              <a:ext uri="{FF2B5EF4-FFF2-40B4-BE49-F238E27FC236}">
                <a16:creationId xmlns:a16="http://schemas.microsoft.com/office/drawing/2014/main" id="{BCE88F91-5C15-40B1-9CAC-F1C944277E6B}"/>
              </a:ext>
            </a:extLst>
          </p:cNvPr>
          <p:cNvCxnSpPr>
            <a:cxnSpLocks/>
          </p:cNvCxnSpPr>
          <p:nvPr/>
        </p:nvCxnSpPr>
        <p:spPr>
          <a:xfrm>
            <a:off x="1066800" y="2251771"/>
            <a:ext cx="1660313" cy="225566"/>
          </a:xfrm>
          <a:prstGeom prst="bentConnector3">
            <a:avLst>
              <a:gd name="adj1" fmla="val 50000"/>
            </a:avLst>
          </a:prstGeom>
          <a:ln w="12700">
            <a:solidFill>
              <a:srgbClr val="40AEDD"/>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E999DEF-0FAD-4C0E-9151-DBC07D718669}"/>
              </a:ext>
            </a:extLst>
          </p:cNvPr>
          <p:cNvSpPr txBox="1"/>
          <p:nvPr/>
        </p:nvSpPr>
        <p:spPr>
          <a:xfrm>
            <a:off x="544366" y="1743940"/>
            <a:ext cx="1711086" cy="507831"/>
          </a:xfrm>
          <a:prstGeom prst="rect">
            <a:avLst/>
          </a:prstGeom>
          <a:noFill/>
        </p:spPr>
        <p:txBody>
          <a:bodyPr wrap="square">
            <a:spAutoFit/>
          </a:bodyPr>
          <a:lstStyle/>
          <a:p>
            <a:r>
              <a:rPr lang="en-US" sz="900" dirty="0">
                <a:solidFill>
                  <a:srgbClr val="40AEDD"/>
                </a:solidFill>
                <a:latin typeface="DINPro-Bold" panose="02000503030000020004" pitchFamily="50" charset="0"/>
              </a:rPr>
              <a:t>Other paid serviced accommodation (i.e. bed and breakfast, parador, etc.)</a:t>
            </a:r>
          </a:p>
        </p:txBody>
      </p:sp>
      <p:sp>
        <p:nvSpPr>
          <p:cNvPr id="55" name="TextBox 54">
            <a:extLst>
              <a:ext uri="{FF2B5EF4-FFF2-40B4-BE49-F238E27FC236}">
                <a16:creationId xmlns:a16="http://schemas.microsoft.com/office/drawing/2014/main" id="{37D9D956-89BD-486B-B124-8D4F1B330BA4}"/>
              </a:ext>
            </a:extLst>
          </p:cNvPr>
          <p:cNvSpPr txBox="1"/>
          <p:nvPr/>
        </p:nvSpPr>
        <p:spPr>
          <a:xfrm>
            <a:off x="3335202" y="2823460"/>
            <a:ext cx="805941" cy="200055"/>
          </a:xfrm>
          <a:prstGeom prst="rect">
            <a:avLst/>
          </a:prstGeom>
          <a:noFill/>
        </p:spPr>
        <p:txBody>
          <a:bodyPr wrap="square">
            <a:spAutoFit/>
          </a:bodyPr>
          <a:lstStyle/>
          <a:p>
            <a:r>
              <a:rPr lang="en-US" sz="700" dirty="0">
                <a:solidFill>
                  <a:srgbClr val="B4C7E7"/>
                </a:solidFill>
                <a:latin typeface="DINPro-Bold" panose="02000503030000020004" pitchFamily="50" charset="0"/>
              </a:rPr>
              <a:t>Hostel/motel</a:t>
            </a:r>
          </a:p>
        </p:txBody>
      </p:sp>
      <p:cxnSp>
        <p:nvCxnSpPr>
          <p:cNvPr id="56" name="Connector: Elbow 55">
            <a:extLst>
              <a:ext uri="{FF2B5EF4-FFF2-40B4-BE49-F238E27FC236}">
                <a16:creationId xmlns:a16="http://schemas.microsoft.com/office/drawing/2014/main" id="{E5CE7B5D-C417-476B-9B4D-B221D79968AD}"/>
              </a:ext>
            </a:extLst>
          </p:cNvPr>
          <p:cNvCxnSpPr>
            <a:cxnSpLocks/>
          </p:cNvCxnSpPr>
          <p:nvPr/>
        </p:nvCxnSpPr>
        <p:spPr>
          <a:xfrm rot="5400000" flipH="1" flipV="1">
            <a:off x="3424905" y="2652821"/>
            <a:ext cx="297229" cy="64883"/>
          </a:xfrm>
          <a:prstGeom prst="bentConnector3">
            <a:avLst>
              <a:gd name="adj1" fmla="val -2413"/>
            </a:avLst>
          </a:prstGeom>
          <a:ln w="12700">
            <a:solidFill>
              <a:srgbClr val="B4C7E7"/>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1CFCCD88-0457-4427-955D-6D54041D71B4}"/>
              </a:ext>
            </a:extLst>
          </p:cNvPr>
          <p:cNvCxnSpPr>
            <a:cxnSpLocks/>
          </p:cNvCxnSpPr>
          <p:nvPr/>
        </p:nvCxnSpPr>
        <p:spPr>
          <a:xfrm rot="5400000">
            <a:off x="4895249" y="2298935"/>
            <a:ext cx="349740" cy="263966"/>
          </a:xfrm>
          <a:prstGeom prst="bentConnector3">
            <a:avLst>
              <a:gd name="adj1" fmla="val 5456"/>
            </a:avLst>
          </a:prstGeom>
          <a:ln w="12700">
            <a:solidFill>
              <a:srgbClr val="185073"/>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DEC1C3D-EC84-4717-B908-938EBC87435F}"/>
              </a:ext>
            </a:extLst>
          </p:cNvPr>
          <p:cNvSpPr txBox="1"/>
          <p:nvPr/>
        </p:nvSpPr>
        <p:spPr>
          <a:xfrm>
            <a:off x="1291296" y="2760353"/>
            <a:ext cx="1004563" cy="507831"/>
          </a:xfrm>
          <a:prstGeom prst="rect">
            <a:avLst/>
          </a:prstGeom>
          <a:noFill/>
        </p:spPr>
        <p:txBody>
          <a:bodyPr wrap="square">
            <a:spAutoFit/>
          </a:bodyPr>
          <a:lstStyle/>
          <a:p>
            <a:r>
              <a:rPr lang="en-US" sz="900" dirty="0">
                <a:solidFill>
                  <a:srgbClr val="2FD2ED"/>
                </a:solidFill>
                <a:latin typeface="DINPro-Bold" panose="02000503030000020004" pitchFamily="50" charset="0"/>
              </a:rPr>
              <a:t>Short-term rental via online platform </a:t>
            </a:r>
          </a:p>
        </p:txBody>
      </p:sp>
      <p:cxnSp>
        <p:nvCxnSpPr>
          <p:cNvPr id="62" name="Connector: Elbow 61">
            <a:extLst>
              <a:ext uri="{FF2B5EF4-FFF2-40B4-BE49-F238E27FC236}">
                <a16:creationId xmlns:a16="http://schemas.microsoft.com/office/drawing/2014/main" id="{57BF0859-DC22-43F6-AFF8-D61E5C9B0BA7}"/>
              </a:ext>
            </a:extLst>
          </p:cNvPr>
          <p:cNvCxnSpPr>
            <a:cxnSpLocks/>
          </p:cNvCxnSpPr>
          <p:nvPr/>
        </p:nvCxnSpPr>
        <p:spPr>
          <a:xfrm>
            <a:off x="1942657" y="3255637"/>
            <a:ext cx="507258" cy="243793"/>
          </a:xfrm>
          <a:prstGeom prst="bentConnector3">
            <a:avLst>
              <a:gd name="adj1" fmla="val 50000"/>
            </a:avLst>
          </a:prstGeom>
          <a:ln w="12700">
            <a:solidFill>
              <a:srgbClr val="A1EAF7"/>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EE87B57-5D9C-4D6D-84D5-C7A454FA6273}"/>
              </a:ext>
            </a:extLst>
          </p:cNvPr>
          <p:cNvSpPr txBox="1"/>
          <p:nvPr/>
        </p:nvSpPr>
        <p:spPr>
          <a:xfrm>
            <a:off x="1938144" y="3879359"/>
            <a:ext cx="902714" cy="553998"/>
          </a:xfrm>
          <a:prstGeom prst="rect">
            <a:avLst/>
          </a:prstGeom>
          <a:noFill/>
        </p:spPr>
        <p:txBody>
          <a:bodyPr wrap="square">
            <a:spAutoFit/>
          </a:bodyPr>
          <a:lstStyle/>
          <a:p>
            <a:r>
              <a:rPr lang="en-US" sz="1000" dirty="0">
                <a:solidFill>
                  <a:schemeClr val="bg1">
                    <a:lumMod val="50000"/>
                  </a:schemeClr>
                </a:solidFill>
                <a:latin typeface="DINPro-Bold" panose="02000503030000020004" pitchFamily="50" charset="0"/>
              </a:rPr>
              <a:t>Friends and/or family</a:t>
            </a:r>
          </a:p>
        </p:txBody>
      </p:sp>
      <p:cxnSp>
        <p:nvCxnSpPr>
          <p:cNvPr id="64" name="Connector: Elbow 63">
            <a:extLst>
              <a:ext uri="{FF2B5EF4-FFF2-40B4-BE49-F238E27FC236}">
                <a16:creationId xmlns:a16="http://schemas.microsoft.com/office/drawing/2014/main" id="{85539DA3-D507-4827-A7CD-C3F71234CCD3}"/>
              </a:ext>
            </a:extLst>
          </p:cNvPr>
          <p:cNvCxnSpPr>
            <a:cxnSpLocks/>
          </p:cNvCxnSpPr>
          <p:nvPr/>
        </p:nvCxnSpPr>
        <p:spPr>
          <a:xfrm flipV="1">
            <a:off x="2133600" y="4257194"/>
            <a:ext cx="593513" cy="176163"/>
          </a:xfrm>
          <a:prstGeom prst="bentConnector3">
            <a:avLst>
              <a:gd name="adj1" fmla="val 5000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6951235-A94E-4060-A6DD-51947A8EC45E}"/>
              </a:ext>
            </a:extLst>
          </p:cNvPr>
          <p:cNvSpPr txBox="1"/>
          <p:nvPr/>
        </p:nvSpPr>
        <p:spPr>
          <a:xfrm>
            <a:off x="4825808" y="4128514"/>
            <a:ext cx="989193" cy="415498"/>
          </a:xfrm>
          <a:prstGeom prst="rect">
            <a:avLst/>
          </a:prstGeom>
          <a:noFill/>
        </p:spPr>
        <p:txBody>
          <a:bodyPr wrap="square">
            <a:spAutoFit/>
          </a:bodyPr>
          <a:lstStyle/>
          <a:p>
            <a:r>
              <a:rPr lang="en-US" sz="1050" dirty="0">
                <a:solidFill>
                  <a:srgbClr val="2D8BB4"/>
                </a:solidFill>
                <a:latin typeface="DINPro-Bold" panose="02000503030000020004" pitchFamily="50" charset="0"/>
              </a:rPr>
              <a:t>Independent hotel/resort</a:t>
            </a:r>
          </a:p>
        </p:txBody>
      </p:sp>
      <p:cxnSp>
        <p:nvCxnSpPr>
          <p:cNvPr id="70" name="Connector: Elbow 69">
            <a:extLst>
              <a:ext uri="{FF2B5EF4-FFF2-40B4-BE49-F238E27FC236}">
                <a16:creationId xmlns:a16="http://schemas.microsoft.com/office/drawing/2014/main" id="{A460FC3F-E833-4078-871C-47FF1D50BB1D}"/>
              </a:ext>
            </a:extLst>
          </p:cNvPr>
          <p:cNvCxnSpPr>
            <a:cxnSpLocks/>
          </p:cNvCxnSpPr>
          <p:nvPr/>
        </p:nvCxnSpPr>
        <p:spPr>
          <a:xfrm rot="10800000" flipV="1">
            <a:off x="4494334" y="4128514"/>
            <a:ext cx="707769" cy="282550"/>
          </a:xfrm>
          <a:prstGeom prst="bentConnector3">
            <a:avLst>
              <a:gd name="adj1" fmla="val 50000"/>
            </a:avLst>
          </a:prstGeom>
          <a:ln w="12700">
            <a:solidFill>
              <a:srgbClr val="2D8BB4"/>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9F9B083-214A-4383-8A2F-EABCA80BD1A6}"/>
              </a:ext>
            </a:extLst>
          </p:cNvPr>
          <p:cNvSpPr txBox="1"/>
          <p:nvPr/>
        </p:nvSpPr>
        <p:spPr>
          <a:xfrm>
            <a:off x="2372240" y="1735478"/>
            <a:ext cx="1009856" cy="215444"/>
          </a:xfrm>
          <a:prstGeom prst="rect">
            <a:avLst/>
          </a:prstGeom>
          <a:noFill/>
        </p:spPr>
        <p:txBody>
          <a:bodyPr wrap="square">
            <a:spAutoFit/>
          </a:bodyPr>
          <a:lstStyle/>
          <a:p>
            <a:r>
              <a:rPr lang="en-US" sz="800" dirty="0">
                <a:solidFill>
                  <a:srgbClr val="0A0936"/>
                </a:solidFill>
                <a:latin typeface="DINPro-Bold" panose="02000503030000020004" pitchFamily="50" charset="0"/>
              </a:rPr>
              <a:t>Camping/caravan</a:t>
            </a:r>
          </a:p>
        </p:txBody>
      </p:sp>
      <p:sp>
        <p:nvSpPr>
          <p:cNvPr id="72" name="TextBox 71">
            <a:extLst>
              <a:ext uri="{FF2B5EF4-FFF2-40B4-BE49-F238E27FC236}">
                <a16:creationId xmlns:a16="http://schemas.microsoft.com/office/drawing/2014/main" id="{4660FB0D-FF50-4ECC-A92D-EBE5BDB821F7}"/>
              </a:ext>
            </a:extLst>
          </p:cNvPr>
          <p:cNvSpPr txBox="1"/>
          <p:nvPr/>
        </p:nvSpPr>
        <p:spPr>
          <a:xfrm>
            <a:off x="3527119" y="1644567"/>
            <a:ext cx="538959" cy="215444"/>
          </a:xfrm>
          <a:prstGeom prst="rect">
            <a:avLst/>
          </a:prstGeom>
          <a:noFill/>
        </p:spPr>
        <p:txBody>
          <a:bodyPr wrap="square">
            <a:spAutoFit/>
          </a:bodyPr>
          <a:lstStyle/>
          <a:p>
            <a:r>
              <a:rPr lang="en-US" sz="800" dirty="0">
                <a:solidFill>
                  <a:schemeClr val="bg1">
                    <a:lumMod val="65000"/>
                  </a:schemeClr>
                </a:solidFill>
                <a:latin typeface="DINPro-Bold" panose="02000503030000020004" pitchFamily="50" charset="0"/>
              </a:rPr>
              <a:t>Other</a:t>
            </a:r>
          </a:p>
        </p:txBody>
      </p:sp>
      <p:cxnSp>
        <p:nvCxnSpPr>
          <p:cNvPr id="73" name="Connector: Elbow 72">
            <a:extLst>
              <a:ext uri="{FF2B5EF4-FFF2-40B4-BE49-F238E27FC236}">
                <a16:creationId xmlns:a16="http://schemas.microsoft.com/office/drawing/2014/main" id="{5304778F-B661-4F61-8552-0A5A78FB8D4C}"/>
              </a:ext>
            </a:extLst>
          </p:cNvPr>
          <p:cNvCxnSpPr>
            <a:cxnSpLocks/>
          </p:cNvCxnSpPr>
          <p:nvPr/>
        </p:nvCxnSpPr>
        <p:spPr>
          <a:xfrm rot="16200000" flipH="1">
            <a:off x="3528920" y="1781660"/>
            <a:ext cx="253854" cy="164650"/>
          </a:xfrm>
          <a:prstGeom prst="bentConnector3">
            <a:avLst>
              <a:gd name="adj1" fmla="val 50000"/>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41473835-FFC3-4E40-A49E-7D79807498E9}"/>
              </a:ext>
            </a:extLst>
          </p:cNvPr>
          <p:cNvCxnSpPr>
            <a:cxnSpLocks/>
          </p:cNvCxnSpPr>
          <p:nvPr/>
        </p:nvCxnSpPr>
        <p:spPr>
          <a:xfrm>
            <a:off x="2962820" y="1928522"/>
            <a:ext cx="259662" cy="158057"/>
          </a:xfrm>
          <a:prstGeom prst="bentConnector3">
            <a:avLst>
              <a:gd name="adj1" fmla="val 102171"/>
            </a:avLst>
          </a:prstGeom>
          <a:ln w="12700">
            <a:solidFill>
              <a:srgbClr val="0A093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14BEC7-E315-42C7-AE0C-7A8A8DC08446}"/>
              </a:ext>
            </a:extLst>
          </p:cNvPr>
          <p:cNvSpPr txBox="1"/>
          <p:nvPr/>
        </p:nvSpPr>
        <p:spPr>
          <a:xfrm>
            <a:off x="4529792" y="2025956"/>
            <a:ext cx="1581845" cy="253916"/>
          </a:xfrm>
          <a:prstGeom prst="rect">
            <a:avLst/>
          </a:prstGeom>
          <a:noFill/>
        </p:spPr>
        <p:txBody>
          <a:bodyPr wrap="square">
            <a:spAutoFit/>
          </a:bodyPr>
          <a:lstStyle/>
          <a:p>
            <a:r>
              <a:rPr lang="en-US" sz="1050" dirty="0">
                <a:solidFill>
                  <a:srgbClr val="185073"/>
                </a:solidFill>
                <a:latin typeface="DINPro-Bold" panose="02000503030000020004" pitchFamily="50" charset="0"/>
              </a:rPr>
              <a:t>Hotel chain or resort</a:t>
            </a:r>
          </a:p>
        </p:txBody>
      </p:sp>
      <p:sp>
        <p:nvSpPr>
          <p:cNvPr id="15" name="TextBox 14">
            <a:extLst>
              <a:ext uri="{FF2B5EF4-FFF2-40B4-BE49-F238E27FC236}">
                <a16:creationId xmlns:a16="http://schemas.microsoft.com/office/drawing/2014/main" id="{A6FC7105-699A-4046-9F9E-800C0AEA6DDB}"/>
              </a:ext>
            </a:extLst>
          </p:cNvPr>
          <p:cNvSpPr txBox="1"/>
          <p:nvPr/>
        </p:nvSpPr>
        <p:spPr>
          <a:xfrm>
            <a:off x="181927" y="4652431"/>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3,148</a:t>
            </a:r>
          </a:p>
        </p:txBody>
      </p:sp>
      <p:sp>
        <p:nvSpPr>
          <p:cNvPr id="16" name="TextBox 15">
            <a:extLst>
              <a:ext uri="{FF2B5EF4-FFF2-40B4-BE49-F238E27FC236}">
                <a16:creationId xmlns:a16="http://schemas.microsoft.com/office/drawing/2014/main" id="{3B6E335B-270A-46DE-BE28-6FDD491895FB}"/>
              </a:ext>
            </a:extLst>
          </p:cNvPr>
          <p:cNvSpPr txBox="1"/>
          <p:nvPr/>
        </p:nvSpPr>
        <p:spPr>
          <a:xfrm>
            <a:off x="277790" y="4870435"/>
            <a:ext cx="5440970"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Q15.Which of the following types of accommodation would you most consider staying at during your next trip within Europe?</a:t>
            </a:r>
          </a:p>
        </p:txBody>
      </p:sp>
      <p:sp>
        <p:nvSpPr>
          <p:cNvPr id="17" name="TextBox 16">
            <a:extLst>
              <a:ext uri="{FF2B5EF4-FFF2-40B4-BE49-F238E27FC236}">
                <a16:creationId xmlns:a16="http://schemas.microsoft.com/office/drawing/2014/main" id="{84BE8AB5-6AEF-44E0-B4E5-8664F0DE4E4C}"/>
              </a:ext>
            </a:extLst>
          </p:cNvPr>
          <p:cNvSpPr txBox="1"/>
          <p:nvPr/>
        </p:nvSpPr>
        <p:spPr>
          <a:xfrm>
            <a:off x="3134627" y="1113455"/>
            <a:ext cx="2874741" cy="369332"/>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900" b="0" dirty="0">
                <a:solidFill>
                  <a:srgbClr val="0A0936"/>
                </a:solidFill>
                <a:latin typeface="DINPro-Light" panose="02000504040000020003" pitchFamily="50" charset="0"/>
              </a:rPr>
              <a:t>Preferred type of accommodation for respondents most likely to travel in the next 6 months</a:t>
            </a:r>
          </a:p>
        </p:txBody>
      </p:sp>
      <p:sp>
        <p:nvSpPr>
          <p:cNvPr id="20" name="Isosceles Triangle 19">
            <a:extLst>
              <a:ext uri="{FF2B5EF4-FFF2-40B4-BE49-F238E27FC236}">
                <a16:creationId xmlns:a16="http://schemas.microsoft.com/office/drawing/2014/main" id="{378F3561-410E-47A3-890D-A4543CD6863A}"/>
              </a:ext>
            </a:extLst>
          </p:cNvPr>
          <p:cNvSpPr/>
          <p:nvPr/>
        </p:nvSpPr>
        <p:spPr>
          <a:xfrm>
            <a:off x="449630" y="2086577"/>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E5DBAA05-AA30-4C58-8234-446F04EAF5E5}"/>
              </a:ext>
            </a:extLst>
          </p:cNvPr>
          <p:cNvSpPr/>
          <p:nvPr/>
        </p:nvSpPr>
        <p:spPr>
          <a:xfrm rot="10800000">
            <a:off x="2485203" y="1933723"/>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4E604EB5-B2ED-4048-8512-C3818836D767}"/>
              </a:ext>
            </a:extLst>
          </p:cNvPr>
          <p:cNvSpPr/>
          <p:nvPr/>
        </p:nvSpPr>
        <p:spPr>
          <a:xfrm rot="10800000">
            <a:off x="1180602" y="2857901"/>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17153D4D-20A2-412B-89FD-4912ED562366}"/>
              </a:ext>
            </a:extLst>
          </p:cNvPr>
          <p:cNvSpPr/>
          <p:nvPr/>
        </p:nvSpPr>
        <p:spPr>
          <a:xfrm>
            <a:off x="1837786" y="4257194"/>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1C15670E-4761-43C5-BE8A-F6F817118863}"/>
              </a:ext>
            </a:extLst>
          </p:cNvPr>
          <p:cNvSpPr/>
          <p:nvPr/>
        </p:nvSpPr>
        <p:spPr>
          <a:xfrm>
            <a:off x="4000527" y="2865724"/>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Backpack">
            <a:extLst>
              <a:ext uri="{FF2B5EF4-FFF2-40B4-BE49-F238E27FC236}">
                <a16:creationId xmlns:a16="http://schemas.microsoft.com/office/drawing/2014/main" id="{C6A42C8E-2350-44B2-96D2-DA40EBE93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0055" y="1988590"/>
            <a:ext cx="582564" cy="582564"/>
          </a:xfrm>
          <a:prstGeom prst="rect">
            <a:avLst/>
          </a:prstGeom>
        </p:spPr>
      </p:pic>
      <p:sp>
        <p:nvSpPr>
          <p:cNvPr id="3" name="TextBox 2">
            <a:extLst>
              <a:ext uri="{FF2B5EF4-FFF2-40B4-BE49-F238E27FC236}">
                <a16:creationId xmlns:a16="http://schemas.microsoft.com/office/drawing/2014/main" id="{9C968F36-1F6B-4D77-9DCC-66FE1D9922FC}"/>
              </a:ext>
            </a:extLst>
          </p:cNvPr>
          <p:cNvSpPr txBox="1"/>
          <p:nvPr/>
        </p:nvSpPr>
        <p:spPr>
          <a:xfrm>
            <a:off x="346808" y="224456"/>
            <a:ext cx="8295050"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Over half of respondents prefer to stay at a hotel or resort.  Meanwhile, with Christmas approaching, staying with friends and family is becoming a stronger preference</a:t>
            </a:r>
          </a:p>
        </p:txBody>
      </p:sp>
      <p:sp>
        <p:nvSpPr>
          <p:cNvPr id="4" name="object 23">
            <a:extLst>
              <a:ext uri="{FF2B5EF4-FFF2-40B4-BE49-F238E27FC236}">
                <a16:creationId xmlns:a16="http://schemas.microsoft.com/office/drawing/2014/main" id="{B6CE3225-2AB9-4240-AD5A-2DCCC4035CF0}"/>
              </a:ext>
            </a:extLst>
          </p:cNvPr>
          <p:cNvSpPr/>
          <p:nvPr/>
        </p:nvSpPr>
        <p:spPr>
          <a:xfrm>
            <a:off x="3981764" y="763842"/>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14" name="TextBox 14">
            <a:extLst>
              <a:ext uri="{FF2B5EF4-FFF2-40B4-BE49-F238E27FC236}">
                <a16:creationId xmlns:a16="http://schemas.microsoft.com/office/drawing/2014/main" id="{50ED954A-89BB-4C11-A938-E556ECDC59A1}"/>
              </a:ext>
            </a:extLst>
          </p:cNvPr>
          <p:cNvSpPr txBox="1"/>
          <p:nvPr/>
        </p:nvSpPr>
        <p:spPr>
          <a:xfrm>
            <a:off x="5032662" y="3359813"/>
            <a:ext cx="488016" cy="18467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 b="1" dirty="0">
                <a:solidFill>
                  <a:schemeClr val="bg1">
                    <a:lumMod val="65000"/>
                  </a:schemeClr>
                </a:solidFill>
                <a:latin typeface="DINPro-Light" panose="02000504040000020003" pitchFamily="50" charset="0"/>
              </a:rPr>
              <a:t>Wave 2</a:t>
            </a:r>
          </a:p>
        </p:txBody>
      </p:sp>
      <p:sp>
        <p:nvSpPr>
          <p:cNvPr id="18" name="TextBox 17">
            <a:extLst>
              <a:ext uri="{FF2B5EF4-FFF2-40B4-BE49-F238E27FC236}">
                <a16:creationId xmlns:a16="http://schemas.microsoft.com/office/drawing/2014/main" id="{970202FB-0B80-419A-B7B5-CA7EB1B35AB9}"/>
              </a:ext>
            </a:extLst>
          </p:cNvPr>
          <p:cNvSpPr txBox="1"/>
          <p:nvPr/>
        </p:nvSpPr>
        <p:spPr>
          <a:xfrm>
            <a:off x="4158454" y="3359813"/>
            <a:ext cx="487985" cy="18467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 b="1" dirty="0">
                <a:solidFill>
                  <a:schemeClr val="bg1">
                    <a:lumMod val="65000"/>
                  </a:schemeClr>
                </a:solidFill>
                <a:latin typeface="DINPro-Light" panose="02000504040000020003" pitchFamily="50" charset="0"/>
              </a:rPr>
              <a:t>Wave 1</a:t>
            </a:r>
          </a:p>
        </p:txBody>
      </p:sp>
    </p:spTree>
    <p:extLst>
      <p:ext uri="{BB962C8B-B14F-4D97-AF65-F5344CB8AC3E}">
        <p14:creationId xmlns:p14="http://schemas.microsoft.com/office/powerpoint/2010/main" val="2467079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4B5645-CFBA-43E3-B1F0-91297745026C}"/>
              </a:ext>
            </a:extLst>
          </p:cNvPr>
          <p:cNvSpPr/>
          <p:nvPr/>
        </p:nvSpPr>
        <p:spPr>
          <a:xfrm>
            <a:off x="0" y="423"/>
            <a:ext cx="9144000" cy="514816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bject 5">
            <a:extLst>
              <a:ext uri="{FF2B5EF4-FFF2-40B4-BE49-F238E27FC236}">
                <a16:creationId xmlns:a16="http://schemas.microsoft.com/office/drawing/2014/main" id="{574875D2-7F4D-4B34-8190-BA62B678BD0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650347B1-E6AB-43CF-9C15-F0DE486406B9}" type="slidenum">
              <a:rPr lang="en-US" sz="700" smtClean="0">
                <a:latin typeface="DINPro-Light" panose="02000504040000020003" pitchFamily="50" charset="0"/>
                <a:cs typeface="Arial"/>
              </a:rPr>
              <a:t>42</a:t>
            </a:fld>
            <a:endParaRPr sz="700" dirty="0">
              <a:latin typeface="DINPro-Light" panose="02000504040000020003" pitchFamily="50" charset="0"/>
              <a:cs typeface="Arial"/>
            </a:endParaRPr>
          </a:p>
        </p:txBody>
      </p:sp>
      <p:sp>
        <p:nvSpPr>
          <p:cNvPr id="3" name="TextBox 2">
            <a:extLst>
              <a:ext uri="{FF2B5EF4-FFF2-40B4-BE49-F238E27FC236}">
                <a16:creationId xmlns:a16="http://schemas.microsoft.com/office/drawing/2014/main" id="{7BD2B2EF-D85A-4CB4-B21B-6F35C07952CC}"/>
              </a:ext>
            </a:extLst>
          </p:cNvPr>
          <p:cNvSpPr txBox="1"/>
          <p:nvPr/>
        </p:nvSpPr>
        <p:spPr>
          <a:xfrm>
            <a:off x="204787" y="4835852"/>
            <a:ext cx="4817745"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Q19.Which of the following qualities regarding travel are more important to you now compared to last year?</a:t>
            </a:r>
          </a:p>
        </p:txBody>
      </p:sp>
      <p:sp>
        <p:nvSpPr>
          <p:cNvPr id="16" name="TextBox 15">
            <a:extLst>
              <a:ext uri="{FF2B5EF4-FFF2-40B4-BE49-F238E27FC236}">
                <a16:creationId xmlns:a16="http://schemas.microsoft.com/office/drawing/2014/main" id="{33777AB0-920C-4ADC-BB11-2EEE5EF56F6E}"/>
              </a:ext>
            </a:extLst>
          </p:cNvPr>
          <p:cNvSpPr txBox="1"/>
          <p:nvPr/>
        </p:nvSpPr>
        <p:spPr>
          <a:xfrm>
            <a:off x="7769366" y="4835852"/>
            <a:ext cx="1336534" cy="200055"/>
          </a:xfrm>
          <a:prstGeom prst="rect">
            <a:avLst/>
          </a:prstGeom>
          <a:noFill/>
        </p:spPr>
        <p:txBody>
          <a:bodyPr wrap="square">
            <a:spAutoFit/>
          </a:bodyPr>
          <a:lstStyle/>
          <a:p>
            <a:pPr algn="ctr"/>
            <a:r>
              <a:rPr lang="en-US" sz="700" b="1" dirty="0">
                <a:solidFill>
                  <a:schemeClr val="bg1">
                    <a:lumMod val="50000"/>
                  </a:schemeClr>
                </a:solidFill>
                <a:latin typeface="DINPro-Light" panose="02000504040000020003" pitchFamily="50" charset="0"/>
              </a:rPr>
              <a:t>No. of respondents: 5,876</a:t>
            </a:r>
          </a:p>
        </p:txBody>
      </p:sp>
      <p:pic>
        <p:nvPicPr>
          <p:cNvPr id="26" name="Picture 25" descr="A picture containing device&#10;&#10;Description automatically generated">
            <a:extLst>
              <a:ext uri="{FF2B5EF4-FFF2-40B4-BE49-F238E27FC236}">
                <a16:creationId xmlns:a16="http://schemas.microsoft.com/office/drawing/2014/main" id="{EFDCB3CE-418A-4ED7-85CB-9D56F2C9BB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682" r="4870" b="69366"/>
          <a:stretch/>
        </p:blipFill>
        <p:spPr>
          <a:xfrm>
            <a:off x="7817453" y="1258"/>
            <a:ext cx="1326547" cy="2041526"/>
          </a:xfrm>
          <a:prstGeom prst="rect">
            <a:avLst/>
          </a:prstGeom>
        </p:spPr>
      </p:pic>
      <p:sp>
        <p:nvSpPr>
          <p:cNvPr id="30" name="TextBox 29">
            <a:extLst>
              <a:ext uri="{FF2B5EF4-FFF2-40B4-BE49-F238E27FC236}">
                <a16:creationId xmlns:a16="http://schemas.microsoft.com/office/drawing/2014/main" id="{13CFDD0F-8A13-41D5-B347-788F527DDB67}"/>
              </a:ext>
            </a:extLst>
          </p:cNvPr>
          <p:cNvSpPr txBox="1"/>
          <p:nvPr/>
        </p:nvSpPr>
        <p:spPr>
          <a:xfrm>
            <a:off x="2895600" y="4023143"/>
            <a:ext cx="3550920" cy="600164"/>
          </a:xfrm>
          <a:prstGeom prst="rect">
            <a:avLst/>
          </a:prstGeom>
          <a:noFill/>
        </p:spPr>
        <p:txBody>
          <a:bodyPr wrap="square">
            <a:spAutoFit/>
          </a:bodyPr>
          <a:lstStyle/>
          <a:p>
            <a:pPr algn="ctr"/>
            <a:r>
              <a:rPr lang="en-US" sz="1100" b="1" dirty="0">
                <a:solidFill>
                  <a:schemeClr val="tx1">
                    <a:lumMod val="75000"/>
                    <a:lumOff val="25000"/>
                  </a:schemeClr>
                </a:solidFill>
                <a:latin typeface="DINPro-Light" panose="02000504040000020003" pitchFamily="50" charset="0"/>
              </a:rPr>
              <a:t>The term “Travel Qualities” refers to the nature, traits and characteristics of the travel experience sought by consumers</a:t>
            </a:r>
          </a:p>
        </p:txBody>
      </p:sp>
      <p:sp>
        <p:nvSpPr>
          <p:cNvPr id="4" name="object 23">
            <a:extLst>
              <a:ext uri="{FF2B5EF4-FFF2-40B4-BE49-F238E27FC236}">
                <a16:creationId xmlns:a16="http://schemas.microsoft.com/office/drawing/2014/main" id="{7501438C-D3BB-4C6C-9374-7D9EE86FCE9C}"/>
              </a:ext>
            </a:extLst>
          </p:cNvPr>
          <p:cNvSpPr/>
          <p:nvPr/>
        </p:nvSpPr>
        <p:spPr>
          <a:xfrm>
            <a:off x="3981767" y="826625"/>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6" name="TextBox 5">
            <a:extLst>
              <a:ext uri="{FF2B5EF4-FFF2-40B4-BE49-F238E27FC236}">
                <a16:creationId xmlns:a16="http://schemas.microsoft.com/office/drawing/2014/main" id="{EF5FAF13-3FED-4C23-995A-B1798ADB56D6}"/>
              </a:ext>
            </a:extLst>
          </p:cNvPr>
          <p:cNvSpPr txBox="1"/>
          <p:nvPr/>
        </p:nvSpPr>
        <p:spPr>
          <a:xfrm>
            <a:off x="871535" y="237305"/>
            <a:ext cx="7400927"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With Europe witnessing a second wave of COVID-19, health and safety still head the list </a:t>
            </a:r>
          </a:p>
          <a:p>
            <a:pPr algn="ctr"/>
            <a:r>
              <a:rPr lang="en-US" sz="1400" dirty="0">
                <a:solidFill>
                  <a:srgbClr val="3FADDD"/>
                </a:solidFill>
                <a:latin typeface="DINPro-Bold" panose="02000503030000020004" pitchFamily="50" charset="0"/>
              </a:rPr>
              <a:t>of key criteria for any travel-related choice</a:t>
            </a:r>
            <a:endParaRPr lang="en-US" sz="1400" dirty="0">
              <a:solidFill>
                <a:srgbClr val="3FADDD"/>
              </a:solidFill>
              <a:highlight>
                <a:srgbClr val="00FFFF"/>
              </a:highlight>
              <a:latin typeface="DINPro-Bold" panose="02000503030000020004" pitchFamily="50" charset="0"/>
            </a:endParaRPr>
          </a:p>
        </p:txBody>
      </p:sp>
      <p:pic>
        <p:nvPicPr>
          <p:cNvPr id="3074" name="Picture 2" descr="Image preview">
            <a:extLst>
              <a:ext uri="{FF2B5EF4-FFF2-40B4-BE49-F238E27FC236}">
                <a16:creationId xmlns:a16="http://schemas.microsoft.com/office/drawing/2014/main" id="{F1716AC6-31B8-492E-B769-E77FAE5B6B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1" t="21397" r="6611" b="11529"/>
          <a:stretch/>
        </p:blipFill>
        <p:spPr bwMode="auto">
          <a:xfrm>
            <a:off x="1576862" y="1320070"/>
            <a:ext cx="5990274" cy="261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21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on a sidewalk&#10;&#10;Description automatically generated">
            <a:extLst>
              <a:ext uri="{FF2B5EF4-FFF2-40B4-BE49-F238E27FC236}">
                <a16:creationId xmlns:a16="http://schemas.microsoft.com/office/drawing/2014/main" id="{5F3F5CEE-0EEA-4A0F-A7A4-47A89CC90330}"/>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5149850"/>
          </a:xfrm>
          <a:prstGeom prst="rect">
            <a:avLst/>
          </a:prstGeom>
        </p:spPr>
      </p:pic>
      <p:sp>
        <p:nvSpPr>
          <p:cNvPr id="4" name="object 4"/>
          <p:cNvSpPr txBox="1">
            <a:spLocks noGrp="1"/>
          </p:cNvSpPr>
          <p:nvPr>
            <p:ph type="title"/>
          </p:nvPr>
        </p:nvSpPr>
        <p:spPr>
          <a:xfrm>
            <a:off x="655834" y="871809"/>
            <a:ext cx="2925566" cy="1202893"/>
          </a:xfrm>
          <a:prstGeom prst="rect">
            <a:avLst/>
          </a:prstGeom>
        </p:spPr>
        <p:txBody>
          <a:bodyPr vert="horz" wrap="square" lIns="0" tIns="73660" rIns="0" bIns="0" rtlCol="0">
            <a:spAutoFit/>
          </a:bodyPr>
          <a:lstStyle/>
          <a:p>
            <a:pPr marL="12700" marR="5080" algn="l">
              <a:lnSpc>
                <a:spcPts val="4400"/>
              </a:lnSpc>
              <a:spcBef>
                <a:spcPts val="580"/>
              </a:spcBef>
            </a:pPr>
            <a:r>
              <a:rPr lang="en-US" sz="4400" spc="-85" dirty="0">
                <a:solidFill>
                  <a:srgbClr val="FFFFFF"/>
                </a:solidFill>
                <a:latin typeface="DINPro" panose="02000503030000020004"/>
              </a:rPr>
              <a:t>TRAVEL CONCERNS</a:t>
            </a:r>
            <a:endParaRPr sz="4400" spc="-210" dirty="0">
              <a:solidFill>
                <a:srgbClr val="FFFFFF"/>
              </a:solidFill>
              <a:latin typeface="DINPro" panose="02000503030000020004"/>
            </a:endParaRPr>
          </a:p>
        </p:txBody>
      </p:sp>
      <p:sp>
        <p:nvSpPr>
          <p:cNvPr id="5" name="object 5"/>
          <p:cNvSpPr/>
          <p:nvPr/>
        </p:nvSpPr>
        <p:spPr>
          <a:xfrm>
            <a:off x="0" y="923404"/>
            <a:ext cx="156845" cy="1649095"/>
          </a:xfrm>
          <a:custGeom>
            <a:avLst/>
            <a:gdLst/>
            <a:ahLst/>
            <a:cxnLst/>
            <a:rect l="l" t="t" r="r" b="b"/>
            <a:pathLst>
              <a:path w="156845" h="1649095">
                <a:moveTo>
                  <a:pt x="156603" y="0"/>
                </a:moveTo>
                <a:lnTo>
                  <a:pt x="0" y="0"/>
                </a:lnTo>
                <a:lnTo>
                  <a:pt x="0" y="1648802"/>
                </a:lnTo>
                <a:lnTo>
                  <a:pt x="156603" y="1648802"/>
                </a:lnTo>
                <a:lnTo>
                  <a:pt x="156603" y="0"/>
                </a:lnTo>
                <a:close/>
              </a:path>
            </a:pathLst>
          </a:custGeom>
          <a:solidFill>
            <a:srgbClr val="A1EAF7"/>
          </a:solidFill>
        </p:spPr>
        <p:txBody>
          <a:bodyPr wrap="square" lIns="0" tIns="0" rIns="0" bIns="0" rtlCol="0"/>
          <a:lstStyle/>
          <a:p>
            <a:endParaRPr dirty="0"/>
          </a:p>
        </p:txBody>
      </p:sp>
      <p:sp>
        <p:nvSpPr>
          <p:cNvPr id="6" name="object 3">
            <a:extLst>
              <a:ext uri="{FF2B5EF4-FFF2-40B4-BE49-F238E27FC236}">
                <a16:creationId xmlns:a16="http://schemas.microsoft.com/office/drawing/2014/main" id="{B0C2B800-EC78-43A0-A300-DCBD25D7B039}"/>
              </a:ext>
            </a:extLst>
          </p:cNvPr>
          <p:cNvSpPr txBox="1"/>
          <p:nvPr/>
        </p:nvSpPr>
        <p:spPr>
          <a:xfrm>
            <a:off x="5715000" y="1965325"/>
            <a:ext cx="3575685" cy="4678045"/>
          </a:xfrm>
          <a:prstGeom prst="rect">
            <a:avLst/>
          </a:prstGeom>
        </p:spPr>
        <p:txBody>
          <a:bodyPr vert="horz" wrap="square" lIns="0" tIns="15875" rIns="0" bIns="0" rtlCol="0">
            <a:spAutoFit/>
          </a:bodyPr>
          <a:lstStyle/>
          <a:p>
            <a:pPr marL="12700">
              <a:lnSpc>
                <a:spcPct val="100000"/>
              </a:lnSpc>
              <a:spcBef>
                <a:spcPts val="125"/>
              </a:spcBef>
            </a:pPr>
            <a:r>
              <a:rPr lang="en-GR" sz="30500" spc="-4850" dirty="0">
                <a:solidFill>
                  <a:srgbClr val="FFFFFF"/>
                </a:solidFill>
                <a:latin typeface="DINPro" panose="02000503030000020004" pitchFamily="2" charset="0"/>
                <a:cs typeface="Arial"/>
              </a:rPr>
              <a:t>0</a:t>
            </a:r>
            <a:r>
              <a:rPr lang="en-US" sz="30500" spc="-4850" dirty="0">
                <a:solidFill>
                  <a:srgbClr val="FFFFFF"/>
                </a:solidFill>
                <a:latin typeface="DINPro" panose="02000503030000020004" pitchFamily="2" charset="0"/>
                <a:cs typeface="Arial"/>
              </a:rPr>
              <a:t>3</a:t>
            </a:r>
            <a:endParaRPr sz="30500" dirty="0">
              <a:latin typeface="DINPro" panose="02000503030000020004" pitchFamily="2" charset="0"/>
              <a:cs typeface="Arial"/>
            </a:endParaRPr>
          </a:p>
        </p:txBody>
      </p:sp>
    </p:spTree>
    <p:extLst>
      <p:ext uri="{BB962C8B-B14F-4D97-AF65-F5344CB8AC3E}">
        <p14:creationId xmlns:p14="http://schemas.microsoft.com/office/powerpoint/2010/main" val="2665241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7911A-5533-4E52-943D-8BC4560BEDFF}"/>
              </a:ext>
            </a:extLst>
          </p:cNvPr>
          <p:cNvSpPr/>
          <p:nvPr/>
        </p:nvSpPr>
        <p:spPr>
          <a:xfrm>
            <a:off x="0" y="1002439"/>
            <a:ext cx="9144000" cy="414741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bject 23">
            <a:extLst>
              <a:ext uri="{FF2B5EF4-FFF2-40B4-BE49-F238E27FC236}">
                <a16:creationId xmlns:a16="http://schemas.microsoft.com/office/drawing/2014/main" id="{33E6C8FE-96AB-4E51-8BA5-CE1238739207}"/>
              </a:ext>
            </a:extLst>
          </p:cNvPr>
          <p:cNvSpPr/>
          <p:nvPr/>
        </p:nvSpPr>
        <p:spPr>
          <a:xfrm>
            <a:off x="4173767" y="836704"/>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5" name="TextBox 4">
            <a:extLst>
              <a:ext uri="{FF2B5EF4-FFF2-40B4-BE49-F238E27FC236}">
                <a16:creationId xmlns:a16="http://schemas.microsoft.com/office/drawing/2014/main" id="{214F0085-BFE6-4B98-8949-2957A9E10780}"/>
              </a:ext>
            </a:extLst>
          </p:cNvPr>
          <p:cNvSpPr txBox="1"/>
          <p:nvPr/>
        </p:nvSpPr>
        <p:spPr>
          <a:xfrm>
            <a:off x="3882535" y="2379482"/>
            <a:ext cx="2135064" cy="1015663"/>
          </a:xfrm>
          <a:prstGeom prst="rect">
            <a:avLst/>
          </a:prstGeom>
          <a:noFill/>
        </p:spPr>
        <p:txBody>
          <a:bodyPr wrap="square">
            <a:spAutoFit/>
          </a:bodyPr>
          <a:lstStyle/>
          <a:p>
            <a:pPr algn="ctr"/>
            <a:r>
              <a:rPr lang="en-US" sz="1200" b="1" dirty="0">
                <a:solidFill>
                  <a:srgbClr val="0A0936"/>
                </a:solidFill>
                <a:latin typeface="DINPro-Light" panose="02000504040000020003" pitchFamily="50" charset="0"/>
              </a:rPr>
              <a:t>Respondents planning a ski/ snowboard trip are more likely to keep their original travel plans despite the pandemic</a:t>
            </a:r>
          </a:p>
        </p:txBody>
      </p:sp>
      <p:sp>
        <p:nvSpPr>
          <p:cNvPr id="12" name="TextBox 11">
            <a:extLst>
              <a:ext uri="{FF2B5EF4-FFF2-40B4-BE49-F238E27FC236}">
                <a16:creationId xmlns:a16="http://schemas.microsoft.com/office/drawing/2014/main" id="{3A99A68D-A98A-4FD1-855D-7C79356BDAE4}"/>
              </a:ext>
            </a:extLst>
          </p:cNvPr>
          <p:cNvSpPr txBox="1"/>
          <p:nvPr/>
        </p:nvSpPr>
        <p:spPr>
          <a:xfrm>
            <a:off x="7346192" y="2468225"/>
            <a:ext cx="527709"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Austria</a:t>
            </a:r>
          </a:p>
        </p:txBody>
      </p:sp>
      <p:sp>
        <p:nvSpPr>
          <p:cNvPr id="14" name="Subtitle 2">
            <a:extLst>
              <a:ext uri="{FF2B5EF4-FFF2-40B4-BE49-F238E27FC236}">
                <a16:creationId xmlns:a16="http://schemas.microsoft.com/office/drawing/2014/main" id="{B8C7940A-FECC-40F6-91A7-344C4BE4CADD}"/>
              </a:ext>
            </a:extLst>
          </p:cNvPr>
          <p:cNvSpPr txBox="1">
            <a:spLocks/>
          </p:cNvSpPr>
          <p:nvPr/>
        </p:nvSpPr>
        <p:spPr>
          <a:xfrm>
            <a:off x="7386639" y="2656866"/>
            <a:ext cx="679732"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21.4%</a:t>
            </a:r>
          </a:p>
        </p:txBody>
      </p:sp>
      <p:sp>
        <p:nvSpPr>
          <p:cNvPr id="16" name="TextBox 15">
            <a:extLst>
              <a:ext uri="{FF2B5EF4-FFF2-40B4-BE49-F238E27FC236}">
                <a16:creationId xmlns:a16="http://schemas.microsoft.com/office/drawing/2014/main" id="{45C22FF1-A045-43B3-9F1F-054EBBB30DD9}"/>
              </a:ext>
            </a:extLst>
          </p:cNvPr>
          <p:cNvSpPr txBox="1"/>
          <p:nvPr/>
        </p:nvSpPr>
        <p:spPr>
          <a:xfrm>
            <a:off x="7337093" y="1981426"/>
            <a:ext cx="514885"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Poland</a:t>
            </a:r>
          </a:p>
        </p:txBody>
      </p:sp>
      <p:sp>
        <p:nvSpPr>
          <p:cNvPr id="17" name="TextBox 16">
            <a:extLst>
              <a:ext uri="{FF2B5EF4-FFF2-40B4-BE49-F238E27FC236}">
                <a16:creationId xmlns:a16="http://schemas.microsoft.com/office/drawing/2014/main" id="{E50277AE-7D09-4E32-9459-3823829ED430}"/>
              </a:ext>
            </a:extLst>
          </p:cNvPr>
          <p:cNvSpPr txBox="1"/>
          <p:nvPr/>
        </p:nvSpPr>
        <p:spPr>
          <a:xfrm>
            <a:off x="7383442" y="4088372"/>
            <a:ext cx="386644"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Italy</a:t>
            </a:r>
          </a:p>
        </p:txBody>
      </p:sp>
      <p:sp>
        <p:nvSpPr>
          <p:cNvPr id="18" name="TextBox 17">
            <a:extLst>
              <a:ext uri="{FF2B5EF4-FFF2-40B4-BE49-F238E27FC236}">
                <a16:creationId xmlns:a16="http://schemas.microsoft.com/office/drawing/2014/main" id="{09A61FCC-1D5D-4B18-B50A-6198CC61E723}"/>
              </a:ext>
            </a:extLst>
          </p:cNvPr>
          <p:cNvSpPr txBox="1"/>
          <p:nvPr/>
        </p:nvSpPr>
        <p:spPr>
          <a:xfrm>
            <a:off x="6434624" y="1078164"/>
            <a:ext cx="2319822" cy="553998"/>
          </a:xfrm>
          <a:prstGeom prst="rect">
            <a:avLst/>
          </a:prstGeom>
          <a:noFill/>
        </p:spPr>
        <p:txBody>
          <a:bodyPr wrap="square">
            <a:spAutoFit/>
          </a:bodyPr>
          <a:lstStyle>
            <a:defPPr>
              <a:defRPr lang="en-US"/>
            </a:defPPr>
            <a:lvl1pPr>
              <a:defRPr b="1" i="0">
                <a:solidFill>
                  <a:srgbClr val="323945"/>
                </a:solidFill>
                <a:effectLst/>
                <a:latin typeface="inherit"/>
              </a:defRPr>
            </a:lvl1pPr>
          </a:lstStyle>
          <a:p>
            <a:pPr algn="ctr"/>
            <a:r>
              <a:rPr lang="en-US" sz="1000" dirty="0">
                <a:solidFill>
                  <a:srgbClr val="0A0936"/>
                </a:solidFill>
                <a:latin typeface="DINPro-Light" panose="02000504040000020003" pitchFamily="50" charset="0"/>
              </a:rPr>
              <a:t>Top 5 markets which chose a domestic trip over international because of COVID-19</a:t>
            </a:r>
          </a:p>
        </p:txBody>
      </p:sp>
      <p:sp>
        <p:nvSpPr>
          <p:cNvPr id="20" name="Subtitle 2">
            <a:extLst>
              <a:ext uri="{FF2B5EF4-FFF2-40B4-BE49-F238E27FC236}">
                <a16:creationId xmlns:a16="http://schemas.microsoft.com/office/drawing/2014/main" id="{BA5671FA-31DC-47E8-A8B3-BDBEA843F044}"/>
              </a:ext>
            </a:extLst>
          </p:cNvPr>
          <p:cNvSpPr txBox="1">
            <a:spLocks/>
          </p:cNvSpPr>
          <p:nvPr/>
        </p:nvSpPr>
        <p:spPr>
          <a:xfrm>
            <a:off x="7402405" y="2173877"/>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21.8%</a:t>
            </a:r>
          </a:p>
        </p:txBody>
      </p:sp>
      <p:sp>
        <p:nvSpPr>
          <p:cNvPr id="21" name="Subtitle 2">
            <a:extLst>
              <a:ext uri="{FF2B5EF4-FFF2-40B4-BE49-F238E27FC236}">
                <a16:creationId xmlns:a16="http://schemas.microsoft.com/office/drawing/2014/main" id="{889ABC4E-E6D7-4AAD-B6B7-6B2D07804943}"/>
              </a:ext>
            </a:extLst>
          </p:cNvPr>
          <p:cNvSpPr txBox="1">
            <a:spLocks/>
          </p:cNvSpPr>
          <p:nvPr/>
        </p:nvSpPr>
        <p:spPr>
          <a:xfrm>
            <a:off x="7431084" y="4274099"/>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15.9%</a:t>
            </a:r>
          </a:p>
        </p:txBody>
      </p:sp>
      <p:pic>
        <p:nvPicPr>
          <p:cNvPr id="23" name="Picture 22">
            <a:extLst>
              <a:ext uri="{FF2B5EF4-FFF2-40B4-BE49-F238E27FC236}">
                <a16:creationId xmlns:a16="http://schemas.microsoft.com/office/drawing/2014/main" id="{31017EED-A4BA-42ED-9397-6049FDAA6D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86" b="18504"/>
          <a:stretch/>
        </p:blipFill>
        <p:spPr>
          <a:xfrm>
            <a:off x="6849451" y="4088372"/>
            <a:ext cx="500289" cy="409291"/>
          </a:xfrm>
          <a:prstGeom prst="rect">
            <a:avLst/>
          </a:prstGeom>
        </p:spPr>
      </p:pic>
      <p:pic>
        <p:nvPicPr>
          <p:cNvPr id="43" name="Picture 42">
            <a:extLst>
              <a:ext uri="{FF2B5EF4-FFF2-40B4-BE49-F238E27FC236}">
                <a16:creationId xmlns:a16="http://schemas.microsoft.com/office/drawing/2014/main" id="{780EF152-9B1F-4F5F-AB36-853F3C4F31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23" b="17527"/>
          <a:stretch/>
        </p:blipFill>
        <p:spPr>
          <a:xfrm>
            <a:off x="6803916" y="1946846"/>
            <a:ext cx="424087" cy="353370"/>
          </a:xfrm>
          <a:prstGeom prst="rect">
            <a:avLst/>
          </a:prstGeom>
        </p:spPr>
      </p:pic>
      <p:pic>
        <p:nvPicPr>
          <p:cNvPr id="45" name="Picture 44">
            <a:extLst>
              <a:ext uri="{FF2B5EF4-FFF2-40B4-BE49-F238E27FC236}">
                <a16:creationId xmlns:a16="http://schemas.microsoft.com/office/drawing/2014/main" id="{B03D1C5F-4932-486F-B8C1-618B0F5B7F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51" b="16565"/>
          <a:stretch/>
        </p:blipFill>
        <p:spPr>
          <a:xfrm>
            <a:off x="6730596" y="2410649"/>
            <a:ext cx="500288" cy="428785"/>
          </a:xfrm>
          <a:prstGeom prst="rect">
            <a:avLst/>
          </a:prstGeom>
        </p:spPr>
      </p:pic>
      <p:sp>
        <p:nvSpPr>
          <p:cNvPr id="55" name="Double Brace 54">
            <a:extLst>
              <a:ext uri="{FF2B5EF4-FFF2-40B4-BE49-F238E27FC236}">
                <a16:creationId xmlns:a16="http://schemas.microsoft.com/office/drawing/2014/main" id="{3212E4E6-D3B3-4B5C-99EE-ED6B3F79BC42}"/>
              </a:ext>
            </a:extLst>
          </p:cNvPr>
          <p:cNvSpPr/>
          <p:nvPr/>
        </p:nvSpPr>
        <p:spPr>
          <a:xfrm>
            <a:off x="3774311" y="2356926"/>
            <a:ext cx="2326883" cy="1095749"/>
          </a:xfrm>
          <a:prstGeom prst="bracePair">
            <a:avLst/>
          </a:prstGeom>
          <a:ln>
            <a:solidFill>
              <a:srgbClr val="0A0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56D8FBE6-81CE-4E77-914B-7E9CD6C587A9}"/>
              </a:ext>
            </a:extLst>
          </p:cNvPr>
          <p:cNvSpPr txBox="1"/>
          <p:nvPr/>
        </p:nvSpPr>
        <p:spPr>
          <a:xfrm>
            <a:off x="7346192" y="3499686"/>
            <a:ext cx="611065"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Germany</a:t>
            </a:r>
          </a:p>
        </p:txBody>
      </p:sp>
      <p:sp>
        <p:nvSpPr>
          <p:cNvPr id="11" name="Subtitle 2">
            <a:extLst>
              <a:ext uri="{FF2B5EF4-FFF2-40B4-BE49-F238E27FC236}">
                <a16:creationId xmlns:a16="http://schemas.microsoft.com/office/drawing/2014/main" id="{1AE0C291-BA1C-4EE1-9B95-11861FBCE525}"/>
              </a:ext>
            </a:extLst>
          </p:cNvPr>
          <p:cNvSpPr txBox="1">
            <a:spLocks/>
          </p:cNvSpPr>
          <p:nvPr/>
        </p:nvSpPr>
        <p:spPr>
          <a:xfrm>
            <a:off x="7402405" y="3687487"/>
            <a:ext cx="678004"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18.5%</a:t>
            </a:r>
          </a:p>
        </p:txBody>
      </p:sp>
      <p:pic>
        <p:nvPicPr>
          <p:cNvPr id="13" name="Picture 12">
            <a:extLst>
              <a:ext uri="{FF2B5EF4-FFF2-40B4-BE49-F238E27FC236}">
                <a16:creationId xmlns:a16="http://schemas.microsoft.com/office/drawing/2014/main" id="{B1930E15-CE36-4E77-937B-DAEEBEE2C8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131" b="15968"/>
          <a:stretch/>
        </p:blipFill>
        <p:spPr>
          <a:xfrm>
            <a:off x="6762753" y="3457321"/>
            <a:ext cx="540670" cy="473912"/>
          </a:xfrm>
          <a:prstGeom prst="rect">
            <a:avLst/>
          </a:prstGeom>
        </p:spPr>
      </p:pic>
      <p:sp>
        <p:nvSpPr>
          <p:cNvPr id="15" name="object 5">
            <a:extLst>
              <a:ext uri="{FF2B5EF4-FFF2-40B4-BE49-F238E27FC236}">
                <a16:creationId xmlns:a16="http://schemas.microsoft.com/office/drawing/2014/main" id="{5B6B81C1-142F-491C-81BC-1ED91B8403F4}"/>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D5B01DB2-0E61-4156-A5A4-D8B8266C827F}" type="slidenum">
              <a:rPr lang="en-US" sz="700" smtClean="0">
                <a:latin typeface="DINPro-Light" panose="02000504040000020003" pitchFamily="50" charset="0"/>
                <a:cs typeface="Arial"/>
              </a:rPr>
              <a:t>44</a:t>
            </a:fld>
            <a:endParaRPr sz="700" dirty="0">
              <a:latin typeface="DINPro-Light" panose="02000504040000020003" pitchFamily="50" charset="0"/>
              <a:cs typeface="Arial"/>
            </a:endParaRPr>
          </a:p>
        </p:txBody>
      </p:sp>
      <p:sp>
        <p:nvSpPr>
          <p:cNvPr id="4" name="Rectangle 3">
            <a:extLst>
              <a:ext uri="{FF2B5EF4-FFF2-40B4-BE49-F238E27FC236}">
                <a16:creationId xmlns:a16="http://schemas.microsoft.com/office/drawing/2014/main" id="{93BF4FE1-8F75-473B-B05A-05EA2BD1D848}"/>
              </a:ext>
            </a:extLst>
          </p:cNvPr>
          <p:cNvSpPr/>
          <p:nvPr/>
        </p:nvSpPr>
        <p:spPr>
          <a:xfrm>
            <a:off x="470554" y="1597332"/>
            <a:ext cx="381000" cy="20144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AAF842D-A368-45C5-91A0-06B4AB537A77}"/>
              </a:ext>
            </a:extLst>
          </p:cNvPr>
          <p:cNvSpPr txBox="1"/>
          <p:nvPr/>
        </p:nvSpPr>
        <p:spPr>
          <a:xfrm>
            <a:off x="287655" y="4898986"/>
            <a:ext cx="4970145"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Q2.If you had planned an overnight trip in the next 6 months within Europe, how does COVID-19 affect your plans?</a:t>
            </a:r>
          </a:p>
        </p:txBody>
      </p:sp>
      <p:sp>
        <p:nvSpPr>
          <p:cNvPr id="22" name="TextBox 21">
            <a:extLst>
              <a:ext uri="{FF2B5EF4-FFF2-40B4-BE49-F238E27FC236}">
                <a16:creationId xmlns:a16="http://schemas.microsoft.com/office/drawing/2014/main" id="{32520EB3-BFCD-48DC-9EA4-0354C3C9FB15}"/>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5,876</a:t>
            </a:r>
          </a:p>
        </p:txBody>
      </p:sp>
      <p:sp>
        <p:nvSpPr>
          <p:cNvPr id="25" name="TextBox 24">
            <a:extLst>
              <a:ext uri="{FF2B5EF4-FFF2-40B4-BE49-F238E27FC236}">
                <a16:creationId xmlns:a16="http://schemas.microsoft.com/office/drawing/2014/main" id="{8DE2C234-2566-4A7A-BD47-A6D4B2FEF9AC}"/>
              </a:ext>
            </a:extLst>
          </p:cNvPr>
          <p:cNvSpPr txBox="1"/>
          <p:nvPr/>
        </p:nvSpPr>
        <p:spPr>
          <a:xfrm>
            <a:off x="287655" y="1119714"/>
            <a:ext cx="3002618" cy="246221"/>
          </a:xfrm>
          <a:prstGeom prst="rect">
            <a:avLst/>
          </a:prstGeom>
          <a:noFill/>
        </p:spPr>
        <p:txBody>
          <a:bodyPr wrap="square">
            <a:spAutoFit/>
          </a:bodyPr>
          <a:lstStyle/>
          <a:p>
            <a:pPr algn="ctr"/>
            <a:r>
              <a:rPr lang="en-US" sz="1000" b="1" dirty="0">
                <a:solidFill>
                  <a:srgbClr val="0A0936"/>
                </a:solidFill>
                <a:latin typeface="DINPro-Light" panose="02000504040000020003" pitchFamily="50" charset="0"/>
              </a:rPr>
              <a:t>How has COVID-19 affected travel plans</a:t>
            </a:r>
            <a:endParaRPr lang="en-US" sz="1000" b="1" dirty="0">
              <a:solidFill>
                <a:srgbClr val="0A0936"/>
              </a:solidFill>
              <a:highlight>
                <a:srgbClr val="FFFF00"/>
              </a:highlight>
              <a:latin typeface="DINPro-Light" panose="02000504040000020003" pitchFamily="50" charset="0"/>
            </a:endParaRPr>
          </a:p>
        </p:txBody>
      </p:sp>
      <p:sp>
        <p:nvSpPr>
          <p:cNvPr id="3" name="Isosceles Triangle 2">
            <a:extLst>
              <a:ext uri="{FF2B5EF4-FFF2-40B4-BE49-F238E27FC236}">
                <a16:creationId xmlns:a16="http://schemas.microsoft.com/office/drawing/2014/main" id="{4C4F6F07-5C52-48B7-A392-1371F05F049B}"/>
              </a:ext>
            </a:extLst>
          </p:cNvPr>
          <p:cNvSpPr/>
          <p:nvPr/>
        </p:nvSpPr>
        <p:spPr>
          <a:xfrm>
            <a:off x="8043537" y="3024469"/>
            <a:ext cx="131102" cy="9223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5F13CA1B-DEBC-4705-A368-BF58A7621A9A}"/>
              </a:ext>
            </a:extLst>
          </p:cNvPr>
          <p:cNvSpPr/>
          <p:nvPr/>
        </p:nvSpPr>
        <p:spPr>
          <a:xfrm rot="10800000">
            <a:off x="8043537" y="2069776"/>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DF374F3D-1EA0-4A42-B04B-B23AE0C5C379}"/>
              </a:ext>
            </a:extLst>
          </p:cNvPr>
          <p:cNvSpPr/>
          <p:nvPr/>
        </p:nvSpPr>
        <p:spPr>
          <a:xfrm rot="10800000">
            <a:off x="8043537" y="2552749"/>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B43B2016-772C-46A1-ADF1-372416E71157}"/>
              </a:ext>
            </a:extLst>
          </p:cNvPr>
          <p:cNvSpPr txBox="1"/>
          <p:nvPr/>
        </p:nvSpPr>
        <p:spPr>
          <a:xfrm>
            <a:off x="7337093" y="2966213"/>
            <a:ext cx="744114" cy="215444"/>
          </a:xfrm>
          <a:prstGeom prst="rect">
            <a:avLst/>
          </a:prstGeom>
          <a:noFill/>
        </p:spPr>
        <p:txBody>
          <a:bodyPr wrap="none" rtlCol="0" anchor="b" anchorCtr="0">
            <a:spAutoFit/>
          </a:bodyPr>
          <a:lstStyle/>
          <a:p>
            <a:r>
              <a:rPr lang="en-US" sz="800" b="1" dirty="0">
                <a:solidFill>
                  <a:srgbClr val="0A0936"/>
                </a:solidFill>
                <a:latin typeface="DINPro-Light" panose="02000504040000020003" pitchFamily="50" charset="0"/>
                <a:ea typeface="League Spartan" charset="0"/>
                <a:cs typeface="Poppins SemiBold" pitchFamily="2" charset="77"/>
              </a:rPr>
              <a:t>Switzerland</a:t>
            </a:r>
          </a:p>
        </p:txBody>
      </p:sp>
      <p:sp>
        <p:nvSpPr>
          <p:cNvPr id="30" name="Subtitle 2">
            <a:extLst>
              <a:ext uri="{FF2B5EF4-FFF2-40B4-BE49-F238E27FC236}">
                <a16:creationId xmlns:a16="http://schemas.microsoft.com/office/drawing/2014/main" id="{2D3E285A-F536-44D9-8876-AEC8F8DD7AF9}"/>
              </a:ext>
            </a:extLst>
          </p:cNvPr>
          <p:cNvSpPr txBox="1">
            <a:spLocks/>
          </p:cNvSpPr>
          <p:nvPr/>
        </p:nvSpPr>
        <p:spPr>
          <a:xfrm>
            <a:off x="7407585" y="3181657"/>
            <a:ext cx="679732" cy="23044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38"/>
              </a:lnSpc>
            </a:pPr>
            <a:r>
              <a:rPr lang="en-US" sz="1000" dirty="0">
                <a:solidFill>
                  <a:schemeClr val="bg1">
                    <a:lumMod val="50000"/>
                  </a:schemeClr>
                </a:solidFill>
                <a:latin typeface="DINPro-Light" panose="02000504040000020003" pitchFamily="50" charset="0"/>
                <a:ea typeface="Open Sans Light" panose="020B0306030504020204" pitchFamily="34" charset="0"/>
                <a:cs typeface="Open Sans Light" panose="020B0306030504020204" pitchFamily="34" charset="0"/>
              </a:rPr>
              <a:t>19.4%</a:t>
            </a:r>
          </a:p>
        </p:txBody>
      </p:sp>
      <p:sp>
        <p:nvSpPr>
          <p:cNvPr id="32" name="Isosceles Triangle 31">
            <a:extLst>
              <a:ext uri="{FF2B5EF4-FFF2-40B4-BE49-F238E27FC236}">
                <a16:creationId xmlns:a16="http://schemas.microsoft.com/office/drawing/2014/main" id="{8D5C8DFF-CE09-4CC1-B0D2-6EFBBE1243C5}"/>
              </a:ext>
            </a:extLst>
          </p:cNvPr>
          <p:cNvSpPr/>
          <p:nvPr/>
        </p:nvSpPr>
        <p:spPr>
          <a:xfrm rot="10800000">
            <a:off x="8043537" y="3602652"/>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19EBC207-A69C-4BDC-9B1B-8ADF15052120}"/>
              </a:ext>
            </a:extLst>
          </p:cNvPr>
          <p:cNvSpPr/>
          <p:nvPr/>
        </p:nvSpPr>
        <p:spPr>
          <a:xfrm rot="10800000">
            <a:off x="8043537" y="4160507"/>
            <a:ext cx="131102" cy="922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574ECA4E-9305-426E-93F9-1B8C9EB78B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131" b="21886"/>
          <a:stretch/>
        </p:blipFill>
        <p:spPr>
          <a:xfrm>
            <a:off x="6785799" y="2933947"/>
            <a:ext cx="494578" cy="402978"/>
          </a:xfrm>
          <a:prstGeom prst="rect">
            <a:avLst/>
          </a:prstGeom>
        </p:spPr>
      </p:pic>
      <p:graphicFrame>
        <p:nvGraphicFramePr>
          <p:cNvPr id="48" name="Chart 47">
            <a:extLst>
              <a:ext uri="{FF2B5EF4-FFF2-40B4-BE49-F238E27FC236}">
                <a16:creationId xmlns:a16="http://schemas.microsoft.com/office/drawing/2014/main" id="{035BAE26-20F5-480D-B6DB-6F4D768499D5}"/>
              </a:ext>
            </a:extLst>
          </p:cNvPr>
          <p:cNvGraphicFramePr/>
          <p:nvPr>
            <p:extLst>
              <p:ext uri="{D42A27DB-BD31-4B8C-83A1-F6EECF244321}">
                <p14:modId xmlns:p14="http://schemas.microsoft.com/office/powerpoint/2010/main" val="2522073099"/>
              </p:ext>
            </p:extLst>
          </p:nvPr>
        </p:nvGraphicFramePr>
        <p:xfrm>
          <a:off x="158225" y="1350545"/>
          <a:ext cx="3307285" cy="3526313"/>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a:extLst>
              <a:ext uri="{FF2B5EF4-FFF2-40B4-BE49-F238E27FC236}">
                <a16:creationId xmlns:a16="http://schemas.microsoft.com/office/drawing/2014/main" id="{4BF24D13-467D-43B3-85AB-966ED49EE94C}"/>
              </a:ext>
            </a:extLst>
          </p:cNvPr>
          <p:cNvSpPr txBox="1"/>
          <p:nvPr/>
        </p:nvSpPr>
        <p:spPr>
          <a:xfrm>
            <a:off x="914400" y="216479"/>
            <a:ext cx="7620000" cy="523220"/>
          </a:xfrm>
          <a:prstGeom prst="rect">
            <a:avLst/>
          </a:prstGeom>
          <a:noFill/>
        </p:spPr>
        <p:txBody>
          <a:bodyPr wrap="square">
            <a:spAutoFit/>
          </a:bodyPr>
          <a:lstStyle/>
          <a:p>
            <a:pPr algn="ctr"/>
            <a:r>
              <a:rPr lang="en-US" sz="1400" dirty="0">
                <a:solidFill>
                  <a:srgbClr val="3FADDD"/>
                </a:solidFill>
                <a:latin typeface="DINPro-Bold" panose="02000503030000020004" pitchFamily="50" charset="0"/>
              </a:rPr>
              <a:t>Despite the impact of COVID-19 more than 1 in 2 Europeans remain committed to travel </a:t>
            </a:r>
          </a:p>
          <a:p>
            <a:pPr algn="ctr"/>
            <a:r>
              <a:rPr lang="en-US" sz="1400" dirty="0">
                <a:solidFill>
                  <a:srgbClr val="3FADDD"/>
                </a:solidFill>
                <a:latin typeface="DINPro-Bold" panose="02000503030000020004" pitchFamily="50" charset="0"/>
              </a:rPr>
              <a:t>and will change plans to ensure their trip still goes ahead</a:t>
            </a:r>
            <a:endParaRPr lang="en-US" sz="1400" dirty="0">
              <a:solidFill>
                <a:srgbClr val="3FADDD"/>
              </a:solidFill>
              <a:highlight>
                <a:srgbClr val="00FFFF"/>
              </a:highlight>
              <a:latin typeface="DINPro-Bold" panose="02000503030000020004" pitchFamily="50" charset="0"/>
            </a:endParaRPr>
          </a:p>
        </p:txBody>
      </p:sp>
      <p:sp>
        <p:nvSpPr>
          <p:cNvPr id="33" name="Double Brace 32">
            <a:extLst>
              <a:ext uri="{FF2B5EF4-FFF2-40B4-BE49-F238E27FC236}">
                <a16:creationId xmlns:a16="http://schemas.microsoft.com/office/drawing/2014/main" id="{16A7854C-9A8A-4241-99E3-A0D1D530919C}"/>
              </a:ext>
            </a:extLst>
          </p:cNvPr>
          <p:cNvSpPr/>
          <p:nvPr/>
        </p:nvSpPr>
        <p:spPr>
          <a:xfrm>
            <a:off x="719886" y="1901218"/>
            <a:ext cx="2164095" cy="986095"/>
          </a:xfrm>
          <a:prstGeom prst="bracePair">
            <a:avLst/>
          </a:prstGeom>
          <a:ln>
            <a:solidFill>
              <a:srgbClr val="0A0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a:extLst>
              <a:ext uri="{FF2B5EF4-FFF2-40B4-BE49-F238E27FC236}">
                <a16:creationId xmlns:a16="http://schemas.microsoft.com/office/drawing/2014/main" id="{07DCF30E-D129-488C-9921-AB477F5C622E}"/>
              </a:ext>
            </a:extLst>
          </p:cNvPr>
          <p:cNvSpPr txBox="1"/>
          <p:nvPr/>
        </p:nvSpPr>
        <p:spPr>
          <a:xfrm>
            <a:off x="1253761" y="2017951"/>
            <a:ext cx="1032239" cy="784830"/>
          </a:xfrm>
          <a:prstGeom prst="rect">
            <a:avLst/>
          </a:prstGeom>
          <a:noFill/>
        </p:spPr>
        <p:txBody>
          <a:bodyPr wrap="square">
            <a:spAutoFit/>
          </a:bodyPr>
          <a:lstStyle/>
          <a:p>
            <a:pPr algn="ctr"/>
            <a:r>
              <a:rPr lang="en-US" sz="900" dirty="0">
                <a:solidFill>
                  <a:schemeClr val="bg1">
                    <a:lumMod val="50000"/>
                  </a:schemeClr>
                </a:solidFill>
                <a:latin typeface="DINPro-Light" panose="02000504040000020003" pitchFamily="50" charset="0"/>
              </a:rPr>
              <a:t>Insist on travelling </a:t>
            </a:r>
          </a:p>
          <a:p>
            <a:pPr algn="ctr"/>
            <a:r>
              <a:rPr lang="en-US" sz="900" dirty="0">
                <a:solidFill>
                  <a:schemeClr val="bg1">
                    <a:lumMod val="50000"/>
                  </a:schemeClr>
                </a:solidFill>
                <a:latin typeface="DINPro-Light" panose="02000504040000020003" pitchFamily="50" charset="0"/>
              </a:rPr>
              <a:t>and will </a:t>
            </a:r>
          </a:p>
          <a:p>
            <a:pPr algn="ctr"/>
            <a:r>
              <a:rPr lang="en-US" sz="900" dirty="0">
                <a:solidFill>
                  <a:schemeClr val="bg1">
                    <a:lumMod val="50000"/>
                  </a:schemeClr>
                </a:solidFill>
                <a:latin typeface="DINPro-Light" panose="02000504040000020003" pitchFamily="50" charset="0"/>
              </a:rPr>
              <a:t>change </a:t>
            </a:r>
          </a:p>
          <a:p>
            <a:pPr algn="ctr"/>
            <a:r>
              <a:rPr lang="en-US" sz="900" dirty="0">
                <a:solidFill>
                  <a:schemeClr val="bg1">
                    <a:lumMod val="50000"/>
                  </a:schemeClr>
                </a:solidFill>
                <a:latin typeface="DINPro-Light" panose="02000504040000020003" pitchFamily="50" charset="0"/>
              </a:rPr>
              <a:t>plans</a:t>
            </a:r>
          </a:p>
        </p:txBody>
      </p:sp>
    </p:spTree>
    <p:extLst>
      <p:ext uri="{BB962C8B-B14F-4D97-AF65-F5344CB8AC3E}">
        <p14:creationId xmlns:p14="http://schemas.microsoft.com/office/powerpoint/2010/main" val="4001086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152F0A9-2BAA-4066-A3BF-70C02F091631}"/>
              </a:ext>
            </a:extLst>
          </p:cNvPr>
          <p:cNvSpPr/>
          <p:nvPr/>
        </p:nvSpPr>
        <p:spPr>
          <a:xfrm>
            <a:off x="1" y="974175"/>
            <a:ext cx="9138363" cy="4188356"/>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99" dirty="0">
              <a:latin typeface="+mj-lt"/>
            </a:endParaRPr>
          </a:p>
        </p:txBody>
      </p:sp>
      <p:sp>
        <p:nvSpPr>
          <p:cNvPr id="4" name="object 5">
            <a:extLst>
              <a:ext uri="{FF2B5EF4-FFF2-40B4-BE49-F238E27FC236}">
                <a16:creationId xmlns:a16="http://schemas.microsoft.com/office/drawing/2014/main" id="{E1B81A4F-E3A9-4DF8-AF24-899AEE064971}"/>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1E182CA4-B0B8-470C-B9E2-AE0D08B84F03}" type="slidenum">
              <a:rPr lang="en-US" sz="699">
                <a:solidFill>
                  <a:schemeClr val="bg1"/>
                </a:solidFill>
                <a:latin typeface="DINPro-Light" panose="02000504040000020003" pitchFamily="50" charset="0"/>
                <a:cs typeface="Arial"/>
              </a:rPr>
              <a:pPr marL="12685" marR="5074" algn="ctr">
                <a:lnSpc>
                  <a:spcPts val="1698"/>
                </a:lnSpc>
                <a:spcBef>
                  <a:spcPts val="240"/>
                </a:spcBef>
              </a:pPr>
              <a:t>45</a:t>
            </a:fld>
            <a:endParaRPr sz="699" dirty="0">
              <a:solidFill>
                <a:schemeClr val="bg1"/>
              </a:solidFill>
              <a:latin typeface="DINPro-Light" panose="02000504040000020003" pitchFamily="50" charset="0"/>
              <a:cs typeface="Arial"/>
            </a:endParaRPr>
          </a:p>
        </p:txBody>
      </p:sp>
      <p:sp>
        <p:nvSpPr>
          <p:cNvPr id="7" name="TextBox 6">
            <a:extLst>
              <a:ext uri="{FF2B5EF4-FFF2-40B4-BE49-F238E27FC236}">
                <a16:creationId xmlns:a16="http://schemas.microsoft.com/office/drawing/2014/main" id="{B52A08CD-1582-471B-B10C-986C776FB5DD}"/>
              </a:ext>
            </a:extLst>
          </p:cNvPr>
          <p:cNvSpPr txBox="1"/>
          <p:nvPr/>
        </p:nvSpPr>
        <p:spPr>
          <a:xfrm>
            <a:off x="284376" y="4877043"/>
            <a:ext cx="4431275" cy="199927"/>
          </a:xfrm>
          <a:prstGeom prst="rect">
            <a:avLst/>
          </a:prstGeom>
          <a:noFill/>
        </p:spPr>
        <p:txBody>
          <a:bodyPr wrap="square">
            <a:spAutoFit/>
          </a:bodyPr>
          <a:lstStyle/>
          <a:p>
            <a:r>
              <a:rPr lang="en-US" sz="699" b="1" dirty="0">
                <a:solidFill>
                  <a:schemeClr val="bg1"/>
                </a:solidFill>
                <a:latin typeface="DINPro-Light" panose="02000504040000020003" pitchFamily="50" charset="0"/>
              </a:rPr>
              <a:t>Q3.Which factors are currently most important to you when travelling within Europe?</a:t>
            </a:r>
          </a:p>
        </p:txBody>
      </p:sp>
      <p:sp>
        <p:nvSpPr>
          <p:cNvPr id="11" name="TextBox 10">
            <a:extLst>
              <a:ext uri="{FF2B5EF4-FFF2-40B4-BE49-F238E27FC236}">
                <a16:creationId xmlns:a16="http://schemas.microsoft.com/office/drawing/2014/main" id="{271ACC8C-0975-4705-BF3B-88845A5B92B1}"/>
              </a:ext>
            </a:extLst>
          </p:cNvPr>
          <p:cNvSpPr txBox="1"/>
          <p:nvPr/>
        </p:nvSpPr>
        <p:spPr>
          <a:xfrm>
            <a:off x="7768454" y="4874021"/>
            <a:ext cx="1334886" cy="199927"/>
          </a:xfrm>
          <a:prstGeom prst="rect">
            <a:avLst/>
          </a:prstGeom>
          <a:noFill/>
        </p:spPr>
        <p:txBody>
          <a:bodyPr wrap="square">
            <a:spAutoFit/>
          </a:bodyPr>
          <a:lstStyle/>
          <a:p>
            <a:pPr algn="r"/>
            <a:r>
              <a:rPr lang="en-US" sz="699" b="1" dirty="0">
                <a:solidFill>
                  <a:schemeClr val="bg1"/>
                </a:solidFill>
                <a:latin typeface="DINPro-Light" panose="02000504040000020003" pitchFamily="50" charset="0"/>
              </a:rPr>
              <a:t>No. of respondents: 5,876</a:t>
            </a:r>
          </a:p>
        </p:txBody>
      </p:sp>
      <p:sp>
        <p:nvSpPr>
          <p:cNvPr id="2" name="TextBox 1">
            <a:extLst>
              <a:ext uri="{FF2B5EF4-FFF2-40B4-BE49-F238E27FC236}">
                <a16:creationId xmlns:a16="http://schemas.microsoft.com/office/drawing/2014/main" id="{D41A047A-81DD-464F-AEEC-9CA0CD3C737A}"/>
              </a:ext>
            </a:extLst>
          </p:cNvPr>
          <p:cNvSpPr txBox="1"/>
          <p:nvPr/>
        </p:nvSpPr>
        <p:spPr>
          <a:xfrm>
            <a:off x="249045" y="197543"/>
            <a:ext cx="7062773" cy="522579"/>
          </a:xfrm>
          <a:prstGeom prst="rect">
            <a:avLst/>
          </a:prstGeom>
          <a:noFill/>
        </p:spPr>
        <p:txBody>
          <a:bodyPr wrap="square">
            <a:spAutoFit/>
          </a:bodyPr>
          <a:lstStyle/>
          <a:p>
            <a:r>
              <a:rPr lang="en-US" sz="1398" dirty="0">
                <a:solidFill>
                  <a:srgbClr val="3FADDD"/>
                </a:solidFill>
                <a:latin typeface="DINPro-Bold" panose="02000503030000020004" pitchFamily="50" charset="0"/>
              </a:rPr>
              <a:t>“Flexible cancellation policies” now outscore “finding a vaccine for COVID-19” as the leading factor in travel decision-making among Europeans</a:t>
            </a:r>
          </a:p>
        </p:txBody>
      </p:sp>
      <p:sp>
        <p:nvSpPr>
          <p:cNvPr id="9" name="object 3">
            <a:extLst>
              <a:ext uri="{FF2B5EF4-FFF2-40B4-BE49-F238E27FC236}">
                <a16:creationId xmlns:a16="http://schemas.microsoft.com/office/drawing/2014/main" id="{E00F99C6-29F9-4948-BB73-61E21407076D}"/>
              </a:ext>
            </a:extLst>
          </p:cNvPr>
          <p:cNvSpPr/>
          <p:nvPr/>
        </p:nvSpPr>
        <p:spPr>
          <a:xfrm>
            <a:off x="292938" y="808644"/>
            <a:ext cx="1716826" cy="165531"/>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sz="1798" dirty="0"/>
          </a:p>
        </p:txBody>
      </p:sp>
      <p:sp>
        <p:nvSpPr>
          <p:cNvPr id="13" name="TextBox 12">
            <a:extLst>
              <a:ext uri="{FF2B5EF4-FFF2-40B4-BE49-F238E27FC236}">
                <a16:creationId xmlns:a16="http://schemas.microsoft.com/office/drawing/2014/main" id="{8277EC9E-E82B-4632-8984-FD96C8784498}"/>
              </a:ext>
            </a:extLst>
          </p:cNvPr>
          <p:cNvSpPr txBox="1"/>
          <p:nvPr/>
        </p:nvSpPr>
        <p:spPr>
          <a:xfrm>
            <a:off x="6896266" y="2651125"/>
            <a:ext cx="2207075" cy="899605"/>
          </a:xfrm>
          <a:prstGeom prst="rect">
            <a:avLst/>
          </a:prstGeom>
          <a:noFill/>
        </p:spPr>
        <p:txBody>
          <a:bodyPr wrap="square">
            <a:spAutoFit/>
          </a:bodyPr>
          <a:lstStyle/>
          <a:p>
            <a:pPr algn="r"/>
            <a:r>
              <a:rPr lang="en-US" sz="1049" dirty="0">
                <a:solidFill>
                  <a:schemeClr val="bg1"/>
                </a:solidFill>
                <a:latin typeface="DINPro-Light" panose="02000504040000020003" pitchFamily="50" charset="0"/>
              </a:rPr>
              <a:t>Respondents over 55 put more emphasis on </a:t>
            </a:r>
            <a:r>
              <a:rPr lang="en-US" sz="1049" b="1" dirty="0">
                <a:solidFill>
                  <a:schemeClr val="bg1"/>
                </a:solidFill>
                <a:latin typeface="DINPro-Light" panose="02000504040000020003" pitchFamily="50" charset="0"/>
              </a:rPr>
              <a:t>finding a vaccine </a:t>
            </a:r>
            <a:r>
              <a:rPr lang="en-US" sz="1049" dirty="0">
                <a:solidFill>
                  <a:schemeClr val="bg1"/>
                </a:solidFill>
                <a:latin typeface="DINPro-Light" panose="02000504040000020003" pitchFamily="50" charset="0"/>
              </a:rPr>
              <a:t>and on </a:t>
            </a:r>
            <a:r>
              <a:rPr lang="en-US" sz="1049" b="1" dirty="0">
                <a:solidFill>
                  <a:schemeClr val="bg1"/>
                </a:solidFill>
                <a:latin typeface="DINPro-Light" panose="02000504040000020003" pitchFamily="50" charset="0"/>
              </a:rPr>
              <a:t>health and safety protocols at the destination</a:t>
            </a:r>
            <a:r>
              <a:rPr lang="en-US" sz="1049" dirty="0">
                <a:solidFill>
                  <a:schemeClr val="bg1"/>
                </a:solidFill>
                <a:latin typeface="DINPro-Light" panose="02000504040000020003" pitchFamily="50" charset="0"/>
              </a:rPr>
              <a:t>, compared to younger audiences </a:t>
            </a:r>
          </a:p>
        </p:txBody>
      </p:sp>
      <p:sp>
        <p:nvSpPr>
          <p:cNvPr id="16" name="object 23">
            <a:extLst>
              <a:ext uri="{FF2B5EF4-FFF2-40B4-BE49-F238E27FC236}">
                <a16:creationId xmlns:a16="http://schemas.microsoft.com/office/drawing/2014/main" id="{49B8312A-BB73-4765-948C-50F52DC911AA}"/>
              </a:ext>
            </a:extLst>
          </p:cNvPr>
          <p:cNvSpPr/>
          <p:nvPr/>
        </p:nvSpPr>
        <p:spPr>
          <a:xfrm>
            <a:off x="6474652" y="2422525"/>
            <a:ext cx="2663711" cy="181892"/>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73B7CC"/>
          </a:solidFill>
        </p:spPr>
        <p:txBody>
          <a:bodyPr wrap="square" lIns="0" tIns="0" rIns="0" bIns="0" rtlCol="0"/>
          <a:lstStyle/>
          <a:p>
            <a:endParaRPr sz="1798" dirty="0"/>
          </a:p>
        </p:txBody>
      </p:sp>
      <p:pic>
        <p:nvPicPr>
          <p:cNvPr id="6" name="Graphic 5" descr="Needle">
            <a:extLst>
              <a:ext uri="{FF2B5EF4-FFF2-40B4-BE49-F238E27FC236}">
                <a16:creationId xmlns:a16="http://schemas.microsoft.com/office/drawing/2014/main" id="{5C2EF62D-9701-475B-B725-42F0B92762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228" y="3565525"/>
            <a:ext cx="661199" cy="661199"/>
          </a:xfrm>
          <a:prstGeom prst="rect">
            <a:avLst/>
          </a:prstGeom>
        </p:spPr>
      </p:pic>
      <p:graphicFrame>
        <p:nvGraphicFramePr>
          <p:cNvPr id="3" name="Chart 2">
            <a:extLst>
              <a:ext uri="{FF2B5EF4-FFF2-40B4-BE49-F238E27FC236}">
                <a16:creationId xmlns:a16="http://schemas.microsoft.com/office/drawing/2014/main" id="{67AF6071-56A9-4965-831C-AE3489E446FE}"/>
              </a:ext>
            </a:extLst>
          </p:cNvPr>
          <p:cNvGraphicFramePr/>
          <p:nvPr>
            <p:extLst>
              <p:ext uri="{D42A27DB-BD31-4B8C-83A1-F6EECF244321}">
                <p14:modId xmlns:p14="http://schemas.microsoft.com/office/powerpoint/2010/main" val="2657459037"/>
              </p:ext>
            </p:extLst>
          </p:nvPr>
        </p:nvGraphicFramePr>
        <p:xfrm>
          <a:off x="629681" y="1062701"/>
          <a:ext cx="5740299" cy="352817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689AFE78-195B-4FE6-B339-6A9F1DE51A3A}"/>
              </a:ext>
            </a:extLst>
          </p:cNvPr>
          <p:cNvPicPr>
            <a:picLocks noChangeAspect="1"/>
          </p:cNvPicPr>
          <p:nvPr/>
        </p:nvPicPr>
        <p:blipFill rotWithShape="1">
          <a:blip r:embed="rId5" cstate="print">
            <a:alphaModFix/>
            <a:lum bright="70000" contrast="-70000"/>
            <a:extLst>
              <a:ext uri="{28A0092B-C50C-407E-A947-70E740481C1C}">
                <a14:useLocalDpi xmlns:a14="http://schemas.microsoft.com/office/drawing/2010/main" val="0"/>
              </a:ext>
            </a:extLst>
          </a:blip>
          <a:srcRect r="4033" b="18823"/>
          <a:stretch/>
        </p:blipFill>
        <p:spPr>
          <a:xfrm>
            <a:off x="2044229" y="2018568"/>
            <a:ext cx="317971" cy="268965"/>
          </a:xfrm>
          <a:prstGeom prst="rect">
            <a:avLst/>
          </a:prstGeom>
        </p:spPr>
      </p:pic>
      <p:pic>
        <p:nvPicPr>
          <p:cNvPr id="8" name="Picture 7">
            <a:extLst>
              <a:ext uri="{FF2B5EF4-FFF2-40B4-BE49-F238E27FC236}">
                <a16:creationId xmlns:a16="http://schemas.microsoft.com/office/drawing/2014/main" id="{BBE532A9-F5EB-4077-A94B-F527F324A4E9}"/>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r="-308" b="15968"/>
          <a:stretch/>
        </p:blipFill>
        <p:spPr>
          <a:xfrm>
            <a:off x="1434631" y="1585175"/>
            <a:ext cx="317969" cy="266378"/>
          </a:xfrm>
          <a:prstGeom prst="rect">
            <a:avLst/>
          </a:prstGeom>
          <a:effectLst>
            <a:outerShdw blurRad="50800" dist="50800" dir="5400000" algn="ctr" rotWithShape="0">
              <a:srgbClr val="000000">
                <a:alpha val="0"/>
              </a:srgbClr>
            </a:outerShdw>
          </a:effectLst>
        </p:spPr>
      </p:pic>
      <p:pic>
        <p:nvPicPr>
          <p:cNvPr id="10" name="Picture 9">
            <a:extLst>
              <a:ext uri="{FF2B5EF4-FFF2-40B4-BE49-F238E27FC236}">
                <a16:creationId xmlns:a16="http://schemas.microsoft.com/office/drawing/2014/main" id="{230C6B19-B7B9-4E34-BCEF-8DC2587C6FA6}"/>
              </a:ext>
            </a:extLst>
          </p:cNvPr>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r="798" b="13701"/>
          <a:stretch/>
        </p:blipFill>
        <p:spPr>
          <a:xfrm>
            <a:off x="1441215" y="2436621"/>
            <a:ext cx="317969" cy="276608"/>
          </a:xfrm>
          <a:prstGeom prst="rect">
            <a:avLst/>
          </a:prstGeom>
        </p:spPr>
      </p:pic>
      <p:pic>
        <p:nvPicPr>
          <p:cNvPr id="12" name="Picture 11">
            <a:extLst>
              <a:ext uri="{FF2B5EF4-FFF2-40B4-BE49-F238E27FC236}">
                <a16:creationId xmlns:a16="http://schemas.microsoft.com/office/drawing/2014/main" id="{21334B14-9A93-43F7-A038-70600313CD15}"/>
              </a:ext>
            </a:extLst>
          </p:cNvPr>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r="2883" b="16690"/>
          <a:stretch/>
        </p:blipFill>
        <p:spPr>
          <a:xfrm>
            <a:off x="1235525" y="3205206"/>
            <a:ext cx="364675" cy="312831"/>
          </a:xfrm>
          <a:prstGeom prst="rect">
            <a:avLst/>
          </a:prstGeom>
        </p:spPr>
      </p:pic>
      <p:pic>
        <p:nvPicPr>
          <p:cNvPr id="14" name="Picture 13">
            <a:extLst>
              <a:ext uri="{FF2B5EF4-FFF2-40B4-BE49-F238E27FC236}">
                <a16:creationId xmlns:a16="http://schemas.microsoft.com/office/drawing/2014/main" id="{35D578AE-D52A-4803-B3EE-EBF07E36E237}"/>
              </a:ext>
            </a:extLst>
          </p:cNvPr>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r="2883" b="23842"/>
          <a:stretch/>
        </p:blipFill>
        <p:spPr>
          <a:xfrm>
            <a:off x="533400" y="2758257"/>
            <a:ext cx="426814" cy="334703"/>
          </a:xfrm>
          <a:prstGeom prst="rect">
            <a:avLst/>
          </a:prstGeom>
        </p:spPr>
      </p:pic>
      <p:pic>
        <p:nvPicPr>
          <p:cNvPr id="15" name="Picture 14">
            <a:extLst>
              <a:ext uri="{FF2B5EF4-FFF2-40B4-BE49-F238E27FC236}">
                <a16:creationId xmlns:a16="http://schemas.microsoft.com/office/drawing/2014/main" id="{F65D7765-906C-4833-AEFE-59D5D4EBE82B}"/>
              </a:ext>
            </a:extLst>
          </p:cNvPr>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r="2227" b="14489"/>
          <a:stretch/>
        </p:blipFill>
        <p:spPr>
          <a:xfrm>
            <a:off x="379307" y="3609313"/>
            <a:ext cx="382693" cy="334703"/>
          </a:xfrm>
          <a:prstGeom prst="rect">
            <a:avLst/>
          </a:prstGeom>
        </p:spPr>
      </p:pic>
      <p:sp>
        <p:nvSpPr>
          <p:cNvPr id="18" name="TextBox 17">
            <a:extLst>
              <a:ext uri="{FF2B5EF4-FFF2-40B4-BE49-F238E27FC236}">
                <a16:creationId xmlns:a16="http://schemas.microsoft.com/office/drawing/2014/main" id="{46A5D413-32E0-4B8F-815B-C61E918D6478}"/>
              </a:ext>
            </a:extLst>
          </p:cNvPr>
          <p:cNvSpPr txBox="1"/>
          <p:nvPr/>
        </p:nvSpPr>
        <p:spPr>
          <a:xfrm>
            <a:off x="3976748" y="4174594"/>
            <a:ext cx="590811" cy="207749"/>
          </a:xfrm>
          <a:prstGeom prst="rect">
            <a:avLst/>
          </a:prstGeom>
          <a:noFill/>
        </p:spPr>
        <p:txBody>
          <a:bodyPr wrap="square">
            <a:spAutoFit/>
          </a:bodyPr>
          <a:lstStyle/>
          <a:p>
            <a:r>
              <a:rPr lang="en-US" sz="750" b="1" dirty="0">
                <a:solidFill>
                  <a:schemeClr val="bg1"/>
                </a:solidFill>
                <a:latin typeface="DINPro-Light" panose="02000504040000020003" pitchFamily="50" charset="0"/>
              </a:rPr>
              <a:t>Wave 2</a:t>
            </a:r>
          </a:p>
        </p:txBody>
      </p:sp>
      <p:sp>
        <p:nvSpPr>
          <p:cNvPr id="19" name="Rectangle 18">
            <a:extLst>
              <a:ext uri="{FF2B5EF4-FFF2-40B4-BE49-F238E27FC236}">
                <a16:creationId xmlns:a16="http://schemas.microsoft.com/office/drawing/2014/main" id="{F70E5698-CC91-4703-89D1-B566DAB0A950}"/>
              </a:ext>
            </a:extLst>
          </p:cNvPr>
          <p:cNvSpPr/>
          <p:nvPr/>
        </p:nvSpPr>
        <p:spPr>
          <a:xfrm>
            <a:off x="3882228" y="4200603"/>
            <a:ext cx="111305" cy="117753"/>
          </a:xfrm>
          <a:prstGeom prst="rect">
            <a:avLst/>
          </a:prstGeom>
          <a:solidFill>
            <a:srgbClr val="0A0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3" name="TextBox 22">
            <a:extLst>
              <a:ext uri="{FF2B5EF4-FFF2-40B4-BE49-F238E27FC236}">
                <a16:creationId xmlns:a16="http://schemas.microsoft.com/office/drawing/2014/main" id="{A93BF5EB-1795-4E43-B649-7C0713D037B8}"/>
              </a:ext>
            </a:extLst>
          </p:cNvPr>
          <p:cNvSpPr txBox="1"/>
          <p:nvPr/>
        </p:nvSpPr>
        <p:spPr>
          <a:xfrm>
            <a:off x="3323749" y="4174593"/>
            <a:ext cx="614131" cy="207749"/>
          </a:xfrm>
          <a:prstGeom prst="rect">
            <a:avLst/>
          </a:prstGeom>
          <a:noFill/>
        </p:spPr>
        <p:txBody>
          <a:bodyPr wrap="square">
            <a:spAutoFit/>
          </a:bodyPr>
          <a:lstStyle/>
          <a:p>
            <a:r>
              <a:rPr lang="en-US" sz="750" b="1" dirty="0">
                <a:solidFill>
                  <a:schemeClr val="bg1"/>
                </a:solidFill>
                <a:latin typeface="DINPro-Light" panose="02000504040000020003" pitchFamily="50" charset="0"/>
              </a:rPr>
              <a:t>Wave 1</a:t>
            </a:r>
          </a:p>
        </p:txBody>
      </p:sp>
      <p:sp>
        <p:nvSpPr>
          <p:cNvPr id="25" name="Rectangle 24">
            <a:extLst>
              <a:ext uri="{FF2B5EF4-FFF2-40B4-BE49-F238E27FC236}">
                <a16:creationId xmlns:a16="http://schemas.microsoft.com/office/drawing/2014/main" id="{D0202B87-A5D9-45A2-BDE6-B713C91702D3}"/>
              </a:ext>
            </a:extLst>
          </p:cNvPr>
          <p:cNvSpPr/>
          <p:nvPr/>
        </p:nvSpPr>
        <p:spPr>
          <a:xfrm>
            <a:off x="3244637" y="4208647"/>
            <a:ext cx="111305" cy="117753"/>
          </a:xfrm>
          <a:prstGeom prst="rect">
            <a:avLst/>
          </a:prstGeom>
          <a:solidFill>
            <a:srgbClr val="3F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7" name="TextBox 16">
            <a:extLst>
              <a:ext uri="{FF2B5EF4-FFF2-40B4-BE49-F238E27FC236}">
                <a16:creationId xmlns:a16="http://schemas.microsoft.com/office/drawing/2014/main" id="{73A805DA-1D2C-4210-A3C8-5F1EC6359BC0}"/>
              </a:ext>
            </a:extLst>
          </p:cNvPr>
          <p:cNvSpPr txBox="1"/>
          <p:nvPr/>
        </p:nvSpPr>
        <p:spPr>
          <a:xfrm>
            <a:off x="6896265" y="1769629"/>
            <a:ext cx="2207075" cy="576696"/>
          </a:xfrm>
          <a:prstGeom prst="rect">
            <a:avLst/>
          </a:prstGeom>
          <a:noFill/>
        </p:spPr>
        <p:txBody>
          <a:bodyPr wrap="square">
            <a:spAutoFit/>
          </a:bodyPr>
          <a:lstStyle/>
          <a:p>
            <a:pPr algn="r"/>
            <a:r>
              <a:rPr lang="en-US" sz="1049" dirty="0">
                <a:solidFill>
                  <a:schemeClr val="bg1"/>
                </a:solidFill>
                <a:latin typeface="DINPro-Light" panose="02000504040000020003" pitchFamily="50" charset="0"/>
              </a:rPr>
              <a:t>The </a:t>
            </a:r>
            <a:r>
              <a:rPr lang="en-US" sz="1049" b="1" dirty="0">
                <a:solidFill>
                  <a:schemeClr val="bg1"/>
                </a:solidFill>
                <a:latin typeface="DINPro-Light" panose="02000504040000020003" pitchFamily="50" charset="0"/>
              </a:rPr>
              <a:t>availability of travel insurance </a:t>
            </a:r>
            <a:r>
              <a:rPr lang="en-US" sz="1049" dirty="0">
                <a:solidFill>
                  <a:schemeClr val="bg1"/>
                </a:solidFill>
                <a:latin typeface="DINPro-Light" panose="02000504040000020003" pitchFamily="50" charset="0"/>
              </a:rPr>
              <a:t>is an important factor for only 3.1% of Europeans</a:t>
            </a:r>
          </a:p>
        </p:txBody>
      </p:sp>
    </p:spTree>
    <p:extLst>
      <p:ext uri="{BB962C8B-B14F-4D97-AF65-F5344CB8AC3E}">
        <p14:creationId xmlns:p14="http://schemas.microsoft.com/office/powerpoint/2010/main" val="2929131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800319-0978-45D1-8668-34D829BC92BD}"/>
              </a:ext>
            </a:extLst>
          </p:cNvPr>
          <p:cNvSpPr/>
          <p:nvPr/>
        </p:nvSpPr>
        <p:spPr>
          <a:xfrm>
            <a:off x="1" y="3176"/>
            <a:ext cx="9138363" cy="5143499"/>
          </a:xfrm>
          <a:prstGeom prst="rect">
            <a:avLst/>
          </a:prstGeom>
          <a:solidFill>
            <a:srgbClr val="185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3" name="TextBox 2">
            <a:extLst>
              <a:ext uri="{FF2B5EF4-FFF2-40B4-BE49-F238E27FC236}">
                <a16:creationId xmlns:a16="http://schemas.microsoft.com/office/drawing/2014/main" id="{161F87EB-3ABF-47D3-AF74-874DAD252052}"/>
              </a:ext>
            </a:extLst>
          </p:cNvPr>
          <p:cNvSpPr txBox="1"/>
          <p:nvPr/>
        </p:nvSpPr>
        <p:spPr>
          <a:xfrm>
            <a:off x="7768454" y="4874021"/>
            <a:ext cx="1334886" cy="199927"/>
          </a:xfrm>
          <a:prstGeom prst="rect">
            <a:avLst/>
          </a:prstGeom>
          <a:noFill/>
        </p:spPr>
        <p:txBody>
          <a:bodyPr wrap="square">
            <a:spAutoFit/>
          </a:bodyPr>
          <a:lstStyle/>
          <a:p>
            <a:pPr algn="r"/>
            <a:r>
              <a:rPr lang="en-US" sz="699" b="1" dirty="0">
                <a:solidFill>
                  <a:schemeClr val="bg1"/>
                </a:solidFill>
                <a:latin typeface="DINPro-Light" panose="02000504040000020003" pitchFamily="50" charset="0"/>
              </a:rPr>
              <a:t>No. of respondents: 5,876</a:t>
            </a:r>
          </a:p>
        </p:txBody>
      </p:sp>
      <p:sp>
        <p:nvSpPr>
          <p:cNvPr id="8" name="object 5">
            <a:extLst>
              <a:ext uri="{FF2B5EF4-FFF2-40B4-BE49-F238E27FC236}">
                <a16:creationId xmlns:a16="http://schemas.microsoft.com/office/drawing/2014/main" id="{8C8AB833-A6AC-4033-8D89-85BC362A8DDE}"/>
              </a:ext>
            </a:extLst>
          </p:cNvPr>
          <p:cNvSpPr txBox="1"/>
          <p:nvPr/>
        </p:nvSpPr>
        <p:spPr>
          <a:xfrm>
            <a:off x="81744" y="4782001"/>
            <a:ext cx="211194" cy="214188"/>
          </a:xfrm>
          <a:prstGeom prst="rect">
            <a:avLst/>
          </a:prstGeom>
        </p:spPr>
        <p:txBody>
          <a:bodyPr vert="horz" wrap="square" lIns="0" tIns="30443" rIns="0" bIns="0" rtlCol="0">
            <a:spAutoFit/>
          </a:bodyPr>
          <a:lstStyle/>
          <a:p>
            <a:pPr marL="12685" marR="5074" algn="ctr">
              <a:lnSpc>
                <a:spcPts val="1698"/>
              </a:lnSpc>
              <a:spcBef>
                <a:spcPts val="240"/>
              </a:spcBef>
            </a:pPr>
            <a:fld id="{801E5A4B-98C3-4764-AE48-BC6708A02140}" type="slidenum">
              <a:rPr lang="en-US" sz="699">
                <a:solidFill>
                  <a:schemeClr val="bg1"/>
                </a:solidFill>
                <a:latin typeface="DINPro-Light" panose="02000504040000020003" pitchFamily="50" charset="0"/>
                <a:cs typeface="Arial"/>
              </a:rPr>
              <a:pPr marL="12685" marR="5074" algn="ctr">
                <a:lnSpc>
                  <a:spcPts val="1698"/>
                </a:lnSpc>
                <a:spcBef>
                  <a:spcPts val="240"/>
                </a:spcBef>
              </a:pPr>
              <a:t>46</a:t>
            </a:fld>
            <a:endParaRPr sz="699" dirty="0">
              <a:solidFill>
                <a:schemeClr val="bg1"/>
              </a:solidFill>
              <a:latin typeface="DINPro-Light" panose="02000504040000020003" pitchFamily="50" charset="0"/>
              <a:cs typeface="Arial"/>
            </a:endParaRPr>
          </a:p>
        </p:txBody>
      </p:sp>
      <p:sp>
        <p:nvSpPr>
          <p:cNvPr id="9" name="TextBox 8">
            <a:extLst>
              <a:ext uri="{FF2B5EF4-FFF2-40B4-BE49-F238E27FC236}">
                <a16:creationId xmlns:a16="http://schemas.microsoft.com/office/drawing/2014/main" id="{9F34334F-4A39-487D-82B3-ADAB9F29BB93}"/>
              </a:ext>
            </a:extLst>
          </p:cNvPr>
          <p:cNvSpPr txBox="1"/>
          <p:nvPr/>
        </p:nvSpPr>
        <p:spPr>
          <a:xfrm>
            <a:off x="292938" y="4833065"/>
            <a:ext cx="3289684" cy="199927"/>
          </a:xfrm>
          <a:prstGeom prst="rect">
            <a:avLst/>
          </a:prstGeom>
          <a:noFill/>
        </p:spPr>
        <p:txBody>
          <a:bodyPr wrap="square">
            <a:spAutoFit/>
          </a:bodyPr>
          <a:lstStyle/>
          <a:p>
            <a:r>
              <a:rPr lang="en-US" sz="699" b="1" dirty="0">
                <a:solidFill>
                  <a:schemeClr val="bg1"/>
                </a:solidFill>
                <a:latin typeface="DINPro-Light" panose="02000504040000020003" pitchFamily="50" charset="0"/>
              </a:rPr>
              <a:t>Q4.What currently concerns you the most about travelling within Europe?</a:t>
            </a:r>
          </a:p>
        </p:txBody>
      </p:sp>
      <p:sp>
        <p:nvSpPr>
          <p:cNvPr id="10" name="TextBox 9">
            <a:extLst>
              <a:ext uri="{FF2B5EF4-FFF2-40B4-BE49-F238E27FC236}">
                <a16:creationId xmlns:a16="http://schemas.microsoft.com/office/drawing/2014/main" id="{354782DD-2399-45EF-91B1-2A3A997665FC}"/>
              </a:ext>
            </a:extLst>
          </p:cNvPr>
          <p:cNvSpPr txBox="1"/>
          <p:nvPr/>
        </p:nvSpPr>
        <p:spPr>
          <a:xfrm>
            <a:off x="2517137" y="985468"/>
            <a:ext cx="2998916" cy="230704"/>
          </a:xfrm>
          <a:prstGeom prst="rect">
            <a:avLst/>
          </a:prstGeom>
          <a:noFill/>
        </p:spPr>
        <p:txBody>
          <a:bodyPr wrap="square">
            <a:spAutoFit/>
          </a:bodyPr>
          <a:lstStyle/>
          <a:p>
            <a:pPr algn="ctr"/>
            <a:r>
              <a:rPr lang="en-US" sz="899" b="1" dirty="0">
                <a:solidFill>
                  <a:schemeClr val="bg1"/>
                </a:solidFill>
                <a:latin typeface="DINPro-Light" panose="02000504040000020003" pitchFamily="50" charset="0"/>
              </a:rPr>
              <a:t>Leading concerns for travelling in Europe</a:t>
            </a:r>
            <a:endParaRPr lang="en-US" sz="899" b="1" dirty="0">
              <a:solidFill>
                <a:schemeClr val="bg1"/>
              </a:solidFill>
              <a:highlight>
                <a:srgbClr val="FFFF00"/>
              </a:highlight>
              <a:latin typeface="DINPro-Light" panose="02000504040000020003" pitchFamily="50" charset="0"/>
            </a:endParaRPr>
          </a:p>
        </p:txBody>
      </p:sp>
      <p:pic>
        <p:nvPicPr>
          <p:cNvPr id="11" name="Picture 10" descr="Timeline&#10;&#10;Description automatically generated">
            <a:extLst>
              <a:ext uri="{FF2B5EF4-FFF2-40B4-BE49-F238E27FC236}">
                <a16:creationId xmlns:a16="http://schemas.microsoft.com/office/drawing/2014/main" id="{88F26ECF-55E0-4D71-B49C-C0161DE159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6" t="13334" r="883" b="13454"/>
          <a:stretch/>
        </p:blipFill>
        <p:spPr>
          <a:xfrm>
            <a:off x="0" y="1296262"/>
            <a:ext cx="7899767" cy="3372056"/>
          </a:xfrm>
          <a:prstGeom prst="rect">
            <a:avLst/>
          </a:prstGeom>
        </p:spPr>
      </p:pic>
      <p:sp>
        <p:nvSpPr>
          <p:cNvPr id="13" name="TextBox 12">
            <a:extLst>
              <a:ext uri="{FF2B5EF4-FFF2-40B4-BE49-F238E27FC236}">
                <a16:creationId xmlns:a16="http://schemas.microsoft.com/office/drawing/2014/main" id="{00D829D6-0BC7-463E-BEDD-8FCA8DDFBDEB}"/>
              </a:ext>
            </a:extLst>
          </p:cNvPr>
          <p:cNvSpPr txBox="1"/>
          <p:nvPr/>
        </p:nvSpPr>
        <p:spPr>
          <a:xfrm>
            <a:off x="57151" y="135822"/>
            <a:ext cx="6648450" cy="738664"/>
          </a:xfrm>
          <a:prstGeom prst="rect">
            <a:avLst/>
          </a:prstGeom>
          <a:noFill/>
        </p:spPr>
        <p:txBody>
          <a:bodyPr wrap="square">
            <a:spAutoFit/>
          </a:bodyPr>
          <a:lstStyle/>
          <a:p>
            <a:r>
              <a:rPr lang="en-US" sz="1400" spc="-75" dirty="0">
                <a:solidFill>
                  <a:schemeClr val="bg1"/>
                </a:solidFill>
                <a:latin typeface="DINPro-Light" panose="02000504040000020003" pitchFamily="50" charset="0"/>
              </a:rPr>
              <a:t>SIZING UP TRAVEL ANXIETIES </a:t>
            </a:r>
          </a:p>
          <a:p>
            <a:r>
              <a:rPr lang="en-US" sz="1400" dirty="0">
                <a:solidFill>
                  <a:schemeClr val="bg1"/>
                </a:solidFill>
                <a:latin typeface="DINPro-Bold" panose="02000503030000020004" pitchFamily="50" charset="0"/>
              </a:rPr>
              <a:t>Health concerns are still at the forefront of travellers’ sentiment; yet quarantine measures persist as the major deterrent for travel among Europeans</a:t>
            </a:r>
            <a:endParaRPr lang="en-US" sz="1400" strike="sngStrike" dirty="0">
              <a:solidFill>
                <a:schemeClr val="bg1"/>
              </a:solidFill>
              <a:latin typeface="DINPro-Bold" panose="02000503030000020004" pitchFamily="50" charset="0"/>
            </a:endParaRPr>
          </a:p>
        </p:txBody>
      </p:sp>
    </p:spTree>
    <p:extLst>
      <p:ext uri="{BB962C8B-B14F-4D97-AF65-F5344CB8AC3E}">
        <p14:creationId xmlns:p14="http://schemas.microsoft.com/office/powerpoint/2010/main" val="3714446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800319-0978-45D1-8668-34D829BC92BD}"/>
              </a:ext>
            </a:extLst>
          </p:cNvPr>
          <p:cNvSpPr/>
          <p:nvPr/>
        </p:nvSpPr>
        <p:spPr>
          <a:xfrm>
            <a:off x="0" y="0"/>
            <a:ext cx="9144000" cy="5149849"/>
          </a:xfrm>
          <a:prstGeom prst="rect">
            <a:avLst/>
          </a:prstGeom>
          <a:solidFill>
            <a:srgbClr val="3FA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5">
            <a:extLst>
              <a:ext uri="{FF2B5EF4-FFF2-40B4-BE49-F238E27FC236}">
                <a16:creationId xmlns:a16="http://schemas.microsoft.com/office/drawing/2014/main" id="{7841C6D9-2937-40FB-B440-3F4F52C38BFC}"/>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801E5A4B-98C3-4764-AE48-BC6708A02140}" type="slidenum">
              <a:rPr lang="en-US" sz="700" smtClean="0">
                <a:solidFill>
                  <a:schemeClr val="bg1"/>
                </a:solidFill>
                <a:latin typeface="DINPro-Light" panose="02000504040000020003" pitchFamily="50" charset="0"/>
                <a:cs typeface="Arial"/>
              </a:rPr>
              <a:t>47</a:t>
            </a:fld>
            <a:endParaRPr sz="700" dirty="0">
              <a:solidFill>
                <a:schemeClr val="bg1"/>
              </a:solidFill>
              <a:latin typeface="DINPro-Light" panose="02000504040000020003" pitchFamily="50" charset="0"/>
              <a:cs typeface="Arial"/>
            </a:endParaRPr>
          </a:p>
        </p:txBody>
      </p:sp>
      <p:sp>
        <p:nvSpPr>
          <p:cNvPr id="2" name="TextBox 1">
            <a:extLst>
              <a:ext uri="{FF2B5EF4-FFF2-40B4-BE49-F238E27FC236}">
                <a16:creationId xmlns:a16="http://schemas.microsoft.com/office/drawing/2014/main" id="{2E689067-C63E-4B78-A2D8-B34AB5121962}"/>
              </a:ext>
            </a:extLst>
          </p:cNvPr>
          <p:cNvSpPr txBox="1"/>
          <p:nvPr/>
        </p:nvSpPr>
        <p:spPr>
          <a:xfrm>
            <a:off x="287655" y="4835852"/>
            <a:ext cx="3293745" cy="200055"/>
          </a:xfrm>
          <a:prstGeom prst="rect">
            <a:avLst/>
          </a:prstGeom>
          <a:noFill/>
        </p:spPr>
        <p:txBody>
          <a:bodyPr wrap="square">
            <a:spAutoFit/>
          </a:bodyPr>
          <a:lstStyle/>
          <a:p>
            <a:r>
              <a:rPr lang="en-US" sz="700" b="1" dirty="0">
                <a:solidFill>
                  <a:schemeClr val="bg1"/>
                </a:solidFill>
                <a:latin typeface="DINPro-Light" panose="02000504040000020003" pitchFamily="50" charset="0"/>
              </a:rPr>
              <a:t>Q4.What currently concerns you the most about travelling within Europe?</a:t>
            </a:r>
          </a:p>
        </p:txBody>
      </p:sp>
      <p:sp>
        <p:nvSpPr>
          <p:cNvPr id="3" name="TextBox 2">
            <a:extLst>
              <a:ext uri="{FF2B5EF4-FFF2-40B4-BE49-F238E27FC236}">
                <a16:creationId xmlns:a16="http://schemas.microsoft.com/office/drawing/2014/main" id="{161F87EB-3ABF-47D3-AF74-874DAD252052}"/>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3,148</a:t>
            </a:r>
          </a:p>
        </p:txBody>
      </p:sp>
      <p:sp>
        <p:nvSpPr>
          <p:cNvPr id="12" name="TextBox 11">
            <a:extLst>
              <a:ext uri="{FF2B5EF4-FFF2-40B4-BE49-F238E27FC236}">
                <a16:creationId xmlns:a16="http://schemas.microsoft.com/office/drawing/2014/main" id="{F7A8FCB4-147F-4FEE-A42F-BB1ADA299E4D}"/>
              </a:ext>
            </a:extLst>
          </p:cNvPr>
          <p:cNvSpPr txBox="1"/>
          <p:nvPr/>
        </p:nvSpPr>
        <p:spPr>
          <a:xfrm>
            <a:off x="2209800" y="983506"/>
            <a:ext cx="3581400" cy="230832"/>
          </a:xfrm>
          <a:prstGeom prst="rect">
            <a:avLst/>
          </a:prstGeom>
          <a:noFill/>
        </p:spPr>
        <p:txBody>
          <a:bodyPr wrap="square">
            <a:spAutoFit/>
          </a:bodyPr>
          <a:lstStyle/>
          <a:p>
            <a:pPr algn="ctr"/>
            <a:r>
              <a:rPr lang="en-US" sz="900" b="1" dirty="0">
                <a:solidFill>
                  <a:schemeClr val="bg1"/>
                </a:solidFill>
                <a:latin typeface="DINPro-Light" panose="02000504040000020003" pitchFamily="50" charset="0"/>
              </a:rPr>
              <a:t>Leading concerns for those who are most likely to travel next</a:t>
            </a:r>
          </a:p>
        </p:txBody>
      </p:sp>
      <p:sp>
        <p:nvSpPr>
          <p:cNvPr id="5" name="TextBox 4">
            <a:extLst>
              <a:ext uri="{FF2B5EF4-FFF2-40B4-BE49-F238E27FC236}">
                <a16:creationId xmlns:a16="http://schemas.microsoft.com/office/drawing/2014/main" id="{8D4E1895-E978-4B06-A919-A7BA56CFED0F}"/>
              </a:ext>
            </a:extLst>
          </p:cNvPr>
          <p:cNvSpPr txBox="1"/>
          <p:nvPr/>
        </p:nvSpPr>
        <p:spPr>
          <a:xfrm>
            <a:off x="76199" y="176862"/>
            <a:ext cx="6705601" cy="738664"/>
          </a:xfrm>
          <a:prstGeom prst="rect">
            <a:avLst/>
          </a:prstGeom>
          <a:noFill/>
        </p:spPr>
        <p:txBody>
          <a:bodyPr wrap="square">
            <a:spAutoFit/>
          </a:bodyPr>
          <a:lstStyle/>
          <a:p>
            <a:r>
              <a:rPr lang="en-GB" sz="1400" spc="-75" dirty="0">
                <a:solidFill>
                  <a:schemeClr val="bg1"/>
                </a:solidFill>
                <a:latin typeface="DINPro-Light" panose="02000504040000020003" pitchFamily="50" charset="0"/>
              </a:rPr>
              <a:t>TRAVEL CONCERNS OF “EARLY BIRD” TRAVELLERS</a:t>
            </a:r>
            <a:endParaRPr lang="en-US" sz="1400" strike="sngStrike" spc="-75" dirty="0">
              <a:solidFill>
                <a:schemeClr val="bg1"/>
              </a:solidFill>
              <a:latin typeface="DINPro-Light" panose="02000504040000020003" pitchFamily="50" charset="0"/>
            </a:endParaRPr>
          </a:p>
          <a:p>
            <a:r>
              <a:rPr lang="en-US" sz="1400" dirty="0">
                <a:solidFill>
                  <a:schemeClr val="bg1"/>
                </a:solidFill>
                <a:latin typeface="DINPro-Bold" panose="02000503030000020004" pitchFamily="50" charset="0"/>
              </a:rPr>
              <a:t>Becoming ill at the destination and rising COVID-19 cases are now growing anxieties for “early bird” travellers</a:t>
            </a:r>
            <a:endParaRPr lang="en-US" sz="1400" dirty="0">
              <a:solidFill>
                <a:schemeClr val="bg1"/>
              </a:solidFill>
              <a:highlight>
                <a:srgbClr val="00FFFF"/>
              </a:highlight>
              <a:latin typeface="DINPro-Bold" panose="02000503030000020004" pitchFamily="50" charset="0"/>
            </a:endParaRPr>
          </a:p>
        </p:txBody>
      </p:sp>
      <p:pic>
        <p:nvPicPr>
          <p:cNvPr id="8" name="Picture 7" descr="Timeline&#10;&#10;Description automatically generated">
            <a:extLst>
              <a:ext uri="{FF2B5EF4-FFF2-40B4-BE49-F238E27FC236}">
                <a16:creationId xmlns:a16="http://schemas.microsoft.com/office/drawing/2014/main" id="{E45D969B-CAF9-48AE-A69A-7CD516881E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8" t="14182" r="1161" b="9970"/>
          <a:stretch/>
        </p:blipFill>
        <p:spPr>
          <a:xfrm>
            <a:off x="1" y="1265395"/>
            <a:ext cx="8077199" cy="3588015"/>
          </a:xfrm>
          <a:prstGeom prst="rect">
            <a:avLst/>
          </a:prstGeom>
        </p:spPr>
      </p:pic>
      <p:sp>
        <p:nvSpPr>
          <p:cNvPr id="4" name="Rectangle 3">
            <a:extLst>
              <a:ext uri="{FF2B5EF4-FFF2-40B4-BE49-F238E27FC236}">
                <a16:creationId xmlns:a16="http://schemas.microsoft.com/office/drawing/2014/main" id="{2E1D64F7-4A30-4B5B-970A-6D192F3FD359}"/>
              </a:ext>
            </a:extLst>
          </p:cNvPr>
          <p:cNvSpPr/>
          <p:nvPr/>
        </p:nvSpPr>
        <p:spPr>
          <a:xfrm>
            <a:off x="2133600" y="3360374"/>
            <a:ext cx="1143000" cy="1475478"/>
          </a:xfrm>
          <a:prstGeom prst="rect">
            <a:avLst/>
          </a:prstGeom>
          <a:noFill/>
          <a:ln>
            <a:solidFill>
              <a:srgbClr val="0A09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06176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681B4DD3-026A-4F04-9463-6F34C73A79A4}"/>
              </a:ext>
            </a:extLst>
          </p:cNvPr>
          <p:cNvSpPr/>
          <p:nvPr/>
        </p:nvSpPr>
        <p:spPr>
          <a:xfrm>
            <a:off x="7162801" y="0"/>
            <a:ext cx="1981200" cy="5149849"/>
          </a:xfrm>
          <a:custGeom>
            <a:avLst/>
            <a:gdLst/>
            <a:ahLst/>
            <a:cxnLst/>
            <a:rect l="l" t="t" r="r" b="b"/>
            <a:pathLst>
              <a:path w="6002655" h="5144770">
                <a:moveTo>
                  <a:pt x="0" y="0"/>
                </a:moveTo>
                <a:lnTo>
                  <a:pt x="0" y="5144401"/>
                </a:lnTo>
                <a:lnTo>
                  <a:pt x="6002553" y="5144401"/>
                </a:lnTo>
                <a:lnTo>
                  <a:pt x="6002553" y="0"/>
                </a:lnTo>
                <a:lnTo>
                  <a:pt x="0" y="0"/>
                </a:lnTo>
                <a:close/>
              </a:path>
            </a:pathLst>
          </a:custGeom>
          <a:solidFill>
            <a:srgbClr val="0A0936"/>
          </a:solidFill>
        </p:spPr>
        <p:txBody>
          <a:bodyPr wrap="square" lIns="0" tIns="0" rIns="0" bIns="0" rtlCol="0"/>
          <a:lstStyle/>
          <a:p>
            <a:endParaRPr lang="en-US" dirty="0"/>
          </a:p>
        </p:txBody>
      </p:sp>
      <p:sp>
        <p:nvSpPr>
          <p:cNvPr id="74" name="object 19">
            <a:extLst>
              <a:ext uri="{FF2B5EF4-FFF2-40B4-BE49-F238E27FC236}">
                <a16:creationId xmlns:a16="http://schemas.microsoft.com/office/drawing/2014/main" id="{F4FF6165-1BDA-4845-875D-9048C758B41B}"/>
              </a:ext>
            </a:extLst>
          </p:cNvPr>
          <p:cNvSpPr/>
          <p:nvPr/>
        </p:nvSpPr>
        <p:spPr>
          <a:xfrm rot="5400000">
            <a:off x="8213445" y="2618028"/>
            <a:ext cx="200476" cy="1676400"/>
          </a:xfrm>
          <a:custGeom>
            <a:avLst/>
            <a:gdLst/>
            <a:ahLst/>
            <a:cxnLst/>
            <a:rect l="l" t="t" r="r" b="b"/>
            <a:pathLst>
              <a:path w="165735" h="855344">
                <a:moveTo>
                  <a:pt x="165595" y="0"/>
                </a:moveTo>
                <a:lnTo>
                  <a:pt x="0" y="0"/>
                </a:lnTo>
                <a:lnTo>
                  <a:pt x="0" y="855002"/>
                </a:lnTo>
                <a:lnTo>
                  <a:pt x="165595" y="855002"/>
                </a:lnTo>
                <a:lnTo>
                  <a:pt x="165595" y="0"/>
                </a:lnTo>
                <a:close/>
              </a:path>
            </a:pathLst>
          </a:custGeom>
          <a:solidFill>
            <a:srgbClr val="2D8CB5"/>
          </a:solidFill>
        </p:spPr>
        <p:txBody>
          <a:bodyPr wrap="square" lIns="0" tIns="0" rIns="0" bIns="0" rtlCol="0"/>
          <a:lstStyle/>
          <a:p>
            <a:endParaRPr dirty="0"/>
          </a:p>
        </p:txBody>
      </p:sp>
      <p:graphicFrame>
        <p:nvGraphicFramePr>
          <p:cNvPr id="4" name="Chart 3">
            <a:extLst>
              <a:ext uri="{FF2B5EF4-FFF2-40B4-BE49-F238E27FC236}">
                <a16:creationId xmlns:a16="http://schemas.microsoft.com/office/drawing/2014/main" id="{1752A34C-4AC9-48BF-A4D3-DC6A716AAA62}"/>
              </a:ext>
            </a:extLst>
          </p:cNvPr>
          <p:cNvGraphicFramePr/>
          <p:nvPr>
            <p:extLst>
              <p:ext uri="{D42A27DB-BD31-4B8C-83A1-F6EECF244321}">
                <p14:modId xmlns:p14="http://schemas.microsoft.com/office/powerpoint/2010/main" val="3260509078"/>
              </p:ext>
            </p:extLst>
          </p:nvPr>
        </p:nvGraphicFramePr>
        <p:xfrm>
          <a:off x="303883" y="1545990"/>
          <a:ext cx="6630317" cy="30785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E5D87CC-F0D6-40A4-9902-671361F39E04}"/>
              </a:ext>
            </a:extLst>
          </p:cNvPr>
          <p:cNvSpPr txBox="1"/>
          <p:nvPr/>
        </p:nvSpPr>
        <p:spPr>
          <a:xfrm>
            <a:off x="75282" y="1099520"/>
            <a:ext cx="3582318" cy="553998"/>
          </a:xfrm>
          <a:prstGeom prst="rect">
            <a:avLst/>
          </a:prstGeom>
          <a:noFill/>
        </p:spPr>
        <p:txBody>
          <a:bodyPr wrap="square">
            <a:spAutoFit/>
          </a:bodyPr>
          <a:lstStyle/>
          <a:p>
            <a:pPr algn="ctr"/>
            <a:r>
              <a:rPr lang="en-US" sz="1000" b="1" dirty="0">
                <a:solidFill>
                  <a:srgbClr val="0A0936"/>
                </a:solidFill>
                <a:latin typeface="DINPro-Light" panose="02000504040000020003" pitchFamily="50" charset="0"/>
              </a:rPr>
              <a:t>The most worrisome touch points during travel </a:t>
            </a:r>
          </a:p>
          <a:p>
            <a:pPr algn="ctr"/>
            <a:r>
              <a:rPr lang="en-US" sz="1000" b="1" dirty="0">
                <a:solidFill>
                  <a:srgbClr val="0A0936"/>
                </a:solidFill>
                <a:latin typeface="DINPro-Light" panose="02000504040000020003" pitchFamily="50" charset="0"/>
              </a:rPr>
              <a:t>in relation to personal health &amp; safety</a:t>
            </a:r>
          </a:p>
          <a:p>
            <a:pPr algn="ctr"/>
            <a:r>
              <a:rPr lang="en-US" sz="1000" b="1" dirty="0">
                <a:solidFill>
                  <a:srgbClr val="0A0936"/>
                </a:solidFill>
                <a:latin typeface="DINPro-Light" panose="02000504040000020003" pitchFamily="50" charset="0"/>
              </a:rPr>
              <a:t>(Top 5)</a:t>
            </a:r>
          </a:p>
        </p:txBody>
      </p:sp>
      <p:pic>
        <p:nvPicPr>
          <p:cNvPr id="9" name="Picture 8">
            <a:extLst>
              <a:ext uri="{FF2B5EF4-FFF2-40B4-BE49-F238E27FC236}">
                <a16:creationId xmlns:a16="http://schemas.microsoft.com/office/drawing/2014/main" id="{382804CC-017C-4BD4-843E-C53878E4A3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651" b="13009"/>
          <a:stretch/>
        </p:blipFill>
        <p:spPr>
          <a:xfrm>
            <a:off x="863930" y="2233607"/>
            <a:ext cx="275718" cy="246382"/>
          </a:xfrm>
          <a:prstGeom prst="rect">
            <a:avLst/>
          </a:prstGeom>
        </p:spPr>
      </p:pic>
      <p:pic>
        <p:nvPicPr>
          <p:cNvPr id="11" name="Picture 10">
            <a:extLst>
              <a:ext uri="{FF2B5EF4-FFF2-40B4-BE49-F238E27FC236}">
                <a16:creationId xmlns:a16="http://schemas.microsoft.com/office/drawing/2014/main" id="{577A0E60-558C-42BD-9CCD-6C306C1737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131" b="14489"/>
          <a:stretch/>
        </p:blipFill>
        <p:spPr>
          <a:xfrm>
            <a:off x="799411" y="2600583"/>
            <a:ext cx="366878" cy="327241"/>
          </a:xfrm>
          <a:prstGeom prst="rect">
            <a:avLst/>
          </a:prstGeom>
        </p:spPr>
      </p:pic>
      <p:pic>
        <p:nvPicPr>
          <p:cNvPr id="13" name="Picture 12">
            <a:extLst>
              <a:ext uri="{FF2B5EF4-FFF2-40B4-BE49-F238E27FC236}">
                <a16:creationId xmlns:a16="http://schemas.microsoft.com/office/drawing/2014/main" id="{5107EA98-A79E-4830-B934-1FEB7C2D3B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72" b="17448"/>
          <a:stretch/>
        </p:blipFill>
        <p:spPr>
          <a:xfrm>
            <a:off x="794331" y="3031500"/>
            <a:ext cx="391761" cy="327242"/>
          </a:xfrm>
          <a:prstGeom prst="rect">
            <a:avLst/>
          </a:prstGeom>
        </p:spPr>
      </p:pic>
      <p:pic>
        <p:nvPicPr>
          <p:cNvPr id="15" name="Picture 14">
            <a:extLst>
              <a:ext uri="{FF2B5EF4-FFF2-40B4-BE49-F238E27FC236}">
                <a16:creationId xmlns:a16="http://schemas.microsoft.com/office/drawing/2014/main" id="{2A6D686C-858E-4CFF-9CA5-C07F2C48EA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172" b="32671"/>
          <a:stretch/>
        </p:blipFill>
        <p:spPr>
          <a:xfrm rot="20167476">
            <a:off x="723625" y="3701114"/>
            <a:ext cx="379899" cy="258815"/>
          </a:xfrm>
          <a:prstGeom prst="rect">
            <a:avLst/>
          </a:prstGeom>
        </p:spPr>
      </p:pic>
      <p:pic>
        <p:nvPicPr>
          <p:cNvPr id="17" name="Picture 16">
            <a:extLst>
              <a:ext uri="{FF2B5EF4-FFF2-40B4-BE49-F238E27FC236}">
                <a16:creationId xmlns:a16="http://schemas.microsoft.com/office/drawing/2014/main" id="{DD76ACD9-7C7F-41F5-B7B0-3DC47FC7BA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651" b="17448"/>
          <a:stretch/>
        </p:blipFill>
        <p:spPr>
          <a:xfrm>
            <a:off x="858212" y="1865694"/>
            <a:ext cx="281436" cy="238659"/>
          </a:xfrm>
          <a:prstGeom prst="rect">
            <a:avLst/>
          </a:prstGeom>
        </p:spPr>
      </p:pic>
      <p:sp>
        <p:nvSpPr>
          <p:cNvPr id="19" name="object 5">
            <a:extLst>
              <a:ext uri="{FF2B5EF4-FFF2-40B4-BE49-F238E27FC236}">
                <a16:creationId xmlns:a16="http://schemas.microsoft.com/office/drawing/2014/main" id="{DC832392-2355-4612-AB57-DFBD76D2B56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E7DCBE50-A382-4843-832B-2E7A968877C9}" type="slidenum">
              <a:rPr lang="en-US" sz="700" smtClean="0">
                <a:latin typeface="DINPro-Light" panose="02000504040000020003" pitchFamily="50" charset="0"/>
                <a:cs typeface="Arial"/>
              </a:rPr>
              <a:t>48</a:t>
            </a:fld>
            <a:endParaRPr sz="700" dirty="0">
              <a:latin typeface="DINPro-Light" panose="02000504040000020003" pitchFamily="50" charset="0"/>
              <a:cs typeface="Arial"/>
            </a:endParaRPr>
          </a:p>
        </p:txBody>
      </p:sp>
      <p:sp>
        <p:nvSpPr>
          <p:cNvPr id="29" name="TextBox 28">
            <a:extLst>
              <a:ext uri="{FF2B5EF4-FFF2-40B4-BE49-F238E27FC236}">
                <a16:creationId xmlns:a16="http://schemas.microsoft.com/office/drawing/2014/main" id="{4644DB40-9830-47BC-A5DF-3DA7EB9901C1}"/>
              </a:ext>
            </a:extLst>
          </p:cNvPr>
          <p:cNvSpPr txBox="1"/>
          <p:nvPr/>
        </p:nvSpPr>
        <p:spPr>
          <a:xfrm>
            <a:off x="7419213" y="2066067"/>
            <a:ext cx="1689721" cy="1107996"/>
          </a:xfrm>
          <a:prstGeom prst="rect">
            <a:avLst/>
          </a:prstGeom>
          <a:noFill/>
        </p:spPr>
        <p:txBody>
          <a:bodyPr wrap="square">
            <a:spAutoFit/>
          </a:bodyPr>
          <a:lstStyle/>
          <a:p>
            <a:pPr algn="r"/>
            <a:r>
              <a:rPr lang="en-US" sz="1100" dirty="0">
                <a:solidFill>
                  <a:schemeClr val="bg1"/>
                </a:solidFill>
                <a:latin typeface="DINPro-Light" panose="02000504040000020003" pitchFamily="50" charset="0"/>
              </a:rPr>
              <a:t>Britons are the most concerned about air travel. Respondents from Austria, Germany and Poland are less anxious in this regard.</a:t>
            </a:r>
          </a:p>
        </p:txBody>
      </p:sp>
      <p:sp>
        <p:nvSpPr>
          <p:cNvPr id="22" name="TextBox 21">
            <a:extLst>
              <a:ext uri="{FF2B5EF4-FFF2-40B4-BE49-F238E27FC236}">
                <a16:creationId xmlns:a16="http://schemas.microsoft.com/office/drawing/2014/main" id="{46703614-4A33-4B4E-B16A-4458A446DC46}"/>
              </a:ext>
            </a:extLst>
          </p:cNvPr>
          <p:cNvSpPr txBox="1"/>
          <p:nvPr/>
        </p:nvSpPr>
        <p:spPr>
          <a:xfrm>
            <a:off x="7772400" y="4876859"/>
            <a:ext cx="1336534" cy="200055"/>
          </a:xfrm>
          <a:prstGeom prst="rect">
            <a:avLst/>
          </a:prstGeom>
          <a:noFill/>
        </p:spPr>
        <p:txBody>
          <a:bodyPr wrap="square">
            <a:spAutoFit/>
          </a:bodyPr>
          <a:lstStyle/>
          <a:p>
            <a:pPr algn="r"/>
            <a:r>
              <a:rPr lang="en-US" sz="700" b="1" dirty="0">
                <a:solidFill>
                  <a:schemeClr val="bg1"/>
                </a:solidFill>
                <a:latin typeface="DINPro-Light" panose="02000504040000020003" pitchFamily="50" charset="0"/>
              </a:rPr>
              <a:t>No. of respondents: 5,876</a:t>
            </a:r>
          </a:p>
        </p:txBody>
      </p:sp>
      <p:sp>
        <p:nvSpPr>
          <p:cNvPr id="32" name="TextBox 31">
            <a:extLst>
              <a:ext uri="{FF2B5EF4-FFF2-40B4-BE49-F238E27FC236}">
                <a16:creationId xmlns:a16="http://schemas.microsoft.com/office/drawing/2014/main" id="{D3BF861A-B70B-40B5-8BAE-77199A15DB6B}"/>
              </a:ext>
            </a:extLst>
          </p:cNvPr>
          <p:cNvSpPr txBox="1"/>
          <p:nvPr/>
        </p:nvSpPr>
        <p:spPr>
          <a:xfrm>
            <a:off x="287655" y="4833120"/>
            <a:ext cx="4665345" cy="200055"/>
          </a:xfrm>
          <a:prstGeom prst="rect">
            <a:avLst/>
          </a:prstGeom>
          <a:noFill/>
        </p:spPr>
        <p:txBody>
          <a:bodyPr wrap="square">
            <a:spAutoFit/>
          </a:bodyPr>
          <a:lstStyle/>
          <a:p>
            <a:r>
              <a:rPr lang="en-US" sz="700" b="1" dirty="0">
                <a:solidFill>
                  <a:schemeClr val="bg1">
                    <a:lumMod val="50000"/>
                  </a:schemeClr>
                </a:solidFill>
                <a:latin typeface="DINPro-Light" panose="02000504040000020003" pitchFamily="50" charset="0"/>
              </a:rPr>
              <a:t>Q5.In relation to your personal health and safety, which parts of your journey will concern you the most?</a:t>
            </a:r>
          </a:p>
        </p:txBody>
      </p:sp>
      <p:sp>
        <p:nvSpPr>
          <p:cNvPr id="6" name="object 3">
            <a:extLst>
              <a:ext uri="{FF2B5EF4-FFF2-40B4-BE49-F238E27FC236}">
                <a16:creationId xmlns:a16="http://schemas.microsoft.com/office/drawing/2014/main" id="{C5F13A40-AD6C-4B97-9918-19DF84F91CCB}"/>
              </a:ext>
            </a:extLst>
          </p:cNvPr>
          <p:cNvSpPr/>
          <p:nvPr/>
        </p:nvSpPr>
        <p:spPr>
          <a:xfrm>
            <a:off x="303883" y="727679"/>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2D8CB5"/>
          </a:solidFill>
        </p:spPr>
        <p:txBody>
          <a:bodyPr wrap="square" lIns="0" tIns="0" rIns="0" bIns="0" rtlCol="0"/>
          <a:lstStyle/>
          <a:p>
            <a:endParaRPr dirty="0"/>
          </a:p>
        </p:txBody>
      </p:sp>
      <p:sp>
        <p:nvSpPr>
          <p:cNvPr id="7" name="TextBox 6">
            <a:extLst>
              <a:ext uri="{FF2B5EF4-FFF2-40B4-BE49-F238E27FC236}">
                <a16:creationId xmlns:a16="http://schemas.microsoft.com/office/drawing/2014/main" id="{85BF71B3-5BA2-450A-86AA-E9CA8FB0252A}"/>
              </a:ext>
            </a:extLst>
          </p:cNvPr>
          <p:cNvSpPr txBox="1"/>
          <p:nvPr/>
        </p:nvSpPr>
        <p:spPr>
          <a:xfrm>
            <a:off x="227286" y="176862"/>
            <a:ext cx="5792514" cy="523220"/>
          </a:xfrm>
          <a:prstGeom prst="rect">
            <a:avLst/>
          </a:prstGeom>
          <a:noFill/>
        </p:spPr>
        <p:txBody>
          <a:bodyPr wrap="square">
            <a:spAutoFit/>
          </a:bodyPr>
          <a:lstStyle/>
          <a:p>
            <a:r>
              <a:rPr lang="en-US" sz="1400" dirty="0">
                <a:solidFill>
                  <a:srgbClr val="3FADDD"/>
                </a:solidFill>
                <a:latin typeface="DINPro-Bold" panose="02000503030000020004" pitchFamily="50" charset="0"/>
              </a:rPr>
              <a:t>Both transport to and within the destination remains the most stressful part of a journey in relation to personal health and safety </a:t>
            </a:r>
          </a:p>
        </p:txBody>
      </p:sp>
      <p:pic>
        <p:nvPicPr>
          <p:cNvPr id="8" name="Graphic 7" descr="Take Off">
            <a:extLst>
              <a:ext uri="{FF2B5EF4-FFF2-40B4-BE49-F238E27FC236}">
                <a16:creationId xmlns:a16="http://schemas.microsoft.com/office/drawing/2014/main" id="{A6280469-68F7-4513-AB2F-286B5F33D1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53401" y="1270914"/>
            <a:ext cx="914400" cy="914400"/>
          </a:xfrm>
          <a:prstGeom prst="rect">
            <a:avLst/>
          </a:prstGeom>
        </p:spPr>
      </p:pic>
    </p:spTree>
    <p:extLst>
      <p:ext uri="{BB962C8B-B14F-4D97-AF65-F5344CB8AC3E}">
        <p14:creationId xmlns:p14="http://schemas.microsoft.com/office/powerpoint/2010/main" val="378946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F35D68B2-D432-4D4F-A531-642B55C24771}"/>
              </a:ext>
            </a:extLst>
          </p:cNvPr>
          <p:cNvSpPr/>
          <p:nvPr/>
        </p:nvSpPr>
        <p:spPr>
          <a:xfrm>
            <a:off x="0" y="1127125"/>
            <a:ext cx="9144000" cy="402272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23">
            <a:extLst>
              <a:ext uri="{FF2B5EF4-FFF2-40B4-BE49-F238E27FC236}">
                <a16:creationId xmlns:a16="http://schemas.microsoft.com/office/drawing/2014/main" id="{4D0749BD-4533-4F65-9D8B-94C298F27D92}"/>
              </a:ext>
            </a:extLst>
          </p:cNvPr>
          <p:cNvSpPr/>
          <p:nvPr/>
        </p:nvSpPr>
        <p:spPr>
          <a:xfrm>
            <a:off x="3941035" y="961390"/>
            <a:ext cx="1180465" cy="165735"/>
          </a:xfrm>
          <a:custGeom>
            <a:avLst/>
            <a:gdLst/>
            <a:ahLst/>
            <a:cxnLst/>
            <a:rect l="l" t="t" r="r" b="b"/>
            <a:pathLst>
              <a:path w="1180464" h="165734">
                <a:moveTo>
                  <a:pt x="1179906" y="0"/>
                </a:moveTo>
                <a:lnTo>
                  <a:pt x="0" y="0"/>
                </a:lnTo>
                <a:lnTo>
                  <a:pt x="0" y="165595"/>
                </a:lnTo>
                <a:lnTo>
                  <a:pt x="1179906" y="165595"/>
                </a:lnTo>
                <a:lnTo>
                  <a:pt x="1179906" y="0"/>
                </a:lnTo>
                <a:close/>
              </a:path>
            </a:pathLst>
          </a:custGeom>
          <a:solidFill>
            <a:srgbClr val="2D8CB5"/>
          </a:solidFill>
        </p:spPr>
        <p:txBody>
          <a:bodyPr wrap="square" lIns="0" tIns="0" rIns="0" bIns="0" rtlCol="0"/>
          <a:lstStyle/>
          <a:p>
            <a:endParaRPr dirty="0"/>
          </a:p>
        </p:txBody>
      </p:sp>
      <p:sp>
        <p:nvSpPr>
          <p:cNvPr id="2" name="object 5">
            <a:extLst>
              <a:ext uri="{FF2B5EF4-FFF2-40B4-BE49-F238E27FC236}">
                <a16:creationId xmlns:a16="http://schemas.microsoft.com/office/drawing/2014/main" id="{2F7EBD54-79E4-4432-9333-EDDE656C71AD}"/>
              </a:ext>
            </a:extLst>
          </p:cNvPr>
          <p:cNvSpPr txBox="1"/>
          <p:nvPr/>
        </p:nvSpPr>
        <p:spPr>
          <a:xfrm>
            <a:off x="89222" y="4785928"/>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15E4FF70-FDC3-4BC7-B513-A96BF0C0539D}" type="slidenum">
              <a:rPr lang="en-US" sz="700" smtClean="0">
                <a:latin typeface="DINPro-Light" panose="02000504040000020003" pitchFamily="50" charset="0"/>
                <a:cs typeface="Arial"/>
              </a:rPr>
              <a:t>49</a:t>
            </a:fld>
            <a:endParaRPr sz="700" dirty="0">
              <a:latin typeface="DINPro-Light" panose="02000504040000020003" pitchFamily="50" charset="0"/>
              <a:cs typeface="Arial"/>
            </a:endParaRPr>
          </a:p>
        </p:txBody>
      </p:sp>
      <p:sp>
        <p:nvSpPr>
          <p:cNvPr id="24" name="Rounded Rectangle 4">
            <a:extLst>
              <a:ext uri="{FF2B5EF4-FFF2-40B4-BE49-F238E27FC236}">
                <a16:creationId xmlns:a16="http://schemas.microsoft.com/office/drawing/2014/main" id="{8E2C41AD-A048-436F-92AF-0C9926B8568A}"/>
              </a:ext>
            </a:extLst>
          </p:cNvPr>
          <p:cNvSpPr/>
          <p:nvPr/>
        </p:nvSpPr>
        <p:spPr>
          <a:xfrm>
            <a:off x="564632" y="2414554"/>
            <a:ext cx="296704" cy="2463780"/>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25" name="Rounded Rectangle 5">
            <a:extLst>
              <a:ext uri="{FF2B5EF4-FFF2-40B4-BE49-F238E27FC236}">
                <a16:creationId xmlns:a16="http://schemas.microsoft.com/office/drawing/2014/main" id="{0D35AE1B-92F3-473B-88A1-7F4207C8CD41}"/>
              </a:ext>
            </a:extLst>
          </p:cNvPr>
          <p:cNvSpPr/>
          <p:nvPr/>
        </p:nvSpPr>
        <p:spPr>
          <a:xfrm>
            <a:off x="564631" y="3862354"/>
            <a:ext cx="296704" cy="1015979"/>
          </a:xfrm>
          <a:prstGeom prst="roundRect">
            <a:avLst>
              <a:gd name="adj" fmla="val 50000"/>
            </a:avLst>
          </a:prstGeom>
          <a:solidFill>
            <a:srgbClr val="0A0936">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34" name="Rectangle 33">
            <a:extLst>
              <a:ext uri="{FF2B5EF4-FFF2-40B4-BE49-F238E27FC236}">
                <a16:creationId xmlns:a16="http://schemas.microsoft.com/office/drawing/2014/main" id="{F3AC7BEA-35EF-4823-8EAB-6853CE674C36}"/>
              </a:ext>
            </a:extLst>
          </p:cNvPr>
          <p:cNvSpPr/>
          <p:nvPr/>
        </p:nvSpPr>
        <p:spPr>
          <a:xfrm>
            <a:off x="5685820" y="2979931"/>
            <a:ext cx="1091742" cy="1122180"/>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1100" b="1" dirty="0">
                <a:solidFill>
                  <a:schemeClr val="bg1">
                    <a:lumMod val="50000"/>
                  </a:schemeClr>
                </a:solidFill>
                <a:latin typeface="DINPro-Light" panose="02000504040000020003" pitchFamily="50" charset="0"/>
              </a:rPr>
              <a:t>34.3</a:t>
            </a:r>
            <a:r>
              <a:rPr lang="el-GR" sz="1100" b="1" dirty="0">
                <a:solidFill>
                  <a:schemeClr val="bg1">
                    <a:lumMod val="50000"/>
                  </a:schemeClr>
                </a:solidFill>
                <a:latin typeface="DINPro-Light" panose="02000504040000020003" pitchFamily="50" charset="0"/>
              </a:rPr>
              <a:t>% </a:t>
            </a:r>
            <a:r>
              <a:rPr lang="en-US" sz="1100" b="1" dirty="0">
                <a:solidFill>
                  <a:schemeClr val="bg1">
                    <a:lumMod val="50000"/>
                  </a:schemeClr>
                </a:solidFill>
                <a:latin typeface="DINPro-Light" panose="02000504040000020003" pitchFamily="50" charset="0"/>
              </a:rPr>
              <a:t>of respondents state that they do not know when they will travel next</a:t>
            </a:r>
            <a:endParaRPr lang="en-US" sz="1100" b="1" dirty="0">
              <a:solidFill>
                <a:schemeClr val="bg1">
                  <a:lumMod val="50000"/>
                </a:schemeClr>
              </a:solidFill>
              <a:highlight>
                <a:srgbClr val="00FFFF"/>
              </a:highlight>
              <a:latin typeface="DINPro-Light" panose="02000504040000020003" pitchFamily="50" charset="0"/>
            </a:endParaRPr>
          </a:p>
        </p:txBody>
      </p:sp>
      <p:sp>
        <p:nvSpPr>
          <p:cNvPr id="40" name="Rectangle 39">
            <a:extLst>
              <a:ext uri="{FF2B5EF4-FFF2-40B4-BE49-F238E27FC236}">
                <a16:creationId xmlns:a16="http://schemas.microsoft.com/office/drawing/2014/main" id="{3EFE2FF5-8A77-432C-8FBB-EFB1DD459210}"/>
              </a:ext>
            </a:extLst>
          </p:cNvPr>
          <p:cNvSpPr/>
          <p:nvPr/>
        </p:nvSpPr>
        <p:spPr>
          <a:xfrm>
            <a:off x="1361080" y="2852067"/>
            <a:ext cx="938525" cy="2019861"/>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1100" b="1" dirty="0">
                <a:solidFill>
                  <a:schemeClr val="bg1">
                    <a:lumMod val="50000"/>
                  </a:schemeClr>
                </a:solidFill>
                <a:latin typeface="DINPro-Light" panose="02000504040000020003" pitchFamily="50" charset="0"/>
              </a:rPr>
              <a:t>10.4% of respondents consider flexible cancellation policies as an important factor for travel decision - making</a:t>
            </a:r>
          </a:p>
        </p:txBody>
      </p:sp>
      <p:sp>
        <p:nvSpPr>
          <p:cNvPr id="48" name="Rectangle 47">
            <a:extLst>
              <a:ext uri="{FF2B5EF4-FFF2-40B4-BE49-F238E27FC236}">
                <a16:creationId xmlns:a16="http://schemas.microsoft.com/office/drawing/2014/main" id="{F9440D24-C8C9-427D-AB0A-6DE3406AFA35}"/>
              </a:ext>
            </a:extLst>
          </p:cNvPr>
          <p:cNvSpPr/>
          <p:nvPr/>
        </p:nvSpPr>
        <p:spPr>
          <a:xfrm>
            <a:off x="546368" y="4326094"/>
            <a:ext cx="369355" cy="180049"/>
          </a:xfrm>
          <a:prstGeom prst="rect">
            <a:avLst/>
          </a:prstGeom>
        </p:spPr>
        <p:txBody>
          <a:bodyPr wrap="square" anchor="ctr">
            <a:spAutoFit/>
          </a:bodyPr>
          <a:lstStyle/>
          <a:p>
            <a:pPr>
              <a:lnSpc>
                <a:spcPct val="95000"/>
              </a:lnSpc>
            </a:pPr>
            <a:r>
              <a:rPr lang="en-US" sz="600" b="1" dirty="0">
                <a:solidFill>
                  <a:schemeClr val="bg1"/>
                </a:solidFill>
                <a:latin typeface="DINPro-Light" panose="02000504040000020003" pitchFamily="50" charset="0"/>
                <a:cs typeface="Poppins" pitchFamily="2" charset="77"/>
              </a:rPr>
              <a:t>9.9%</a:t>
            </a:r>
          </a:p>
        </p:txBody>
      </p:sp>
      <p:sp>
        <p:nvSpPr>
          <p:cNvPr id="50" name="Rectangle 49">
            <a:extLst>
              <a:ext uri="{FF2B5EF4-FFF2-40B4-BE49-F238E27FC236}">
                <a16:creationId xmlns:a16="http://schemas.microsoft.com/office/drawing/2014/main" id="{47FD34B9-2FA7-450C-A18A-C1A38BDD1B95}"/>
              </a:ext>
            </a:extLst>
          </p:cNvPr>
          <p:cNvSpPr/>
          <p:nvPr/>
        </p:nvSpPr>
        <p:spPr>
          <a:xfrm>
            <a:off x="7664269" y="3001652"/>
            <a:ext cx="1104284" cy="1307615"/>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1100" b="1" dirty="0">
                <a:solidFill>
                  <a:schemeClr val="bg1">
                    <a:lumMod val="50000"/>
                  </a:schemeClr>
                </a:solidFill>
                <a:latin typeface="DINPro-Light" panose="02000504040000020003" pitchFamily="50" charset="0"/>
              </a:rPr>
              <a:t>11.2</a:t>
            </a:r>
            <a:r>
              <a:rPr lang="el-GR" sz="1100" b="1" dirty="0">
                <a:solidFill>
                  <a:schemeClr val="bg1">
                    <a:lumMod val="50000"/>
                  </a:schemeClr>
                </a:solidFill>
                <a:latin typeface="DINPro-Light" panose="02000504040000020003" pitchFamily="50" charset="0"/>
              </a:rPr>
              <a:t>% </a:t>
            </a:r>
            <a:r>
              <a:rPr lang="en-US" sz="1100" b="1" dirty="0">
                <a:solidFill>
                  <a:schemeClr val="bg1">
                    <a:lumMod val="50000"/>
                  </a:schemeClr>
                </a:solidFill>
                <a:latin typeface="DINPro-Light" panose="02000504040000020003" pitchFamily="50" charset="0"/>
              </a:rPr>
              <a:t>of respondents state that they do not know where they intend to travel in the next 6</a:t>
            </a:r>
            <a:r>
              <a:rPr lang="el-GR" sz="1100" b="1" dirty="0">
                <a:solidFill>
                  <a:schemeClr val="bg1">
                    <a:lumMod val="50000"/>
                  </a:schemeClr>
                </a:solidFill>
                <a:latin typeface="DINPro-Light" panose="02000504040000020003" pitchFamily="50" charset="0"/>
              </a:rPr>
              <a:t> </a:t>
            </a:r>
            <a:r>
              <a:rPr lang="en-US" sz="1100" b="1" dirty="0">
                <a:solidFill>
                  <a:schemeClr val="bg1">
                    <a:lumMod val="50000"/>
                  </a:schemeClr>
                </a:solidFill>
                <a:latin typeface="DINPro-Light" panose="02000504040000020003" pitchFamily="50" charset="0"/>
              </a:rPr>
              <a:t>months</a:t>
            </a:r>
          </a:p>
        </p:txBody>
      </p:sp>
      <p:pic>
        <p:nvPicPr>
          <p:cNvPr id="52" name="Picture 51">
            <a:extLst>
              <a:ext uri="{FF2B5EF4-FFF2-40B4-BE49-F238E27FC236}">
                <a16:creationId xmlns:a16="http://schemas.microsoft.com/office/drawing/2014/main" id="{AD70C71A-140B-4730-87E8-F2D5E88892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8" b="15968"/>
          <a:stretch/>
        </p:blipFill>
        <p:spPr>
          <a:xfrm>
            <a:off x="1552959" y="2215468"/>
            <a:ext cx="618930" cy="518504"/>
          </a:xfrm>
          <a:prstGeom prst="rect">
            <a:avLst/>
          </a:prstGeom>
          <a:effectLst>
            <a:outerShdw blurRad="50800" dist="50800" dir="5400000" algn="ctr" rotWithShape="0">
              <a:srgbClr val="000000">
                <a:alpha val="0"/>
              </a:srgbClr>
            </a:outerShdw>
          </a:effectLst>
        </p:spPr>
      </p:pic>
      <p:pic>
        <p:nvPicPr>
          <p:cNvPr id="56" name="Picture 55">
            <a:extLst>
              <a:ext uri="{FF2B5EF4-FFF2-40B4-BE49-F238E27FC236}">
                <a16:creationId xmlns:a16="http://schemas.microsoft.com/office/drawing/2014/main" id="{B853789E-89C9-48EB-A378-0F338FBF08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 b="16131"/>
          <a:stretch/>
        </p:blipFill>
        <p:spPr>
          <a:xfrm>
            <a:off x="5806577" y="2230308"/>
            <a:ext cx="864688" cy="725030"/>
          </a:xfrm>
          <a:prstGeom prst="rect">
            <a:avLst/>
          </a:prstGeom>
        </p:spPr>
      </p:pic>
      <p:pic>
        <p:nvPicPr>
          <p:cNvPr id="58" name="Picture 57">
            <a:extLst>
              <a:ext uri="{FF2B5EF4-FFF2-40B4-BE49-F238E27FC236}">
                <a16:creationId xmlns:a16="http://schemas.microsoft.com/office/drawing/2014/main" id="{446546BB-4945-4B29-A9D4-F7FE42043E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51" b="16131"/>
          <a:stretch/>
        </p:blipFill>
        <p:spPr>
          <a:xfrm>
            <a:off x="7769036" y="2264205"/>
            <a:ext cx="841564" cy="725030"/>
          </a:xfrm>
          <a:prstGeom prst="rect">
            <a:avLst/>
          </a:prstGeom>
        </p:spPr>
      </p:pic>
      <p:sp>
        <p:nvSpPr>
          <p:cNvPr id="64" name="TextBox 63">
            <a:extLst>
              <a:ext uri="{FF2B5EF4-FFF2-40B4-BE49-F238E27FC236}">
                <a16:creationId xmlns:a16="http://schemas.microsoft.com/office/drawing/2014/main" id="{49E9DA8F-566F-4BF4-8D8E-3B6872B6E1F0}"/>
              </a:ext>
            </a:extLst>
          </p:cNvPr>
          <p:cNvSpPr txBox="1"/>
          <p:nvPr/>
        </p:nvSpPr>
        <p:spPr>
          <a:xfrm>
            <a:off x="7879515" y="4955466"/>
            <a:ext cx="1336534" cy="200055"/>
          </a:xfrm>
          <a:prstGeom prst="rect">
            <a:avLst/>
          </a:prstGeom>
          <a:noFill/>
        </p:spPr>
        <p:txBody>
          <a:bodyPr wrap="square">
            <a:spAutoFit/>
          </a:bodyPr>
          <a:lstStyle/>
          <a:p>
            <a:pPr algn="r"/>
            <a:r>
              <a:rPr lang="en-US" sz="700" b="1" dirty="0">
                <a:solidFill>
                  <a:schemeClr val="bg1">
                    <a:lumMod val="50000"/>
                  </a:schemeClr>
                </a:solidFill>
                <a:latin typeface="DINPro-Light" panose="02000504040000020003" pitchFamily="50" charset="0"/>
              </a:rPr>
              <a:t>No. of respondents: 5,876</a:t>
            </a:r>
          </a:p>
        </p:txBody>
      </p:sp>
      <p:sp>
        <p:nvSpPr>
          <p:cNvPr id="72" name="TextBox 71">
            <a:extLst>
              <a:ext uri="{FF2B5EF4-FFF2-40B4-BE49-F238E27FC236}">
                <a16:creationId xmlns:a16="http://schemas.microsoft.com/office/drawing/2014/main" id="{B4B267C2-5F64-4495-A808-6AC43B8F8E81}"/>
              </a:ext>
            </a:extLst>
          </p:cNvPr>
          <p:cNvSpPr txBox="1"/>
          <p:nvPr/>
        </p:nvSpPr>
        <p:spPr>
          <a:xfrm>
            <a:off x="276947" y="221151"/>
            <a:ext cx="8508639" cy="738664"/>
          </a:xfrm>
          <a:prstGeom prst="rect">
            <a:avLst/>
          </a:prstGeom>
          <a:noFill/>
        </p:spPr>
        <p:txBody>
          <a:bodyPr wrap="square">
            <a:spAutoFit/>
          </a:bodyPr>
          <a:lstStyle/>
          <a:p>
            <a:pPr algn="ctr"/>
            <a:r>
              <a:rPr lang="en-US" sz="1400" b="1" spc="-75" dirty="0">
                <a:solidFill>
                  <a:srgbClr val="0A0935"/>
                </a:solidFill>
                <a:latin typeface="DINPro-Light" panose="02000504040000020003" pitchFamily="50" charset="0"/>
              </a:rPr>
              <a:t>THE UNCERTAINTY CONTROL PANEL</a:t>
            </a:r>
          </a:p>
          <a:p>
            <a:pPr algn="ctr"/>
            <a:r>
              <a:rPr lang="en-US" sz="1400" dirty="0">
                <a:solidFill>
                  <a:srgbClr val="3FADDD"/>
                </a:solidFill>
                <a:latin typeface="DINPro-Bold" panose="02000503030000020004" pitchFamily="50" charset="0"/>
              </a:rPr>
              <a:t>As new COVID-19 cases surge in Europe, respondents’ sentiment towards travel </a:t>
            </a:r>
          </a:p>
          <a:p>
            <a:pPr algn="ctr"/>
            <a:r>
              <a:rPr lang="en-US" sz="1400" dirty="0">
                <a:solidFill>
                  <a:srgbClr val="3FADDD"/>
                </a:solidFill>
                <a:latin typeface="DINPro-Bold" panose="02000503030000020004" pitchFamily="50" charset="0"/>
              </a:rPr>
              <a:t>reveal an increasing sense of uncertainty</a:t>
            </a:r>
          </a:p>
        </p:txBody>
      </p:sp>
      <p:sp>
        <p:nvSpPr>
          <p:cNvPr id="27" name="Rectangle 26">
            <a:extLst>
              <a:ext uri="{FF2B5EF4-FFF2-40B4-BE49-F238E27FC236}">
                <a16:creationId xmlns:a16="http://schemas.microsoft.com/office/drawing/2014/main" id="{C96BD33F-FE1C-41A6-8F9A-85A21E87A49B}"/>
              </a:ext>
            </a:extLst>
          </p:cNvPr>
          <p:cNvSpPr/>
          <p:nvPr/>
        </p:nvSpPr>
        <p:spPr>
          <a:xfrm>
            <a:off x="3386503" y="2811705"/>
            <a:ext cx="1091741" cy="1840325"/>
          </a:xfrm>
          <a:prstGeom prst="rect">
            <a:avLst/>
          </a:prstGeom>
        </p:spPr>
        <p:txBody>
          <a:bodyPr vert="horz" wrap="square" lIns="34290" tIns="17145" rIns="17145" bIns="40780" rtlCol="0">
            <a:spAutoFit/>
          </a:bodyPr>
          <a:lstStyle/>
          <a:p>
            <a:pPr algn="ctr" defTabSz="815727">
              <a:lnSpc>
                <a:spcPts val="1388"/>
              </a:lnSpc>
              <a:spcBef>
                <a:spcPct val="20000"/>
              </a:spcBef>
            </a:pPr>
            <a:r>
              <a:rPr lang="en-US" sz="1100" b="1" dirty="0">
                <a:solidFill>
                  <a:schemeClr val="bg1">
                    <a:lumMod val="50000"/>
                  </a:schemeClr>
                </a:solidFill>
                <a:latin typeface="DINPro-Light" panose="02000504040000020003" pitchFamily="50" charset="0"/>
              </a:rPr>
              <a:t>8.3% of respondents classify booking and cancellation policies as one of the main concerns related to travelling</a:t>
            </a:r>
            <a:endParaRPr lang="en-US" sz="1100" b="1" dirty="0">
              <a:solidFill>
                <a:schemeClr val="bg1">
                  <a:lumMod val="50000"/>
                </a:schemeClr>
              </a:solidFill>
              <a:highlight>
                <a:srgbClr val="00FFFF"/>
              </a:highlight>
              <a:latin typeface="DINPro-Light" panose="02000504040000020003" pitchFamily="50" charset="0"/>
            </a:endParaRPr>
          </a:p>
        </p:txBody>
      </p:sp>
      <p:pic>
        <p:nvPicPr>
          <p:cNvPr id="33" name="Picture 32">
            <a:extLst>
              <a:ext uri="{FF2B5EF4-FFF2-40B4-BE49-F238E27FC236}">
                <a16:creationId xmlns:a16="http://schemas.microsoft.com/office/drawing/2014/main" id="{142CD92F-40EE-473D-B88A-2ECD83BAF1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72" b="15383"/>
          <a:stretch/>
        </p:blipFill>
        <p:spPr>
          <a:xfrm>
            <a:off x="3728875" y="2257943"/>
            <a:ext cx="514129" cy="440198"/>
          </a:xfrm>
          <a:prstGeom prst="rect">
            <a:avLst/>
          </a:prstGeom>
        </p:spPr>
      </p:pic>
      <p:sp>
        <p:nvSpPr>
          <p:cNvPr id="29" name="TextBox 28">
            <a:extLst>
              <a:ext uri="{FF2B5EF4-FFF2-40B4-BE49-F238E27FC236}">
                <a16:creationId xmlns:a16="http://schemas.microsoft.com/office/drawing/2014/main" id="{13379C60-8109-4073-88E1-511FCADCA419}"/>
              </a:ext>
            </a:extLst>
          </p:cNvPr>
          <p:cNvSpPr txBox="1"/>
          <p:nvPr/>
        </p:nvSpPr>
        <p:spPr>
          <a:xfrm>
            <a:off x="726696" y="1137290"/>
            <a:ext cx="7821086" cy="246221"/>
          </a:xfrm>
          <a:prstGeom prst="rect">
            <a:avLst/>
          </a:prstGeom>
          <a:noFill/>
        </p:spPr>
        <p:txBody>
          <a:bodyPr wrap="square">
            <a:spAutoFit/>
          </a:bodyPr>
          <a:lstStyle/>
          <a:p>
            <a:pPr algn="ctr"/>
            <a:r>
              <a:rPr lang="en-US" sz="1000" b="1" dirty="0">
                <a:solidFill>
                  <a:srgbClr val="0A0936"/>
                </a:solidFill>
                <a:latin typeface="DINPro-Light" panose="02000504040000020003" pitchFamily="50" charset="0"/>
              </a:rPr>
              <a:t>4 KPIs showcasing the level of uncertainty for domestic and intra-European travel</a:t>
            </a:r>
          </a:p>
        </p:txBody>
      </p:sp>
      <p:sp>
        <p:nvSpPr>
          <p:cNvPr id="10" name="Rounded Rectangle 4">
            <a:extLst>
              <a:ext uri="{FF2B5EF4-FFF2-40B4-BE49-F238E27FC236}">
                <a16:creationId xmlns:a16="http://schemas.microsoft.com/office/drawing/2014/main" id="{586BFDAF-7CA4-487F-A75E-EBA3276D5CB8}"/>
              </a:ext>
            </a:extLst>
          </p:cNvPr>
          <p:cNvSpPr/>
          <p:nvPr/>
        </p:nvSpPr>
        <p:spPr>
          <a:xfrm>
            <a:off x="903021" y="1601733"/>
            <a:ext cx="336657" cy="3275048"/>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11" name="Rounded Rectangle 5">
            <a:extLst>
              <a:ext uri="{FF2B5EF4-FFF2-40B4-BE49-F238E27FC236}">
                <a16:creationId xmlns:a16="http://schemas.microsoft.com/office/drawing/2014/main" id="{DB44F9C4-3EF5-4BD6-B688-B8E357B3A7B8}"/>
              </a:ext>
            </a:extLst>
          </p:cNvPr>
          <p:cNvSpPr/>
          <p:nvPr/>
        </p:nvSpPr>
        <p:spPr>
          <a:xfrm>
            <a:off x="906167" y="3633754"/>
            <a:ext cx="340112" cy="1243028"/>
          </a:xfrm>
          <a:prstGeom prst="roundRect">
            <a:avLst>
              <a:gd name="adj" fmla="val 50000"/>
            </a:avLst>
          </a:prstGeom>
          <a:solidFill>
            <a:srgbClr val="0A0936"/>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12" name="TextBox 11">
            <a:extLst>
              <a:ext uri="{FF2B5EF4-FFF2-40B4-BE49-F238E27FC236}">
                <a16:creationId xmlns:a16="http://schemas.microsoft.com/office/drawing/2014/main" id="{D446DE72-2267-492D-BA38-8941189D54B9}"/>
              </a:ext>
            </a:extLst>
          </p:cNvPr>
          <p:cNvSpPr txBox="1"/>
          <p:nvPr/>
        </p:nvSpPr>
        <p:spPr>
          <a:xfrm>
            <a:off x="484315" y="4904694"/>
            <a:ext cx="441376"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Wave 1</a:t>
            </a:r>
          </a:p>
        </p:txBody>
      </p:sp>
      <p:sp>
        <p:nvSpPr>
          <p:cNvPr id="13" name="TextBox 12">
            <a:extLst>
              <a:ext uri="{FF2B5EF4-FFF2-40B4-BE49-F238E27FC236}">
                <a16:creationId xmlns:a16="http://schemas.microsoft.com/office/drawing/2014/main" id="{D4ABFDFC-8DFD-41C3-8978-04C50576EE3F}"/>
              </a:ext>
            </a:extLst>
          </p:cNvPr>
          <p:cNvSpPr txBox="1"/>
          <p:nvPr/>
        </p:nvSpPr>
        <p:spPr>
          <a:xfrm>
            <a:off x="869258" y="4900526"/>
            <a:ext cx="441376"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Wave 2</a:t>
            </a:r>
          </a:p>
        </p:txBody>
      </p:sp>
      <p:sp>
        <p:nvSpPr>
          <p:cNvPr id="14" name="Rectangle 13">
            <a:extLst>
              <a:ext uri="{FF2B5EF4-FFF2-40B4-BE49-F238E27FC236}">
                <a16:creationId xmlns:a16="http://schemas.microsoft.com/office/drawing/2014/main" id="{17F8C7F4-765B-42D0-A814-393C5B8A434D}"/>
              </a:ext>
            </a:extLst>
          </p:cNvPr>
          <p:cNvSpPr/>
          <p:nvPr/>
        </p:nvSpPr>
        <p:spPr>
          <a:xfrm>
            <a:off x="831160" y="4181017"/>
            <a:ext cx="522457" cy="223907"/>
          </a:xfrm>
          <a:prstGeom prst="rect">
            <a:avLst/>
          </a:prstGeom>
        </p:spPr>
        <p:txBody>
          <a:bodyPr wrap="square" anchor="ctr">
            <a:spAutoFit/>
          </a:bodyPr>
          <a:lstStyle/>
          <a:p>
            <a:pPr>
              <a:lnSpc>
                <a:spcPct val="95000"/>
              </a:lnSpc>
            </a:pPr>
            <a:r>
              <a:rPr lang="en-US" sz="900" b="1" dirty="0">
                <a:solidFill>
                  <a:schemeClr val="bg1"/>
                </a:solidFill>
                <a:latin typeface="DINPro-Light" panose="02000504040000020003" pitchFamily="50" charset="0"/>
                <a:cs typeface="Poppins" pitchFamily="2" charset="77"/>
              </a:rPr>
              <a:t>10.4%</a:t>
            </a:r>
          </a:p>
        </p:txBody>
      </p:sp>
      <p:sp>
        <p:nvSpPr>
          <p:cNvPr id="15" name="Rounded Rectangle 4">
            <a:extLst>
              <a:ext uri="{FF2B5EF4-FFF2-40B4-BE49-F238E27FC236}">
                <a16:creationId xmlns:a16="http://schemas.microsoft.com/office/drawing/2014/main" id="{02516AEE-0FEC-4DCA-A0EA-425C53F43ED1}"/>
              </a:ext>
            </a:extLst>
          </p:cNvPr>
          <p:cNvSpPr/>
          <p:nvPr/>
        </p:nvSpPr>
        <p:spPr>
          <a:xfrm>
            <a:off x="2509029" y="2399269"/>
            <a:ext cx="296704" cy="2463780"/>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16" name="Rounded Rectangle 5">
            <a:extLst>
              <a:ext uri="{FF2B5EF4-FFF2-40B4-BE49-F238E27FC236}">
                <a16:creationId xmlns:a16="http://schemas.microsoft.com/office/drawing/2014/main" id="{BE9E037A-6605-4FF9-A3D8-1EE07BCA8021}"/>
              </a:ext>
            </a:extLst>
          </p:cNvPr>
          <p:cNvSpPr/>
          <p:nvPr/>
        </p:nvSpPr>
        <p:spPr>
          <a:xfrm>
            <a:off x="2509028" y="4012488"/>
            <a:ext cx="294414" cy="850559"/>
          </a:xfrm>
          <a:prstGeom prst="roundRect">
            <a:avLst>
              <a:gd name="adj" fmla="val 50000"/>
            </a:avLst>
          </a:prstGeom>
          <a:solidFill>
            <a:srgbClr val="18507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17" name="Rectangle 16">
            <a:extLst>
              <a:ext uri="{FF2B5EF4-FFF2-40B4-BE49-F238E27FC236}">
                <a16:creationId xmlns:a16="http://schemas.microsoft.com/office/drawing/2014/main" id="{96942DE4-6CD0-43F2-B578-DA40735832C9}"/>
              </a:ext>
            </a:extLst>
          </p:cNvPr>
          <p:cNvSpPr/>
          <p:nvPr/>
        </p:nvSpPr>
        <p:spPr>
          <a:xfrm>
            <a:off x="2485683" y="4376684"/>
            <a:ext cx="369355" cy="180049"/>
          </a:xfrm>
          <a:prstGeom prst="rect">
            <a:avLst/>
          </a:prstGeom>
        </p:spPr>
        <p:txBody>
          <a:bodyPr wrap="square" anchor="ctr">
            <a:spAutoFit/>
          </a:bodyPr>
          <a:lstStyle/>
          <a:p>
            <a:pPr>
              <a:lnSpc>
                <a:spcPct val="95000"/>
              </a:lnSpc>
            </a:pPr>
            <a:r>
              <a:rPr lang="en-US" sz="600" b="1" dirty="0">
                <a:solidFill>
                  <a:schemeClr val="bg1"/>
                </a:solidFill>
                <a:latin typeface="DINPro-Light" panose="02000504040000020003" pitchFamily="50" charset="0"/>
                <a:cs typeface="Poppins" pitchFamily="2" charset="77"/>
              </a:rPr>
              <a:t>8.1%</a:t>
            </a:r>
          </a:p>
        </p:txBody>
      </p:sp>
      <p:sp>
        <p:nvSpPr>
          <p:cNvPr id="18" name="Rounded Rectangle 4">
            <a:extLst>
              <a:ext uri="{FF2B5EF4-FFF2-40B4-BE49-F238E27FC236}">
                <a16:creationId xmlns:a16="http://schemas.microsoft.com/office/drawing/2014/main" id="{E01073ED-C097-48F2-A0AA-5A103969A68D}"/>
              </a:ext>
            </a:extLst>
          </p:cNvPr>
          <p:cNvSpPr/>
          <p:nvPr/>
        </p:nvSpPr>
        <p:spPr>
          <a:xfrm>
            <a:off x="2847418" y="1586448"/>
            <a:ext cx="336657" cy="3275048"/>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19" name="Rounded Rectangle 5">
            <a:extLst>
              <a:ext uri="{FF2B5EF4-FFF2-40B4-BE49-F238E27FC236}">
                <a16:creationId xmlns:a16="http://schemas.microsoft.com/office/drawing/2014/main" id="{7863A3A6-ED1D-4FA0-A352-FC2E737E4E31}"/>
              </a:ext>
            </a:extLst>
          </p:cNvPr>
          <p:cNvSpPr/>
          <p:nvPr/>
        </p:nvSpPr>
        <p:spPr>
          <a:xfrm>
            <a:off x="2850564" y="3772229"/>
            <a:ext cx="333511" cy="1089267"/>
          </a:xfrm>
          <a:prstGeom prst="roundRect">
            <a:avLst>
              <a:gd name="adj" fmla="val 50000"/>
            </a:avLst>
          </a:prstGeom>
          <a:solidFill>
            <a:srgbClr val="185073"/>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20" name="TextBox 19">
            <a:extLst>
              <a:ext uri="{FF2B5EF4-FFF2-40B4-BE49-F238E27FC236}">
                <a16:creationId xmlns:a16="http://schemas.microsoft.com/office/drawing/2014/main" id="{381ACE87-B8CD-4B98-87BF-F4D4C87C5E4B}"/>
              </a:ext>
            </a:extLst>
          </p:cNvPr>
          <p:cNvSpPr txBox="1"/>
          <p:nvPr/>
        </p:nvSpPr>
        <p:spPr>
          <a:xfrm>
            <a:off x="2428712" y="4889409"/>
            <a:ext cx="441376"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Wave 1</a:t>
            </a:r>
          </a:p>
        </p:txBody>
      </p:sp>
      <p:sp>
        <p:nvSpPr>
          <p:cNvPr id="21" name="TextBox 20">
            <a:extLst>
              <a:ext uri="{FF2B5EF4-FFF2-40B4-BE49-F238E27FC236}">
                <a16:creationId xmlns:a16="http://schemas.microsoft.com/office/drawing/2014/main" id="{DAEDA3A9-A2B9-4065-913A-C30E5A88F85E}"/>
              </a:ext>
            </a:extLst>
          </p:cNvPr>
          <p:cNvSpPr txBox="1"/>
          <p:nvPr/>
        </p:nvSpPr>
        <p:spPr>
          <a:xfrm>
            <a:off x="2813655" y="4885241"/>
            <a:ext cx="441376"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Wave 2</a:t>
            </a:r>
          </a:p>
        </p:txBody>
      </p:sp>
      <p:sp>
        <p:nvSpPr>
          <p:cNvPr id="23" name="Rectangle 22">
            <a:extLst>
              <a:ext uri="{FF2B5EF4-FFF2-40B4-BE49-F238E27FC236}">
                <a16:creationId xmlns:a16="http://schemas.microsoft.com/office/drawing/2014/main" id="{2D0DAE1A-80C9-4109-9C23-43E26EB2E0B3}"/>
              </a:ext>
            </a:extLst>
          </p:cNvPr>
          <p:cNvSpPr/>
          <p:nvPr/>
        </p:nvSpPr>
        <p:spPr>
          <a:xfrm>
            <a:off x="2809023" y="4213860"/>
            <a:ext cx="522457" cy="223907"/>
          </a:xfrm>
          <a:prstGeom prst="rect">
            <a:avLst/>
          </a:prstGeom>
        </p:spPr>
        <p:txBody>
          <a:bodyPr wrap="square" anchor="ctr">
            <a:spAutoFit/>
          </a:bodyPr>
          <a:lstStyle/>
          <a:p>
            <a:pPr>
              <a:lnSpc>
                <a:spcPct val="95000"/>
              </a:lnSpc>
            </a:pPr>
            <a:r>
              <a:rPr lang="en-US" sz="900" b="1" dirty="0">
                <a:solidFill>
                  <a:schemeClr val="bg1"/>
                </a:solidFill>
                <a:latin typeface="DINPro-Light" panose="02000504040000020003" pitchFamily="50" charset="0"/>
                <a:cs typeface="Poppins" pitchFamily="2" charset="77"/>
              </a:rPr>
              <a:t>8.3%</a:t>
            </a:r>
          </a:p>
        </p:txBody>
      </p:sp>
      <p:sp>
        <p:nvSpPr>
          <p:cNvPr id="37" name="Rounded Rectangle 4">
            <a:extLst>
              <a:ext uri="{FF2B5EF4-FFF2-40B4-BE49-F238E27FC236}">
                <a16:creationId xmlns:a16="http://schemas.microsoft.com/office/drawing/2014/main" id="{DAE8C9A8-B1F8-4841-AAF1-264AE1F3A145}"/>
              </a:ext>
            </a:extLst>
          </p:cNvPr>
          <p:cNvSpPr/>
          <p:nvPr/>
        </p:nvSpPr>
        <p:spPr>
          <a:xfrm>
            <a:off x="4788054" y="2430846"/>
            <a:ext cx="296704" cy="2463780"/>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39" name="Rounded Rectangle 5">
            <a:extLst>
              <a:ext uri="{FF2B5EF4-FFF2-40B4-BE49-F238E27FC236}">
                <a16:creationId xmlns:a16="http://schemas.microsoft.com/office/drawing/2014/main" id="{B598BF7C-CC94-4E82-970D-7934E891A2A5}"/>
              </a:ext>
            </a:extLst>
          </p:cNvPr>
          <p:cNvSpPr/>
          <p:nvPr/>
        </p:nvSpPr>
        <p:spPr>
          <a:xfrm>
            <a:off x="4788053" y="2733972"/>
            <a:ext cx="296443" cy="2160652"/>
          </a:xfrm>
          <a:prstGeom prst="roundRect">
            <a:avLst>
              <a:gd name="adj" fmla="val 50000"/>
            </a:avLst>
          </a:prstGeom>
          <a:solidFill>
            <a:srgbClr val="2D8BB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43" name="Rectangle 42">
            <a:extLst>
              <a:ext uri="{FF2B5EF4-FFF2-40B4-BE49-F238E27FC236}">
                <a16:creationId xmlns:a16="http://schemas.microsoft.com/office/drawing/2014/main" id="{4B6BD36A-ED5D-4A5C-8865-2E5614F7F494}"/>
              </a:ext>
            </a:extLst>
          </p:cNvPr>
          <p:cNvSpPr/>
          <p:nvPr/>
        </p:nvSpPr>
        <p:spPr>
          <a:xfrm>
            <a:off x="4740599" y="3779647"/>
            <a:ext cx="418500" cy="180049"/>
          </a:xfrm>
          <a:prstGeom prst="rect">
            <a:avLst/>
          </a:prstGeom>
        </p:spPr>
        <p:txBody>
          <a:bodyPr wrap="square" anchor="ctr">
            <a:spAutoFit/>
          </a:bodyPr>
          <a:lstStyle/>
          <a:p>
            <a:pPr>
              <a:lnSpc>
                <a:spcPct val="95000"/>
              </a:lnSpc>
            </a:pPr>
            <a:r>
              <a:rPr lang="en-US" sz="600" b="1" dirty="0">
                <a:solidFill>
                  <a:schemeClr val="bg1"/>
                </a:solidFill>
                <a:latin typeface="DINPro-Light" panose="02000504040000020003" pitchFamily="50" charset="0"/>
                <a:cs typeface="Poppins" pitchFamily="2" charset="77"/>
              </a:rPr>
              <a:t>32.4%</a:t>
            </a:r>
          </a:p>
        </p:txBody>
      </p:sp>
      <p:sp>
        <p:nvSpPr>
          <p:cNvPr id="45" name="Rounded Rectangle 4">
            <a:extLst>
              <a:ext uri="{FF2B5EF4-FFF2-40B4-BE49-F238E27FC236}">
                <a16:creationId xmlns:a16="http://schemas.microsoft.com/office/drawing/2014/main" id="{3D144179-5E8E-4345-8BD0-A13280BA0E13}"/>
              </a:ext>
            </a:extLst>
          </p:cNvPr>
          <p:cNvSpPr/>
          <p:nvPr/>
        </p:nvSpPr>
        <p:spPr>
          <a:xfrm>
            <a:off x="5126443" y="1618025"/>
            <a:ext cx="336657" cy="3275048"/>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55" name="Rounded Rectangle 5">
            <a:extLst>
              <a:ext uri="{FF2B5EF4-FFF2-40B4-BE49-F238E27FC236}">
                <a16:creationId xmlns:a16="http://schemas.microsoft.com/office/drawing/2014/main" id="{EB305028-9B2D-438C-9AFB-92AF47F0F724}"/>
              </a:ext>
            </a:extLst>
          </p:cNvPr>
          <p:cNvSpPr/>
          <p:nvPr/>
        </p:nvSpPr>
        <p:spPr>
          <a:xfrm>
            <a:off x="5126181" y="1805304"/>
            <a:ext cx="343520" cy="3087769"/>
          </a:xfrm>
          <a:prstGeom prst="roundRect">
            <a:avLst>
              <a:gd name="adj" fmla="val 50000"/>
            </a:avLst>
          </a:prstGeom>
          <a:solidFill>
            <a:srgbClr val="2D8BB4"/>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61" name="TextBox 60">
            <a:extLst>
              <a:ext uri="{FF2B5EF4-FFF2-40B4-BE49-F238E27FC236}">
                <a16:creationId xmlns:a16="http://schemas.microsoft.com/office/drawing/2014/main" id="{CC29B9D9-C754-431D-A101-E46533F7FA4D}"/>
              </a:ext>
            </a:extLst>
          </p:cNvPr>
          <p:cNvSpPr txBox="1"/>
          <p:nvPr/>
        </p:nvSpPr>
        <p:spPr>
          <a:xfrm>
            <a:off x="4707737" y="4920986"/>
            <a:ext cx="441376"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Wave 1</a:t>
            </a:r>
          </a:p>
        </p:txBody>
      </p:sp>
      <p:sp>
        <p:nvSpPr>
          <p:cNvPr id="63" name="TextBox 62">
            <a:extLst>
              <a:ext uri="{FF2B5EF4-FFF2-40B4-BE49-F238E27FC236}">
                <a16:creationId xmlns:a16="http://schemas.microsoft.com/office/drawing/2014/main" id="{ED41225E-F9A3-4192-91CF-48B25FD48C90}"/>
              </a:ext>
            </a:extLst>
          </p:cNvPr>
          <p:cNvSpPr txBox="1"/>
          <p:nvPr/>
        </p:nvSpPr>
        <p:spPr>
          <a:xfrm>
            <a:off x="5092680" y="4916818"/>
            <a:ext cx="441376"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Wave 2</a:t>
            </a:r>
          </a:p>
        </p:txBody>
      </p:sp>
      <p:sp>
        <p:nvSpPr>
          <p:cNvPr id="67" name="Rectangle 66">
            <a:extLst>
              <a:ext uri="{FF2B5EF4-FFF2-40B4-BE49-F238E27FC236}">
                <a16:creationId xmlns:a16="http://schemas.microsoft.com/office/drawing/2014/main" id="{C8FF46F0-2833-465C-8E03-FB009D9CB0CB}"/>
              </a:ext>
            </a:extLst>
          </p:cNvPr>
          <p:cNvSpPr/>
          <p:nvPr/>
        </p:nvSpPr>
        <p:spPr>
          <a:xfrm>
            <a:off x="5049144" y="3223972"/>
            <a:ext cx="522457" cy="223907"/>
          </a:xfrm>
          <a:prstGeom prst="rect">
            <a:avLst/>
          </a:prstGeom>
        </p:spPr>
        <p:txBody>
          <a:bodyPr wrap="square" anchor="ctr">
            <a:spAutoFit/>
          </a:bodyPr>
          <a:lstStyle/>
          <a:p>
            <a:pPr>
              <a:lnSpc>
                <a:spcPct val="95000"/>
              </a:lnSpc>
            </a:pPr>
            <a:r>
              <a:rPr lang="en-US" sz="900" b="1" dirty="0">
                <a:solidFill>
                  <a:schemeClr val="bg1"/>
                </a:solidFill>
                <a:latin typeface="DINPro-Light" panose="02000504040000020003" pitchFamily="50" charset="0"/>
                <a:cs typeface="Poppins" pitchFamily="2" charset="77"/>
              </a:rPr>
              <a:t>34.3%</a:t>
            </a:r>
          </a:p>
        </p:txBody>
      </p:sp>
      <p:sp>
        <p:nvSpPr>
          <p:cNvPr id="69" name="Rounded Rectangle 4">
            <a:extLst>
              <a:ext uri="{FF2B5EF4-FFF2-40B4-BE49-F238E27FC236}">
                <a16:creationId xmlns:a16="http://schemas.microsoft.com/office/drawing/2014/main" id="{47FC6535-F5AB-4EB8-B060-5FFAEFC11A4A}"/>
              </a:ext>
            </a:extLst>
          </p:cNvPr>
          <p:cNvSpPr/>
          <p:nvPr/>
        </p:nvSpPr>
        <p:spPr>
          <a:xfrm>
            <a:off x="6934200" y="2414554"/>
            <a:ext cx="296704" cy="2463780"/>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71" name="Rounded Rectangle 5">
            <a:extLst>
              <a:ext uri="{FF2B5EF4-FFF2-40B4-BE49-F238E27FC236}">
                <a16:creationId xmlns:a16="http://schemas.microsoft.com/office/drawing/2014/main" id="{E257E75A-8A57-4127-ABC6-1C82596CA03A}"/>
              </a:ext>
            </a:extLst>
          </p:cNvPr>
          <p:cNvSpPr/>
          <p:nvPr/>
        </p:nvSpPr>
        <p:spPr>
          <a:xfrm>
            <a:off x="6934199" y="3764892"/>
            <a:ext cx="296703" cy="1113439"/>
          </a:xfrm>
          <a:prstGeom prst="roundRect">
            <a:avLst>
              <a:gd name="adj" fmla="val 50000"/>
            </a:avLst>
          </a:prstGeom>
          <a:solidFill>
            <a:srgbClr val="40AED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75" name="Rectangle 74">
            <a:extLst>
              <a:ext uri="{FF2B5EF4-FFF2-40B4-BE49-F238E27FC236}">
                <a16:creationId xmlns:a16="http://schemas.microsoft.com/office/drawing/2014/main" id="{9FEC6269-E88E-40F3-8AD0-25BE73E7A505}"/>
              </a:ext>
            </a:extLst>
          </p:cNvPr>
          <p:cNvSpPr/>
          <p:nvPr/>
        </p:nvSpPr>
        <p:spPr>
          <a:xfrm>
            <a:off x="6898716" y="4265554"/>
            <a:ext cx="418500" cy="180049"/>
          </a:xfrm>
          <a:prstGeom prst="rect">
            <a:avLst/>
          </a:prstGeom>
        </p:spPr>
        <p:txBody>
          <a:bodyPr wrap="square" anchor="ctr">
            <a:spAutoFit/>
          </a:bodyPr>
          <a:lstStyle/>
          <a:p>
            <a:pPr>
              <a:lnSpc>
                <a:spcPct val="95000"/>
              </a:lnSpc>
            </a:pPr>
            <a:r>
              <a:rPr lang="en-US" sz="600" b="1" dirty="0">
                <a:solidFill>
                  <a:schemeClr val="bg1"/>
                </a:solidFill>
                <a:latin typeface="DINPro-Light" panose="02000504040000020003" pitchFamily="50" charset="0"/>
                <a:cs typeface="Poppins" pitchFamily="2" charset="77"/>
              </a:rPr>
              <a:t>10.4%</a:t>
            </a:r>
          </a:p>
        </p:txBody>
      </p:sp>
      <p:sp>
        <p:nvSpPr>
          <p:cNvPr id="77" name="Rounded Rectangle 4">
            <a:extLst>
              <a:ext uri="{FF2B5EF4-FFF2-40B4-BE49-F238E27FC236}">
                <a16:creationId xmlns:a16="http://schemas.microsoft.com/office/drawing/2014/main" id="{0D5D3C12-E9E3-4D80-9615-598A3508F120}"/>
              </a:ext>
            </a:extLst>
          </p:cNvPr>
          <p:cNvSpPr/>
          <p:nvPr/>
        </p:nvSpPr>
        <p:spPr>
          <a:xfrm>
            <a:off x="7272589" y="1601733"/>
            <a:ext cx="336657" cy="3275048"/>
          </a:xfrm>
          <a:prstGeom prst="roundRect">
            <a:avLst>
              <a:gd name="adj" fmla="val 50000"/>
            </a:avLst>
          </a:prstGeom>
          <a:solidFill>
            <a:schemeClr val="bg1"/>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solidFill>
                <a:srgbClr val="FFFFFF"/>
              </a:solidFill>
              <a:latin typeface="Lato Light" panose="020F0502020204030203" pitchFamily="34" charset="0"/>
            </a:endParaRPr>
          </a:p>
        </p:txBody>
      </p:sp>
      <p:sp>
        <p:nvSpPr>
          <p:cNvPr id="79" name="Rounded Rectangle 5">
            <a:extLst>
              <a:ext uri="{FF2B5EF4-FFF2-40B4-BE49-F238E27FC236}">
                <a16:creationId xmlns:a16="http://schemas.microsoft.com/office/drawing/2014/main" id="{57E03D2A-F041-4C11-8A0C-6D51989CC96A}"/>
              </a:ext>
            </a:extLst>
          </p:cNvPr>
          <p:cNvSpPr/>
          <p:nvPr/>
        </p:nvSpPr>
        <p:spPr>
          <a:xfrm>
            <a:off x="7272589" y="3543630"/>
            <a:ext cx="336657" cy="1333151"/>
          </a:xfrm>
          <a:prstGeom prst="roundRect">
            <a:avLst>
              <a:gd name="adj" fmla="val 50000"/>
            </a:avLst>
          </a:prstGeom>
          <a:solidFill>
            <a:srgbClr val="40AEDD"/>
          </a:solidFill>
          <a:ln>
            <a:noFill/>
          </a:ln>
          <a:effectLst/>
        </p:spPr>
        <p:style>
          <a:lnRef idx="1">
            <a:schemeClr val="accent1"/>
          </a:lnRef>
          <a:fillRef idx="3">
            <a:schemeClr val="accent1"/>
          </a:fillRef>
          <a:effectRef idx="2">
            <a:schemeClr val="accent1"/>
          </a:effectRef>
          <a:fontRef idx="minor">
            <a:schemeClr val="lt1"/>
          </a:fontRef>
        </p:style>
        <p:txBody>
          <a:bodyPr wrap="none" tIns="34290" bIns="34290" rtlCol="0" anchor="b" anchorCtr="0"/>
          <a:lstStyle/>
          <a:p>
            <a:pPr algn="ctr"/>
            <a:endParaRPr lang="en-US" sz="1000" dirty="0">
              <a:solidFill>
                <a:srgbClr val="FFFFFF"/>
              </a:solidFill>
              <a:latin typeface="Lato Light" panose="020F0502020204030203" pitchFamily="34" charset="0"/>
            </a:endParaRPr>
          </a:p>
        </p:txBody>
      </p:sp>
      <p:sp>
        <p:nvSpPr>
          <p:cNvPr id="83" name="TextBox 82">
            <a:extLst>
              <a:ext uri="{FF2B5EF4-FFF2-40B4-BE49-F238E27FC236}">
                <a16:creationId xmlns:a16="http://schemas.microsoft.com/office/drawing/2014/main" id="{9E6F08DA-014A-4D48-86EB-D3814CB1C3E0}"/>
              </a:ext>
            </a:extLst>
          </p:cNvPr>
          <p:cNvSpPr txBox="1"/>
          <p:nvPr/>
        </p:nvSpPr>
        <p:spPr>
          <a:xfrm>
            <a:off x="6853883" y="4904694"/>
            <a:ext cx="441376"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Wave 1</a:t>
            </a:r>
          </a:p>
        </p:txBody>
      </p:sp>
      <p:sp>
        <p:nvSpPr>
          <p:cNvPr id="85" name="TextBox 84">
            <a:extLst>
              <a:ext uri="{FF2B5EF4-FFF2-40B4-BE49-F238E27FC236}">
                <a16:creationId xmlns:a16="http://schemas.microsoft.com/office/drawing/2014/main" id="{E11F60DD-B94C-4762-9C21-386286615FE3}"/>
              </a:ext>
            </a:extLst>
          </p:cNvPr>
          <p:cNvSpPr txBox="1"/>
          <p:nvPr/>
        </p:nvSpPr>
        <p:spPr>
          <a:xfrm>
            <a:off x="7238826" y="4900526"/>
            <a:ext cx="441376" cy="184666"/>
          </a:xfrm>
          <a:prstGeom prst="rect">
            <a:avLst/>
          </a:prstGeom>
          <a:noFill/>
        </p:spPr>
        <p:txBody>
          <a:bodyPr wrap="square">
            <a:spAutoFit/>
          </a:bodyPr>
          <a:lstStyle/>
          <a:p>
            <a:pPr algn="ctr"/>
            <a:r>
              <a:rPr lang="en-US" sz="600" dirty="0">
                <a:solidFill>
                  <a:schemeClr val="bg1">
                    <a:lumMod val="50000"/>
                  </a:schemeClr>
                </a:solidFill>
                <a:latin typeface="DINPro-Light" panose="02000504040000020003" pitchFamily="50" charset="0"/>
              </a:rPr>
              <a:t>Wave 2</a:t>
            </a:r>
          </a:p>
        </p:txBody>
      </p:sp>
      <p:sp>
        <p:nvSpPr>
          <p:cNvPr id="87" name="Rectangle 86">
            <a:extLst>
              <a:ext uri="{FF2B5EF4-FFF2-40B4-BE49-F238E27FC236}">
                <a16:creationId xmlns:a16="http://schemas.microsoft.com/office/drawing/2014/main" id="{F307E725-03CE-4CEB-A974-E2C2591FD961}"/>
              </a:ext>
            </a:extLst>
          </p:cNvPr>
          <p:cNvSpPr/>
          <p:nvPr/>
        </p:nvSpPr>
        <p:spPr>
          <a:xfrm>
            <a:off x="7183790" y="4164744"/>
            <a:ext cx="522457" cy="223907"/>
          </a:xfrm>
          <a:prstGeom prst="rect">
            <a:avLst/>
          </a:prstGeom>
        </p:spPr>
        <p:txBody>
          <a:bodyPr wrap="square" anchor="ctr">
            <a:spAutoFit/>
          </a:bodyPr>
          <a:lstStyle/>
          <a:p>
            <a:pPr>
              <a:lnSpc>
                <a:spcPct val="95000"/>
              </a:lnSpc>
            </a:pPr>
            <a:r>
              <a:rPr lang="en-US" sz="900" b="1" dirty="0">
                <a:solidFill>
                  <a:schemeClr val="bg1"/>
                </a:solidFill>
                <a:latin typeface="DINPro-Light" panose="02000504040000020003" pitchFamily="50" charset="0"/>
                <a:cs typeface="Poppins" pitchFamily="2" charset="77"/>
              </a:rPr>
              <a:t>11.2%</a:t>
            </a:r>
          </a:p>
        </p:txBody>
      </p:sp>
    </p:spTree>
    <p:extLst>
      <p:ext uri="{BB962C8B-B14F-4D97-AF65-F5344CB8AC3E}">
        <p14:creationId xmlns:p14="http://schemas.microsoft.com/office/powerpoint/2010/main" val="361073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77865" y="899998"/>
            <a:ext cx="165735" cy="855344"/>
          </a:xfrm>
          <a:custGeom>
            <a:avLst/>
            <a:gdLst/>
            <a:ahLst/>
            <a:cxnLst/>
            <a:rect l="l" t="t" r="r" b="b"/>
            <a:pathLst>
              <a:path w="165735" h="855344">
                <a:moveTo>
                  <a:pt x="165595" y="0"/>
                </a:moveTo>
                <a:lnTo>
                  <a:pt x="0" y="0"/>
                </a:lnTo>
                <a:lnTo>
                  <a:pt x="0" y="855002"/>
                </a:lnTo>
                <a:lnTo>
                  <a:pt x="165595" y="855002"/>
                </a:lnTo>
                <a:lnTo>
                  <a:pt x="165595" y="0"/>
                </a:lnTo>
                <a:close/>
              </a:path>
            </a:pathLst>
          </a:custGeom>
          <a:solidFill>
            <a:srgbClr val="2D8CB5"/>
          </a:solidFill>
        </p:spPr>
        <p:txBody>
          <a:bodyPr wrap="square" lIns="0" tIns="0" rIns="0" bIns="0" rtlCol="0"/>
          <a:lstStyle/>
          <a:p>
            <a:endParaRPr dirty="0"/>
          </a:p>
        </p:txBody>
      </p:sp>
      <p:sp>
        <p:nvSpPr>
          <p:cNvPr id="5" name="object 5"/>
          <p:cNvSpPr txBox="1"/>
          <p:nvPr/>
        </p:nvSpPr>
        <p:spPr>
          <a:xfrm>
            <a:off x="914400" y="2117725"/>
            <a:ext cx="4738749" cy="2287806"/>
          </a:xfrm>
          <a:prstGeom prst="rect">
            <a:avLst/>
          </a:prstGeom>
        </p:spPr>
        <p:txBody>
          <a:bodyPr vert="horz" wrap="square" lIns="0" tIns="30480" rIns="0" bIns="0" rtlCol="0">
            <a:spAutoFit/>
          </a:bodyPr>
          <a:lstStyle/>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Despite the effect of COVID-19 on cities and urban destinations, </a:t>
            </a:r>
            <a:r>
              <a:rPr lang="en-US" sz="1500" b="1" dirty="0">
                <a:effectLst/>
                <a:latin typeface="DINPro-Light" panose="02000504040000020003" pitchFamily="50" charset="0"/>
                <a:ea typeface="Calibri" panose="020F0502020204030204" pitchFamily="34" charset="0"/>
                <a:cs typeface="Arial" panose="020B0604020202020204" pitchFamily="34" charset="0"/>
              </a:rPr>
              <a:t>city breaks prevail as the most </a:t>
            </a:r>
            <a:r>
              <a:rPr lang="en-GB" sz="1500" b="1" dirty="0">
                <a:effectLst/>
                <a:latin typeface="DINPro-Light" panose="02000504040000020003" pitchFamily="50" charset="0"/>
                <a:ea typeface="Calibri" panose="020F0502020204030204" pitchFamily="34" charset="0"/>
                <a:cs typeface="Arial" panose="020B0604020202020204" pitchFamily="34" charset="0"/>
              </a:rPr>
              <a:t>favoured</a:t>
            </a:r>
            <a:r>
              <a:rPr lang="en-US" sz="1500" b="1" dirty="0">
                <a:effectLst/>
                <a:latin typeface="DINPro-Light" panose="02000504040000020003" pitchFamily="50" charset="0"/>
                <a:ea typeface="Calibri" panose="020F0502020204030204" pitchFamily="34" charset="0"/>
                <a:cs typeface="Arial" panose="020B0604020202020204" pitchFamily="34" charset="0"/>
              </a:rPr>
              <a:t> type of leisure trip</a:t>
            </a:r>
            <a:r>
              <a:rPr lang="en-US" sz="1500" dirty="0">
                <a:effectLst/>
                <a:latin typeface="DINPro-Light" panose="02000504040000020003" pitchFamily="50" charset="0"/>
                <a:ea typeface="Calibri" panose="020F0502020204030204" pitchFamily="34" charset="0"/>
                <a:cs typeface="Arial" panose="020B0604020202020204" pitchFamily="34" charset="0"/>
              </a:rPr>
              <a:t> among 20.3% of surveyed Europeans</a:t>
            </a:r>
            <a:r>
              <a:rPr lang="el-GR" sz="1500" dirty="0">
                <a:effectLst/>
                <a:latin typeface="DINPro-Light" panose="02000504040000020003" pitchFamily="50" charset="0"/>
                <a:ea typeface="Calibri" panose="020F0502020204030204" pitchFamily="34" charset="0"/>
                <a:cs typeface="Arial" panose="020B0604020202020204" pitchFamily="34" charset="0"/>
              </a:rPr>
              <a:t>.</a:t>
            </a:r>
            <a:r>
              <a:rPr lang="en-US" sz="1500" dirty="0">
                <a:effectLst/>
                <a:latin typeface="DINPro-Light" panose="02000504040000020003" pitchFamily="50" charset="0"/>
                <a:ea typeface="Calibri" panose="020F0502020204030204" pitchFamily="34" charset="0"/>
                <a:cs typeface="Arial" panose="020B0604020202020204" pitchFamily="34" charset="0"/>
              </a:rPr>
              <a:t> </a:t>
            </a: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Other leading preferences include holidays in nature and the outdoors (14.9%), and trips with a focus on culture and heritage (14.7%). </a:t>
            </a: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Results also reveal a sharp growth </a:t>
            </a:r>
            <a:r>
              <a:rPr lang="en-US" sz="1500" dirty="0">
                <a:latin typeface="DINPro-Light" panose="02000504040000020003" pitchFamily="50" charset="0"/>
                <a:ea typeface="Calibri" panose="020F0502020204030204" pitchFamily="34" charset="0"/>
                <a:cs typeface="Arial" panose="020B0604020202020204" pitchFamily="34" charset="0"/>
              </a:rPr>
              <a:t>(+</a:t>
            </a:r>
            <a:r>
              <a:rPr lang="en-US" sz="1500" dirty="0">
                <a:effectLst/>
                <a:latin typeface="DINPro-Light" panose="02000504040000020003" pitchFamily="50" charset="0"/>
                <a:ea typeface="Calibri" panose="020F0502020204030204" pitchFamily="34" charset="0"/>
                <a:cs typeface="Arial" panose="020B0604020202020204" pitchFamily="34" charset="0"/>
              </a:rPr>
              <a:t>39%), compared to wave 1, in people’s interest in skiing and snowboarding trips due to the winter season.</a:t>
            </a:r>
            <a:endParaRPr lang="en-US" sz="1500" dirty="0">
              <a:effectLst/>
              <a:highlight>
                <a:srgbClr val="00FFFF"/>
              </a:highlight>
              <a:latin typeface="DINPro-Light" panose="02000504040000020003" pitchFamily="50" charset="0"/>
              <a:ea typeface="Calibri" panose="020F0502020204030204" pitchFamily="34" charset="0"/>
              <a:cs typeface="Arial" panose="020B0604020202020204" pitchFamily="34" charset="0"/>
            </a:endParaRPr>
          </a:p>
          <a:p>
            <a:pPr marL="296550" lvl="0" indent="-285750" algn="just">
              <a:lnSpc>
                <a:spcPts val="1700"/>
              </a:lnSpc>
              <a:spcBef>
                <a:spcPts val="240"/>
              </a:spcBef>
              <a:buClr>
                <a:srgbClr val="2D8CB5"/>
              </a:buClr>
              <a:buSzPct val="150000"/>
              <a:buFont typeface="Arial" panose="020B0604020202020204" pitchFamily="34" charset="0"/>
              <a:buChar char="•"/>
            </a:pPr>
            <a:endParaRPr lang="en-US" sz="1500" dirty="0">
              <a:effectLst/>
              <a:latin typeface="DINPro-Light" panose="02000504040000020003" pitchFamily="50" charset="0"/>
              <a:ea typeface="Calibri" panose="020F0502020204030204" pitchFamily="34" charset="0"/>
              <a:cs typeface="Arial" panose="020B0604020202020204" pitchFamily="34" charset="0"/>
            </a:endParaRPr>
          </a:p>
        </p:txBody>
      </p:sp>
      <p:sp>
        <p:nvSpPr>
          <p:cNvPr id="6" name="object 6"/>
          <p:cNvSpPr txBox="1">
            <a:spLocks noGrp="1"/>
          </p:cNvSpPr>
          <p:nvPr>
            <p:ph type="title"/>
          </p:nvPr>
        </p:nvSpPr>
        <p:spPr>
          <a:xfrm>
            <a:off x="2452751" y="910889"/>
            <a:ext cx="3200398" cy="833562"/>
          </a:xfrm>
          <a:prstGeom prst="rect">
            <a:avLst/>
          </a:prstGeom>
        </p:spPr>
        <p:txBody>
          <a:bodyPr vert="horz" wrap="square" lIns="0" tIns="12700" rIns="0" bIns="0" rtlCol="0">
            <a:spAutoFit/>
          </a:bodyPr>
          <a:lstStyle/>
          <a:p>
            <a:pPr marL="12700" algn="r">
              <a:lnSpc>
                <a:spcPts val="3180"/>
              </a:lnSpc>
              <a:spcBef>
                <a:spcPts val="100"/>
              </a:spcBef>
            </a:pPr>
            <a:r>
              <a:rPr lang="en-US" sz="2700" spc="-75" dirty="0">
                <a:solidFill>
                  <a:srgbClr val="0A0A35"/>
                </a:solidFill>
                <a:latin typeface="DINPro" panose="02000503030000020004"/>
              </a:rPr>
              <a:t>WAVE 2</a:t>
            </a:r>
            <a:br>
              <a:rPr lang="en-US" sz="2700" dirty="0">
                <a:latin typeface="DINPro" panose="02000503030000020004"/>
              </a:rPr>
            </a:b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8" name="object 5">
            <a:extLst>
              <a:ext uri="{FF2B5EF4-FFF2-40B4-BE49-F238E27FC236}">
                <a16:creationId xmlns:a16="http://schemas.microsoft.com/office/drawing/2014/main" id="{522F36AE-030F-4396-BCEF-FDE8BD9F8D4B}"/>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B3A306C6-79FE-4C70-9F06-2CBCC1EC917F}" type="slidenum">
              <a:rPr lang="en-US" sz="700" smtClean="0">
                <a:latin typeface="DINPro-Light" panose="02000504040000020003" pitchFamily="50" charset="0"/>
                <a:cs typeface="Arial"/>
              </a:rPr>
              <a:t>5</a:t>
            </a:fld>
            <a:endParaRPr sz="700" dirty="0">
              <a:latin typeface="DINPro-Light" panose="02000504040000020003" pitchFamily="50" charset="0"/>
              <a:cs typeface="Arial"/>
            </a:endParaRPr>
          </a:p>
        </p:txBody>
      </p:sp>
      <p:pic>
        <p:nvPicPr>
          <p:cNvPr id="2" name="Picture 1" descr="A picture containing indoor, table, plate, sitting&#10;&#10;Description automatically generated">
            <a:extLst>
              <a:ext uri="{FF2B5EF4-FFF2-40B4-BE49-F238E27FC236}">
                <a16:creationId xmlns:a16="http://schemas.microsoft.com/office/drawing/2014/main" id="{DD525FD1-73DF-446A-B4F6-3CC14FEDD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68875" y="974726"/>
            <a:ext cx="5149849" cy="3200400"/>
          </a:xfrm>
          <a:prstGeom prst="rect">
            <a:avLst/>
          </a:prstGeom>
        </p:spPr>
      </p:pic>
    </p:spTree>
    <p:extLst>
      <p:ext uri="{BB962C8B-B14F-4D97-AF65-F5344CB8AC3E}">
        <p14:creationId xmlns:p14="http://schemas.microsoft.com/office/powerpoint/2010/main" val="2923548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on a sidewalk&#10;&#10;Description automatically generated">
            <a:extLst>
              <a:ext uri="{FF2B5EF4-FFF2-40B4-BE49-F238E27FC236}">
                <a16:creationId xmlns:a16="http://schemas.microsoft.com/office/drawing/2014/main" id="{7244337B-7B21-4006-84EC-CF5DF3D081A2}"/>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5149850"/>
          </a:xfrm>
          <a:prstGeom prst="rect">
            <a:avLst/>
          </a:prstGeom>
        </p:spPr>
      </p:pic>
      <p:sp>
        <p:nvSpPr>
          <p:cNvPr id="3" name="object 3"/>
          <p:cNvSpPr txBox="1"/>
          <p:nvPr/>
        </p:nvSpPr>
        <p:spPr>
          <a:xfrm>
            <a:off x="5756789" y="1889125"/>
            <a:ext cx="3575685" cy="4678045"/>
          </a:xfrm>
          <a:prstGeom prst="rect">
            <a:avLst/>
          </a:prstGeom>
        </p:spPr>
        <p:txBody>
          <a:bodyPr vert="horz" wrap="square" lIns="0" tIns="15875" rIns="0" bIns="0" rtlCol="0">
            <a:spAutoFit/>
          </a:bodyPr>
          <a:lstStyle/>
          <a:p>
            <a:pPr marL="12700">
              <a:lnSpc>
                <a:spcPct val="100000"/>
              </a:lnSpc>
              <a:spcBef>
                <a:spcPts val="125"/>
              </a:spcBef>
            </a:pPr>
            <a:r>
              <a:rPr lang="en-GR" sz="30500" spc="-4850" dirty="0">
                <a:solidFill>
                  <a:srgbClr val="FFFFFF"/>
                </a:solidFill>
                <a:latin typeface="DINPro" panose="02000503030000020004" pitchFamily="2" charset="0"/>
                <a:cs typeface="Arial"/>
              </a:rPr>
              <a:t>0</a:t>
            </a:r>
            <a:r>
              <a:rPr lang="en-US" sz="30500" spc="-4850" dirty="0">
                <a:solidFill>
                  <a:srgbClr val="FFFFFF"/>
                </a:solidFill>
                <a:latin typeface="DINPro" panose="02000503030000020004" pitchFamily="2" charset="0"/>
                <a:cs typeface="Arial"/>
              </a:rPr>
              <a:t>4</a:t>
            </a:r>
            <a:endParaRPr sz="30500" dirty="0">
              <a:latin typeface="DINPro" panose="02000503030000020004" pitchFamily="2" charset="0"/>
              <a:cs typeface="Arial"/>
            </a:endParaRPr>
          </a:p>
        </p:txBody>
      </p:sp>
      <p:sp>
        <p:nvSpPr>
          <p:cNvPr id="4" name="object 4"/>
          <p:cNvSpPr txBox="1">
            <a:spLocks noGrp="1"/>
          </p:cNvSpPr>
          <p:nvPr>
            <p:ph type="title"/>
          </p:nvPr>
        </p:nvSpPr>
        <p:spPr>
          <a:xfrm>
            <a:off x="655834" y="881395"/>
            <a:ext cx="4601966" cy="1183722"/>
          </a:xfrm>
          <a:prstGeom prst="rect">
            <a:avLst/>
          </a:prstGeom>
        </p:spPr>
        <p:txBody>
          <a:bodyPr vert="horz" wrap="square" lIns="0" tIns="73660" rIns="0" bIns="0" rtlCol="0">
            <a:spAutoFit/>
          </a:bodyPr>
          <a:lstStyle/>
          <a:p>
            <a:pPr marL="12700" marR="5080" algn="l">
              <a:lnSpc>
                <a:spcPts val="4400"/>
              </a:lnSpc>
              <a:spcBef>
                <a:spcPts val="580"/>
              </a:spcBef>
            </a:pPr>
            <a:r>
              <a:rPr lang="en-US" sz="3600" spc="-85" dirty="0">
                <a:solidFill>
                  <a:srgbClr val="FFFFFF"/>
                </a:solidFill>
                <a:latin typeface="DINPro" panose="02000503030000020004"/>
              </a:rPr>
              <a:t>METHODOLOGICAL ANNEX</a:t>
            </a:r>
            <a:endParaRPr sz="3600" spc="-210" dirty="0">
              <a:solidFill>
                <a:srgbClr val="FFFFFF"/>
              </a:solidFill>
              <a:latin typeface="DINPro" panose="02000503030000020004"/>
            </a:endParaRPr>
          </a:p>
        </p:txBody>
      </p:sp>
      <p:sp>
        <p:nvSpPr>
          <p:cNvPr id="5" name="object 5"/>
          <p:cNvSpPr/>
          <p:nvPr/>
        </p:nvSpPr>
        <p:spPr>
          <a:xfrm>
            <a:off x="0" y="923404"/>
            <a:ext cx="156845" cy="1649095"/>
          </a:xfrm>
          <a:custGeom>
            <a:avLst/>
            <a:gdLst/>
            <a:ahLst/>
            <a:cxnLst/>
            <a:rect l="l" t="t" r="r" b="b"/>
            <a:pathLst>
              <a:path w="156845" h="1649095">
                <a:moveTo>
                  <a:pt x="156603" y="0"/>
                </a:moveTo>
                <a:lnTo>
                  <a:pt x="0" y="0"/>
                </a:lnTo>
                <a:lnTo>
                  <a:pt x="0" y="1648802"/>
                </a:lnTo>
                <a:lnTo>
                  <a:pt x="156603" y="1648802"/>
                </a:lnTo>
                <a:lnTo>
                  <a:pt x="156603" y="0"/>
                </a:lnTo>
                <a:close/>
              </a:path>
            </a:pathLst>
          </a:custGeom>
          <a:solidFill>
            <a:srgbClr val="A1EAF7"/>
          </a:solidFill>
        </p:spPr>
        <p:txBody>
          <a:bodyPr wrap="square" lIns="0" tIns="0" rIns="0" bIns="0" rtlCol="0"/>
          <a:lstStyle/>
          <a:p>
            <a:endParaRPr dirty="0"/>
          </a:p>
        </p:txBody>
      </p:sp>
    </p:spTree>
    <p:extLst>
      <p:ext uri="{BB962C8B-B14F-4D97-AF65-F5344CB8AC3E}">
        <p14:creationId xmlns:p14="http://schemas.microsoft.com/office/powerpoint/2010/main" val="2491589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86400" y="288925"/>
            <a:ext cx="5719801" cy="312906"/>
          </a:xfrm>
          <a:prstGeom prst="rect">
            <a:avLst/>
          </a:prstGeom>
        </p:spPr>
        <p:txBody>
          <a:bodyPr vert="horz" wrap="square" lIns="0" tIns="30480" rIns="0" bIns="0" rtlCol="0">
            <a:spAutoFit/>
          </a:bodyPr>
          <a:lstStyle/>
          <a:p>
            <a:pPr marL="241300" marR="5080" indent="-228600">
              <a:lnSpc>
                <a:spcPts val="1000"/>
              </a:lnSpc>
              <a:spcBef>
                <a:spcPts val="240"/>
              </a:spcBef>
              <a:buClr>
                <a:srgbClr val="2D8CB5"/>
              </a:buClr>
              <a:buChar char="•"/>
              <a:tabLst>
                <a:tab pos="241300" algn="l"/>
              </a:tabLst>
            </a:pPr>
            <a:endParaRPr lang="en-US" sz="1000" spc="-5" dirty="0">
              <a:solidFill>
                <a:srgbClr val="231F20"/>
              </a:solidFill>
              <a:latin typeface="DINPro-Light" panose="02000504040000020003" pitchFamily="50" charset="0"/>
              <a:cs typeface="Arial"/>
            </a:endParaRPr>
          </a:p>
          <a:p>
            <a:pPr marL="241300" marR="5080" indent="-228600">
              <a:lnSpc>
                <a:spcPts val="1000"/>
              </a:lnSpc>
              <a:spcBef>
                <a:spcPts val="240"/>
              </a:spcBef>
              <a:buClr>
                <a:srgbClr val="2D8CB5"/>
              </a:buClr>
              <a:buChar char="•"/>
              <a:tabLst>
                <a:tab pos="241300" algn="l"/>
              </a:tabLst>
            </a:pPr>
            <a:endParaRPr lang="en-US" sz="1000" spc="-5" dirty="0">
              <a:solidFill>
                <a:srgbClr val="231F20"/>
              </a:solidFill>
              <a:latin typeface="DINPro-Light" panose="02000504040000020003" pitchFamily="50" charset="0"/>
              <a:cs typeface="Arial"/>
            </a:endParaRPr>
          </a:p>
        </p:txBody>
      </p:sp>
      <p:sp>
        <p:nvSpPr>
          <p:cNvPr id="4" name="object 4"/>
          <p:cNvSpPr txBox="1">
            <a:spLocks noGrp="1"/>
          </p:cNvSpPr>
          <p:nvPr>
            <p:ph type="title"/>
          </p:nvPr>
        </p:nvSpPr>
        <p:spPr>
          <a:xfrm>
            <a:off x="1050365" y="25674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a:rPr>
              <a:t>METHODOLOGICAL ANNEX</a:t>
            </a:r>
            <a:endParaRPr sz="2700" dirty="0">
              <a:latin typeface="DINPro"/>
            </a:endParaRPr>
          </a:p>
          <a:p>
            <a:pPr marL="12700">
              <a:lnSpc>
                <a:spcPts val="3180"/>
              </a:lnSpc>
            </a:pPr>
            <a:r>
              <a:rPr lang="en-US" sz="2700" spc="-100" dirty="0">
                <a:solidFill>
                  <a:srgbClr val="3FADDD"/>
                </a:solidFill>
                <a:latin typeface="DINPro"/>
              </a:rPr>
              <a:t>THE SURVEY</a:t>
            </a:r>
            <a:endParaRPr sz="2700" dirty="0">
              <a:latin typeface="DINPro"/>
            </a:endParaRPr>
          </a:p>
        </p:txBody>
      </p:sp>
      <p:sp>
        <p:nvSpPr>
          <p:cNvPr id="5" name="object 5"/>
          <p:cNvSpPr/>
          <p:nvPr/>
        </p:nvSpPr>
        <p:spPr>
          <a:xfrm>
            <a:off x="1093991" y="1173953"/>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graphicFrame>
        <p:nvGraphicFramePr>
          <p:cNvPr id="6" name="Table 5">
            <a:extLst>
              <a:ext uri="{FF2B5EF4-FFF2-40B4-BE49-F238E27FC236}">
                <a16:creationId xmlns:a16="http://schemas.microsoft.com/office/drawing/2014/main" id="{E9F28157-6F2E-474F-BD04-76CDC9C220C2}"/>
              </a:ext>
            </a:extLst>
          </p:cNvPr>
          <p:cNvGraphicFramePr>
            <a:graphicFrameLocks noGrp="1"/>
          </p:cNvGraphicFramePr>
          <p:nvPr>
            <p:extLst>
              <p:ext uri="{D42A27DB-BD31-4B8C-83A1-F6EECF244321}">
                <p14:modId xmlns:p14="http://schemas.microsoft.com/office/powerpoint/2010/main" val="282494737"/>
              </p:ext>
            </p:extLst>
          </p:nvPr>
        </p:nvGraphicFramePr>
        <p:xfrm>
          <a:off x="1061999" y="3712569"/>
          <a:ext cx="6405598" cy="1293176"/>
        </p:xfrm>
        <a:graphic>
          <a:graphicData uri="http://schemas.openxmlformats.org/drawingml/2006/table">
            <a:tbl>
              <a:tblPr>
                <a:tableStyleId>{5C22544A-7EE6-4342-B048-85BDC9FD1C3A}</a:tableStyleId>
              </a:tblPr>
              <a:tblGrid>
                <a:gridCol w="461827">
                  <a:extLst>
                    <a:ext uri="{9D8B030D-6E8A-4147-A177-3AD203B41FA5}">
                      <a16:colId xmlns:a16="http://schemas.microsoft.com/office/drawing/2014/main" val="3895950420"/>
                    </a:ext>
                  </a:extLst>
                </a:gridCol>
                <a:gridCol w="692744">
                  <a:extLst>
                    <a:ext uri="{9D8B030D-6E8A-4147-A177-3AD203B41FA5}">
                      <a16:colId xmlns:a16="http://schemas.microsoft.com/office/drawing/2014/main" val="3073190892"/>
                    </a:ext>
                  </a:extLst>
                </a:gridCol>
                <a:gridCol w="519558">
                  <a:extLst>
                    <a:ext uri="{9D8B030D-6E8A-4147-A177-3AD203B41FA5}">
                      <a16:colId xmlns:a16="http://schemas.microsoft.com/office/drawing/2014/main" val="3452465981"/>
                    </a:ext>
                  </a:extLst>
                </a:gridCol>
                <a:gridCol w="461827">
                  <a:extLst>
                    <a:ext uri="{9D8B030D-6E8A-4147-A177-3AD203B41FA5}">
                      <a16:colId xmlns:a16="http://schemas.microsoft.com/office/drawing/2014/main" val="1230113304"/>
                    </a:ext>
                  </a:extLst>
                </a:gridCol>
                <a:gridCol w="519558">
                  <a:extLst>
                    <a:ext uri="{9D8B030D-6E8A-4147-A177-3AD203B41FA5}">
                      <a16:colId xmlns:a16="http://schemas.microsoft.com/office/drawing/2014/main" val="2745141377"/>
                    </a:ext>
                  </a:extLst>
                </a:gridCol>
                <a:gridCol w="461827">
                  <a:extLst>
                    <a:ext uri="{9D8B030D-6E8A-4147-A177-3AD203B41FA5}">
                      <a16:colId xmlns:a16="http://schemas.microsoft.com/office/drawing/2014/main" val="4203146766"/>
                    </a:ext>
                  </a:extLst>
                </a:gridCol>
                <a:gridCol w="519558">
                  <a:extLst>
                    <a:ext uri="{9D8B030D-6E8A-4147-A177-3AD203B41FA5}">
                      <a16:colId xmlns:a16="http://schemas.microsoft.com/office/drawing/2014/main" val="1586054057"/>
                    </a:ext>
                  </a:extLst>
                </a:gridCol>
                <a:gridCol w="461827">
                  <a:extLst>
                    <a:ext uri="{9D8B030D-6E8A-4147-A177-3AD203B41FA5}">
                      <a16:colId xmlns:a16="http://schemas.microsoft.com/office/drawing/2014/main" val="1335437585"/>
                    </a:ext>
                  </a:extLst>
                </a:gridCol>
                <a:gridCol w="404101">
                  <a:extLst>
                    <a:ext uri="{9D8B030D-6E8A-4147-A177-3AD203B41FA5}">
                      <a16:colId xmlns:a16="http://schemas.microsoft.com/office/drawing/2014/main" val="3356332616"/>
                    </a:ext>
                  </a:extLst>
                </a:gridCol>
                <a:gridCol w="404101">
                  <a:extLst>
                    <a:ext uri="{9D8B030D-6E8A-4147-A177-3AD203B41FA5}">
                      <a16:colId xmlns:a16="http://schemas.microsoft.com/office/drawing/2014/main" val="4101399399"/>
                    </a:ext>
                  </a:extLst>
                </a:gridCol>
                <a:gridCol w="519558">
                  <a:extLst>
                    <a:ext uri="{9D8B030D-6E8A-4147-A177-3AD203B41FA5}">
                      <a16:colId xmlns:a16="http://schemas.microsoft.com/office/drawing/2014/main" val="1207368569"/>
                    </a:ext>
                  </a:extLst>
                </a:gridCol>
                <a:gridCol w="434719">
                  <a:extLst>
                    <a:ext uri="{9D8B030D-6E8A-4147-A177-3AD203B41FA5}">
                      <a16:colId xmlns:a16="http://schemas.microsoft.com/office/drawing/2014/main" val="3912359118"/>
                    </a:ext>
                  </a:extLst>
                </a:gridCol>
                <a:gridCol w="544393">
                  <a:extLst>
                    <a:ext uri="{9D8B030D-6E8A-4147-A177-3AD203B41FA5}">
                      <a16:colId xmlns:a16="http://schemas.microsoft.com/office/drawing/2014/main" val="1545472135"/>
                    </a:ext>
                  </a:extLst>
                </a:gridCol>
              </a:tblGrid>
              <a:tr h="308163">
                <a:tc rowSpan="2" gridSpan="2">
                  <a:txBody>
                    <a:bodyPr/>
                    <a:lstStyle/>
                    <a:p>
                      <a:pPr algn="l" fontAlgn="b"/>
                      <a:r>
                        <a:rPr lang="en-IL" sz="800" u="none" strike="noStrike" dirty="0">
                          <a:solidFill>
                            <a:schemeClr val="bg1"/>
                          </a:solidFill>
                          <a:effectLst/>
                          <a:latin typeface="DINPro-Light" panose="02000504040000020003" pitchFamily="50" charset="0"/>
                        </a:rPr>
                        <a:t> </a:t>
                      </a:r>
                      <a:endParaRPr lang="en-IL" sz="800" b="0"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rowSpan="2" hMerge="1">
                  <a:txBody>
                    <a:bodyPr/>
                    <a:lstStyle/>
                    <a:p>
                      <a:endParaRPr lang="en-IL"/>
                    </a:p>
                  </a:txBody>
                  <a:tcPr/>
                </a:tc>
                <a:tc gridSpan="10">
                  <a:txBody>
                    <a:bodyPr/>
                    <a:lstStyle/>
                    <a:p>
                      <a:pPr algn="ctr" fontAlgn="b"/>
                      <a:endParaRPr lang="en-US" sz="800" b="1" u="none" strike="noStrike" dirty="0">
                        <a:solidFill>
                          <a:schemeClr val="bg1"/>
                        </a:solidFill>
                        <a:effectLst/>
                        <a:latin typeface="DINPro-Light" panose="02000504040000020003" pitchFamily="50" charset="0"/>
                      </a:endParaRPr>
                    </a:p>
                    <a:p>
                      <a:pPr algn="ctr" fontAlgn="b"/>
                      <a:r>
                        <a:rPr lang="en-US" sz="800" b="1" u="none" strike="noStrike" dirty="0">
                          <a:solidFill>
                            <a:schemeClr val="bg1"/>
                          </a:solidFill>
                          <a:effectLst/>
                          <a:latin typeface="DINPro-Light" panose="02000504040000020003" pitchFamily="50" charset="0"/>
                        </a:rPr>
                        <a:t>Country</a:t>
                      </a:r>
                    </a:p>
                    <a:p>
                      <a:pPr algn="ctr" fontAlgn="b"/>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hMerge="1">
                  <a:txBody>
                    <a:bodyPr/>
                    <a:lstStyle/>
                    <a:p>
                      <a:endParaRPr lang="en-IL"/>
                    </a:p>
                  </a:txBody>
                  <a:tcPr/>
                </a:tc>
                <a:tc rowSpan="2">
                  <a:txBody>
                    <a:bodyPr/>
                    <a:lstStyle/>
                    <a:p>
                      <a:pPr algn="ctr" fontAlgn="b"/>
                      <a:r>
                        <a:rPr lang="en-US" sz="800" b="1" u="none" strike="noStrike" dirty="0">
                          <a:solidFill>
                            <a:schemeClr val="bg1"/>
                          </a:solidFill>
                          <a:effectLst/>
                          <a:latin typeface="DINPro-Light" panose="02000504040000020003" pitchFamily="50" charset="0"/>
                        </a:rPr>
                        <a:t>Total</a:t>
                      </a:r>
                    </a:p>
                    <a:p>
                      <a:pPr algn="ctr" fontAlgn="b"/>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extLst>
                  <a:ext uri="{0D108BD9-81ED-4DB2-BD59-A6C34878D82A}">
                    <a16:rowId xmlns:a16="http://schemas.microsoft.com/office/drawing/2014/main" val="3550574122"/>
                  </a:ext>
                </a:extLst>
              </a:tr>
              <a:tr h="107236">
                <a:tc gridSpan="2" vMerge="1">
                  <a:txBody>
                    <a:bodyPr/>
                    <a:lstStyle/>
                    <a:p>
                      <a:endParaRPr lang="en-IL"/>
                    </a:p>
                  </a:txBody>
                  <a:tcPr/>
                </a:tc>
                <a:tc hMerge="1" vMerge="1">
                  <a:txBody>
                    <a:bodyPr/>
                    <a:lstStyle/>
                    <a:p>
                      <a:endParaRPr lang="en-IL"/>
                    </a:p>
                  </a:txBody>
                  <a:tcPr/>
                </a:tc>
                <a:tc>
                  <a:txBody>
                    <a:bodyPr/>
                    <a:lstStyle/>
                    <a:p>
                      <a:pPr algn="ctr" fontAlgn="b"/>
                      <a:r>
                        <a:rPr lang="en-US" sz="800" b="1" u="none" strike="noStrike" dirty="0">
                          <a:solidFill>
                            <a:schemeClr val="bg1"/>
                          </a:solidFill>
                          <a:effectLst/>
                          <a:latin typeface="DINPro-Light" panose="02000504040000020003" pitchFamily="50" charset="0"/>
                        </a:rPr>
                        <a:t>UK</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IT</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ES</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AT</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FR</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DE</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PL</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BE</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CH</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a:txBody>
                    <a:bodyPr/>
                    <a:lstStyle/>
                    <a:p>
                      <a:pPr algn="ctr" fontAlgn="b"/>
                      <a:r>
                        <a:rPr lang="en-US" sz="800" b="1" u="none" strike="noStrike" dirty="0">
                          <a:solidFill>
                            <a:schemeClr val="bg1"/>
                          </a:solidFill>
                          <a:effectLst/>
                          <a:latin typeface="DINPro-Light" panose="02000504040000020003" pitchFamily="50" charset="0"/>
                        </a:rPr>
                        <a:t>NL</a:t>
                      </a:r>
                      <a:endParaRPr lang="en-US" sz="800" b="1" i="0" u="none" strike="noStrike" dirty="0">
                        <a:solidFill>
                          <a:schemeClr val="bg1"/>
                        </a:solidFill>
                        <a:effectLst/>
                        <a:latin typeface="DINPro-Light" panose="02000504040000020003" pitchFamily="50" charset="0"/>
                      </a:endParaRPr>
                    </a:p>
                  </a:txBody>
                  <a:tcPr marL="9247" marR="9247" marT="9247" marB="0" anchor="b">
                    <a:solidFill>
                      <a:srgbClr val="73B7CC"/>
                    </a:solidFill>
                  </a:tcPr>
                </a:tc>
                <a:tc vMerge="1">
                  <a:txBody>
                    <a:bodyPr/>
                    <a:lstStyle/>
                    <a:p>
                      <a:endParaRPr lang="en-IL"/>
                    </a:p>
                  </a:txBody>
                  <a:tcPr/>
                </a:tc>
                <a:extLst>
                  <a:ext uri="{0D108BD9-81ED-4DB2-BD59-A6C34878D82A}">
                    <a16:rowId xmlns:a16="http://schemas.microsoft.com/office/drawing/2014/main" val="3275245090"/>
                  </a:ext>
                </a:extLst>
              </a:tr>
              <a:tr h="107236">
                <a:tc rowSpan="5">
                  <a:txBody>
                    <a:bodyPr/>
                    <a:lstStyle/>
                    <a:p>
                      <a:r>
                        <a:rPr lang="en-US" sz="800" b="1" dirty="0">
                          <a:solidFill>
                            <a:schemeClr val="bg1"/>
                          </a:solidFill>
                          <a:latin typeface="DINPro-Light" panose="02000504040000020003" pitchFamily="50" charset="0"/>
                        </a:rPr>
                        <a:t>Age</a:t>
                      </a:r>
                      <a:endParaRPr lang="en-IL" sz="800" b="1" dirty="0">
                        <a:solidFill>
                          <a:schemeClr val="bg1"/>
                        </a:solidFill>
                        <a:latin typeface="DINPro-Light" panose="02000504040000020003" pitchFamily="50" charset="0"/>
                      </a:endParaRPr>
                    </a:p>
                  </a:txBody>
                  <a:tcPr>
                    <a:solidFill>
                      <a:srgbClr val="73B7CC"/>
                    </a:solidFill>
                  </a:tcPr>
                </a:tc>
                <a:tc>
                  <a:txBody>
                    <a:bodyPr/>
                    <a:lstStyle/>
                    <a:p>
                      <a:pPr algn="l" fontAlgn="t"/>
                      <a:r>
                        <a:rPr lang="en-IL" sz="800" b="1" u="none" strike="noStrike" dirty="0">
                          <a:solidFill>
                            <a:schemeClr val="bg1"/>
                          </a:solidFill>
                          <a:effectLst/>
                          <a:latin typeface="DINPro-Light" panose="02000504040000020003" pitchFamily="50" charset="0"/>
                        </a:rPr>
                        <a:t>18 - 24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US" sz="800" b="0" i="0" u="none" strike="noStrike" dirty="0">
                          <a:solidFill>
                            <a:schemeClr val="tx1"/>
                          </a:solidFill>
                          <a:effectLst/>
                          <a:latin typeface="DINPro-Light" panose="02000504040000020003" pitchFamily="50" charset="0"/>
                        </a:rPr>
                        <a:t>88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73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45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78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106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92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56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153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108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143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i="0" u="none" strike="noStrike" dirty="0">
                          <a:solidFill>
                            <a:schemeClr val="tx1"/>
                          </a:solidFill>
                          <a:effectLst/>
                          <a:latin typeface="DINPro-Light" panose="02000504040000020003" pitchFamily="50" charset="0"/>
                        </a:rPr>
                        <a:t>942</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2240828700"/>
                  </a:ext>
                </a:extLst>
              </a:tr>
              <a:tr h="107236">
                <a:tc vMerge="1">
                  <a:txBody>
                    <a:bodyPr/>
                    <a:lstStyle/>
                    <a:p>
                      <a:endParaRPr lang="en-IL"/>
                    </a:p>
                  </a:txBody>
                  <a:tcPr/>
                </a:tc>
                <a:tc>
                  <a:txBody>
                    <a:bodyPr/>
                    <a:lstStyle/>
                    <a:p>
                      <a:pPr algn="l" fontAlgn="t"/>
                      <a:r>
                        <a:rPr lang="en-IL" sz="800" b="1" u="none" strike="noStrike" dirty="0">
                          <a:solidFill>
                            <a:schemeClr val="bg1"/>
                          </a:solidFill>
                          <a:effectLst/>
                          <a:latin typeface="DINPro-Light" panose="02000504040000020003" pitchFamily="50" charset="0"/>
                        </a:rPr>
                        <a:t>25 - 34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US" sz="800" b="0" i="0" u="none" strike="noStrike" dirty="0">
                          <a:solidFill>
                            <a:schemeClr val="tx1"/>
                          </a:solidFill>
                          <a:effectLst/>
                          <a:latin typeface="DINPro-Light" panose="02000504040000020003" pitchFamily="50" charset="0"/>
                        </a:rPr>
                        <a:t>135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112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74</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137</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142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153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106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140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109</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157</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i="0" u="none" strike="noStrike" dirty="0">
                          <a:solidFill>
                            <a:schemeClr val="tx1"/>
                          </a:solidFill>
                          <a:effectLst/>
                          <a:latin typeface="DINPro-Light" panose="02000504040000020003" pitchFamily="50" charset="0"/>
                        </a:rPr>
                        <a:t>1265</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719461314"/>
                  </a:ext>
                </a:extLst>
              </a:tr>
              <a:tr h="107236">
                <a:tc vMerge="1">
                  <a:txBody>
                    <a:bodyPr/>
                    <a:lstStyle/>
                    <a:p>
                      <a:endParaRPr lang="en-IL"/>
                    </a:p>
                  </a:txBody>
                  <a:tcPr/>
                </a:tc>
                <a:tc>
                  <a:txBody>
                    <a:bodyPr/>
                    <a:lstStyle/>
                    <a:p>
                      <a:pPr algn="l" fontAlgn="t"/>
                      <a:r>
                        <a:rPr lang="en-IL" sz="800" b="1" u="none" strike="noStrike" dirty="0">
                          <a:solidFill>
                            <a:schemeClr val="bg1"/>
                          </a:solidFill>
                          <a:effectLst/>
                          <a:latin typeface="DINPro-Light" panose="02000504040000020003" pitchFamily="50" charset="0"/>
                        </a:rPr>
                        <a:t>35 - 44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US" sz="800" b="0" i="0" u="none" strike="noStrike" dirty="0">
                          <a:solidFill>
                            <a:schemeClr val="tx1"/>
                          </a:solidFill>
                          <a:effectLst/>
                          <a:latin typeface="DINPro-Light" panose="02000504040000020003" pitchFamily="50" charset="0"/>
                        </a:rPr>
                        <a:t>126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135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101</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131</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154</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150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120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92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89</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106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i="0" u="none" strike="noStrike" dirty="0">
                          <a:solidFill>
                            <a:schemeClr val="tx1"/>
                          </a:solidFill>
                          <a:effectLst/>
                          <a:latin typeface="DINPro-Light" panose="02000504040000020003" pitchFamily="50" charset="0"/>
                        </a:rPr>
                        <a:t>1204</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2453231029"/>
                  </a:ext>
                </a:extLst>
              </a:tr>
              <a:tr h="107236">
                <a:tc vMerge="1">
                  <a:txBody>
                    <a:bodyPr/>
                    <a:lstStyle/>
                    <a:p>
                      <a:endParaRPr lang="en-IL"/>
                    </a:p>
                  </a:txBody>
                  <a:tcPr/>
                </a:tc>
                <a:tc>
                  <a:txBody>
                    <a:bodyPr/>
                    <a:lstStyle/>
                    <a:p>
                      <a:pPr algn="l" fontAlgn="t"/>
                      <a:r>
                        <a:rPr lang="en-IL" sz="800" b="1" u="none" strike="noStrike" dirty="0">
                          <a:solidFill>
                            <a:schemeClr val="bg1"/>
                          </a:solidFill>
                          <a:effectLst/>
                          <a:latin typeface="DINPro-Light" panose="02000504040000020003" pitchFamily="50" charset="0"/>
                        </a:rPr>
                        <a:t>45 - 54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US" sz="800" b="0" i="0" u="none" strike="noStrike" dirty="0">
                          <a:solidFill>
                            <a:schemeClr val="tx1"/>
                          </a:solidFill>
                          <a:effectLst/>
                          <a:latin typeface="DINPro-Light" panose="02000504040000020003" pitchFamily="50" charset="0"/>
                        </a:rPr>
                        <a:t>138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167</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105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80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160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168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93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63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60</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66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i="0" u="none" strike="noStrike" dirty="0">
                          <a:solidFill>
                            <a:schemeClr val="tx1"/>
                          </a:solidFill>
                          <a:effectLst/>
                          <a:latin typeface="DINPro-Light" panose="02000504040000020003" pitchFamily="50" charset="0"/>
                        </a:rPr>
                        <a:t>1100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2513555195"/>
                  </a:ext>
                </a:extLst>
              </a:tr>
              <a:tr h="108735">
                <a:tc vMerge="1">
                  <a:txBody>
                    <a:bodyPr/>
                    <a:lstStyle/>
                    <a:p>
                      <a:pPr algn="l" fontAlgn="t"/>
                      <a:endParaRPr lang="en-US" sz="900" b="1" i="0" u="none" strike="noStrike" dirty="0">
                        <a:solidFill>
                          <a:schemeClr val="bg1"/>
                        </a:solidFill>
                        <a:effectLst/>
                        <a:latin typeface="DINPro-Light" panose="02000504040000020003" pitchFamily="50" charset="0"/>
                      </a:endParaRPr>
                    </a:p>
                  </a:txBody>
                  <a:tcPr marL="9247" marR="9247" marT="9247" marB="0">
                    <a:solidFill>
                      <a:srgbClr val="2D8CB5"/>
                    </a:solidFill>
                  </a:tcPr>
                </a:tc>
                <a:tc>
                  <a:txBody>
                    <a:bodyPr/>
                    <a:lstStyle/>
                    <a:p>
                      <a:pPr algn="l" fontAlgn="t"/>
                      <a:r>
                        <a:rPr lang="en-US" sz="800" b="1" i="0" u="none" strike="noStrike" dirty="0">
                          <a:solidFill>
                            <a:schemeClr val="bg1"/>
                          </a:solidFill>
                          <a:effectLst/>
                          <a:latin typeface="DINPro-Light" panose="02000504040000020003" pitchFamily="50" charset="0"/>
                        </a:rPr>
                        <a:t>&gt;54</a:t>
                      </a:r>
                      <a:endParaRPr lang="en-IL"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a:txBody>
                    <a:bodyPr/>
                    <a:lstStyle/>
                    <a:p>
                      <a:pPr algn="r" fontAlgn="t"/>
                      <a:r>
                        <a:rPr lang="en-US" sz="800" b="0" i="0" u="none" strike="noStrike" dirty="0">
                          <a:solidFill>
                            <a:schemeClr val="tx1"/>
                          </a:solidFill>
                          <a:effectLst/>
                          <a:latin typeface="DINPro-Light" panose="02000504040000020003" pitchFamily="50" charset="0"/>
                        </a:rPr>
                        <a:t>263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263</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175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74</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172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187</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125</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52</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26</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0" i="0" u="none" strike="noStrike" dirty="0">
                          <a:solidFill>
                            <a:schemeClr val="tx1"/>
                          </a:solidFill>
                          <a:effectLst/>
                          <a:latin typeface="DINPro-Light" panose="02000504040000020003" pitchFamily="50" charset="0"/>
                        </a:rPr>
                        <a:t>28</a:t>
                      </a:r>
                      <a:endParaRPr lang="en-IL" sz="800" b="0"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i="0" u="none" strike="noStrike" dirty="0">
                          <a:solidFill>
                            <a:schemeClr val="tx1"/>
                          </a:solidFill>
                          <a:effectLst/>
                          <a:latin typeface="DINPro-Light" panose="02000504040000020003" pitchFamily="50" charset="0"/>
                        </a:rPr>
                        <a:t>1365</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2173694092"/>
                  </a:ext>
                </a:extLst>
              </a:tr>
              <a:tr h="118399">
                <a:tc gridSpan="2">
                  <a:txBody>
                    <a:bodyPr/>
                    <a:lstStyle/>
                    <a:p>
                      <a:pPr algn="l" fontAlgn="t"/>
                      <a:r>
                        <a:rPr lang="en-US" sz="800" b="1" u="none" strike="noStrike" dirty="0">
                          <a:solidFill>
                            <a:schemeClr val="bg1"/>
                          </a:solidFill>
                          <a:effectLst/>
                          <a:latin typeface="DINPro-Light" panose="02000504040000020003" pitchFamily="50" charset="0"/>
                        </a:rPr>
                        <a:t>Total</a:t>
                      </a:r>
                      <a:endParaRPr lang="en-US" sz="800" b="1" i="0" u="none" strike="noStrike" dirty="0">
                        <a:solidFill>
                          <a:schemeClr val="bg1"/>
                        </a:solidFill>
                        <a:effectLst/>
                        <a:latin typeface="DINPro-Light" panose="02000504040000020003" pitchFamily="50" charset="0"/>
                      </a:endParaRPr>
                    </a:p>
                  </a:txBody>
                  <a:tcPr marL="9247" marR="9247" marT="9247" marB="0">
                    <a:solidFill>
                      <a:srgbClr val="73B7CC"/>
                    </a:solidFill>
                  </a:tcPr>
                </a:tc>
                <a:tc hMerge="1">
                  <a:txBody>
                    <a:bodyPr/>
                    <a:lstStyle/>
                    <a:p>
                      <a:endParaRPr lang="en-IL"/>
                    </a:p>
                  </a:txBody>
                  <a:tcPr/>
                </a:tc>
                <a:tc>
                  <a:txBody>
                    <a:bodyPr/>
                    <a:lstStyle/>
                    <a:p>
                      <a:pPr algn="r" fontAlgn="t"/>
                      <a:r>
                        <a:rPr lang="en-IL" sz="800" b="1" u="none" strike="noStrike" dirty="0">
                          <a:solidFill>
                            <a:schemeClr val="tx1"/>
                          </a:solidFill>
                          <a:effectLst/>
                          <a:latin typeface="DINPro-Light" panose="02000504040000020003" pitchFamily="50" charset="0"/>
                        </a:rPr>
                        <a:t>750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750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u="none" strike="noStrike" dirty="0">
                          <a:solidFill>
                            <a:schemeClr val="tx1"/>
                          </a:solidFill>
                          <a:effectLst/>
                          <a:latin typeface="DINPro-Light" panose="02000504040000020003" pitchFamily="50" charset="0"/>
                        </a:rPr>
                        <a:t>734</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750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u="none" strike="noStrike" dirty="0">
                          <a:solidFill>
                            <a:schemeClr val="tx1"/>
                          </a:solidFill>
                          <a:effectLst/>
                          <a:latin typeface="DINPro-Light" panose="02000504040000020003" pitchFamily="50" charset="0"/>
                        </a:rPr>
                        <a:t>392</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US" sz="800" b="1" u="none" strike="noStrike" dirty="0">
                          <a:solidFill>
                            <a:schemeClr val="tx1"/>
                          </a:solidFill>
                          <a:effectLst/>
                          <a:latin typeface="DINPro-Light" panose="02000504040000020003" pitchFamily="50" charset="0"/>
                        </a:rPr>
                        <a:t>500</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tc>
                  <a:txBody>
                    <a:bodyPr/>
                    <a:lstStyle/>
                    <a:p>
                      <a:pPr algn="r" fontAlgn="t"/>
                      <a:r>
                        <a:rPr lang="en-IL" sz="800" b="1" u="none" strike="noStrike" dirty="0">
                          <a:solidFill>
                            <a:schemeClr val="tx1"/>
                          </a:solidFill>
                          <a:effectLst/>
                          <a:latin typeface="DINPro-Light" panose="02000504040000020003" pitchFamily="50" charset="0"/>
                        </a:rPr>
                        <a:t>5</a:t>
                      </a:r>
                      <a:r>
                        <a:rPr lang="en-GB" sz="800" b="1" u="none" strike="noStrike" dirty="0">
                          <a:solidFill>
                            <a:schemeClr val="tx1"/>
                          </a:solidFill>
                          <a:effectLst/>
                          <a:latin typeface="DINPro-Light" panose="02000504040000020003" pitchFamily="50" charset="0"/>
                        </a:rPr>
                        <a:t>,</a:t>
                      </a:r>
                      <a:r>
                        <a:rPr lang="en-US" sz="800" b="1" u="none" strike="noStrike" dirty="0">
                          <a:solidFill>
                            <a:schemeClr val="tx1"/>
                          </a:solidFill>
                          <a:effectLst/>
                          <a:latin typeface="DINPro-Light" panose="02000504040000020003" pitchFamily="50" charset="0"/>
                        </a:rPr>
                        <a:t>876</a:t>
                      </a:r>
                      <a:endParaRPr lang="en-IL" sz="800" b="1" i="0" u="none" strike="noStrike" dirty="0">
                        <a:solidFill>
                          <a:schemeClr val="tx1"/>
                        </a:solidFill>
                        <a:effectLst/>
                        <a:latin typeface="DINPro-Light" panose="02000504040000020003" pitchFamily="50" charset="0"/>
                      </a:endParaRPr>
                    </a:p>
                  </a:txBody>
                  <a:tcPr marL="9247" marR="9247" marT="9247" marB="0">
                    <a:solidFill>
                      <a:schemeClr val="bg1">
                        <a:lumMod val="95000"/>
                      </a:schemeClr>
                    </a:solidFill>
                  </a:tcPr>
                </a:tc>
                <a:extLst>
                  <a:ext uri="{0D108BD9-81ED-4DB2-BD59-A6C34878D82A}">
                    <a16:rowId xmlns:a16="http://schemas.microsoft.com/office/drawing/2014/main" val="1354987737"/>
                  </a:ext>
                </a:extLst>
              </a:tr>
            </a:tbl>
          </a:graphicData>
        </a:graphic>
      </p:graphicFrame>
      <p:sp>
        <p:nvSpPr>
          <p:cNvPr id="2" name="object 5">
            <a:extLst>
              <a:ext uri="{FF2B5EF4-FFF2-40B4-BE49-F238E27FC236}">
                <a16:creationId xmlns:a16="http://schemas.microsoft.com/office/drawing/2014/main" id="{B2EAC0BB-6694-45E5-9F86-8F09DDE34DBE}"/>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63814ACF-05DF-4CA7-BF49-946FFF68D09D}" type="slidenum">
              <a:rPr lang="en-US" sz="700" smtClean="0">
                <a:latin typeface="DINPro-Light" panose="02000504040000020003" pitchFamily="50" charset="0"/>
                <a:cs typeface="Arial"/>
              </a:rPr>
              <a:t>51</a:t>
            </a:fld>
            <a:endParaRPr sz="700" dirty="0">
              <a:latin typeface="DINPro-Light" panose="02000504040000020003" pitchFamily="50" charset="0"/>
              <a:cs typeface="Arial"/>
            </a:endParaRPr>
          </a:p>
        </p:txBody>
      </p:sp>
      <p:sp>
        <p:nvSpPr>
          <p:cNvPr id="9" name="object 3">
            <a:extLst>
              <a:ext uri="{FF2B5EF4-FFF2-40B4-BE49-F238E27FC236}">
                <a16:creationId xmlns:a16="http://schemas.microsoft.com/office/drawing/2014/main" id="{E064356B-9F0D-47EC-91A3-1348847368D8}"/>
              </a:ext>
            </a:extLst>
          </p:cNvPr>
          <p:cNvSpPr txBox="1"/>
          <p:nvPr/>
        </p:nvSpPr>
        <p:spPr>
          <a:xfrm>
            <a:off x="1050365" y="1484818"/>
            <a:ext cx="8082001" cy="2082621"/>
          </a:xfrm>
          <a:prstGeom prst="rect">
            <a:avLst/>
          </a:prstGeom>
        </p:spPr>
        <p:txBody>
          <a:bodyPr vert="horz" wrap="square" lIns="0" tIns="30480" rIns="0" bIns="0" rtlCol="0">
            <a:spAutoFit/>
          </a:bodyPr>
          <a:lstStyle/>
          <a:p>
            <a:pPr marL="241300" marR="5080" indent="-228600">
              <a:lnSpc>
                <a:spcPts val="1000"/>
              </a:lnSpc>
              <a:spcBef>
                <a:spcPts val="240"/>
              </a:spcBef>
              <a:spcAft>
                <a:spcPts val="240"/>
              </a:spcAft>
              <a:buClr>
                <a:srgbClr val="2D8CB5"/>
              </a:buClr>
              <a:buChar char="•"/>
              <a:tabLst>
                <a:tab pos="241300" algn="l"/>
              </a:tabLst>
            </a:pPr>
            <a:r>
              <a:rPr lang="en-US" sz="1000" spc="-5" dirty="0">
                <a:latin typeface="DINPro-Light" panose="02000504040000020003" pitchFamily="50" charset="0"/>
                <a:cs typeface="Arial"/>
              </a:rPr>
              <a:t>Online market research survey</a:t>
            </a:r>
          </a:p>
          <a:p>
            <a:pPr marL="241300" marR="5080" indent="-228600">
              <a:lnSpc>
                <a:spcPts val="1000"/>
              </a:lnSpc>
              <a:spcBef>
                <a:spcPts val="240"/>
              </a:spcBef>
              <a:spcAft>
                <a:spcPts val="240"/>
              </a:spcAft>
              <a:buClr>
                <a:srgbClr val="2D8CB5"/>
              </a:buClr>
              <a:buChar char="•"/>
              <a:tabLst>
                <a:tab pos="241300" algn="l"/>
              </a:tabLst>
            </a:pPr>
            <a:r>
              <a:rPr lang="en-US" sz="1000" spc="-5" dirty="0">
                <a:latin typeface="DINPro-Light" panose="02000504040000020003" pitchFamily="50" charset="0"/>
                <a:cs typeface="Arial"/>
              </a:rPr>
              <a:t>Distribution/ data collection period: </a:t>
            </a:r>
          </a:p>
          <a:p>
            <a:pPr marL="723900" marR="5080" lvl="1" indent="-171450">
              <a:lnSpc>
                <a:spcPts val="1000"/>
              </a:lnSpc>
              <a:spcBef>
                <a:spcPts val="240"/>
              </a:spcBef>
              <a:spcAft>
                <a:spcPts val="240"/>
              </a:spcAft>
              <a:buClr>
                <a:srgbClr val="2D8CB5"/>
              </a:buClr>
              <a:buFont typeface="Wingdings" panose="05000000000000000000" pitchFamily="2" charset="2"/>
              <a:buChar char="§"/>
              <a:tabLst>
                <a:tab pos="358775" algn="l"/>
              </a:tabLst>
            </a:pPr>
            <a:r>
              <a:rPr lang="en-US" sz="1000" spc="-5" dirty="0">
                <a:latin typeface="DINPro-Light" panose="02000504040000020003" pitchFamily="50" charset="0"/>
                <a:cs typeface="Arial"/>
              </a:rPr>
              <a:t>Wave 1: 27 August 2020 - 15 September 2020</a:t>
            </a:r>
          </a:p>
          <a:p>
            <a:pPr marL="723900" marR="5080" lvl="1" indent="-171450">
              <a:lnSpc>
                <a:spcPts val="1000"/>
              </a:lnSpc>
              <a:spcBef>
                <a:spcPts val="240"/>
              </a:spcBef>
              <a:spcAft>
                <a:spcPts val="240"/>
              </a:spcAft>
              <a:buClr>
                <a:srgbClr val="2D8CB5"/>
              </a:buClr>
              <a:buFont typeface="Wingdings" panose="05000000000000000000" pitchFamily="2" charset="2"/>
              <a:buChar char="§"/>
              <a:tabLst>
                <a:tab pos="358775" algn="l"/>
              </a:tabLst>
            </a:pPr>
            <a:r>
              <a:rPr lang="en-US" sz="1000" spc="-5" dirty="0">
                <a:latin typeface="DINPro-Light" panose="02000504040000020003" pitchFamily="50" charset="0"/>
                <a:cs typeface="Arial"/>
              </a:rPr>
              <a:t>Wave 2: 21 September 2020 – 9 October 2020</a:t>
            </a:r>
          </a:p>
          <a:p>
            <a:pPr marL="241300" marR="5080" indent="-228600">
              <a:lnSpc>
                <a:spcPts val="1000"/>
              </a:lnSpc>
              <a:spcBef>
                <a:spcPts val="240"/>
              </a:spcBef>
              <a:spcAft>
                <a:spcPts val="240"/>
              </a:spcAft>
              <a:buClr>
                <a:srgbClr val="2D8CB5"/>
              </a:buClr>
              <a:buChar char="•"/>
              <a:tabLst>
                <a:tab pos="241300" algn="l"/>
              </a:tabLst>
            </a:pPr>
            <a:r>
              <a:rPr lang="en-US" sz="1000" spc="-5" dirty="0">
                <a:latin typeface="DINPro-Light" panose="02000504040000020003" pitchFamily="50" charset="0"/>
                <a:cs typeface="Arial"/>
              </a:rPr>
              <a:t>Consumers with at least 2 overnight trips in 2019 participated in the survey</a:t>
            </a:r>
          </a:p>
          <a:p>
            <a:pPr marL="241300" marR="5080" indent="-228600">
              <a:lnSpc>
                <a:spcPts val="1000"/>
              </a:lnSpc>
              <a:spcBef>
                <a:spcPts val="240"/>
              </a:spcBef>
              <a:spcAft>
                <a:spcPts val="240"/>
              </a:spcAft>
              <a:buClr>
                <a:srgbClr val="2D8CB5"/>
              </a:buClr>
              <a:buChar char="•"/>
              <a:tabLst>
                <a:tab pos="241300" algn="l"/>
              </a:tabLst>
            </a:pPr>
            <a:r>
              <a:rPr lang="en-US" sz="1000" spc="-5" dirty="0">
                <a:latin typeface="DINPro-Light" panose="02000504040000020003" pitchFamily="50" charset="0"/>
                <a:cs typeface="Arial"/>
              </a:rPr>
              <a:t>Wave 1: 5,762 &amp; Wave 2: 5,876 respondents in total, from 10 high-volume European source markets</a:t>
            </a:r>
          </a:p>
          <a:p>
            <a:pPr marL="723900" marR="5080" lvl="1" indent="-171450">
              <a:lnSpc>
                <a:spcPts val="1000"/>
              </a:lnSpc>
              <a:spcBef>
                <a:spcPts val="240"/>
              </a:spcBef>
              <a:spcAft>
                <a:spcPts val="240"/>
              </a:spcAft>
              <a:buClr>
                <a:srgbClr val="2D8CB5"/>
              </a:buClr>
              <a:buFont typeface="Wingdings" panose="05000000000000000000" pitchFamily="2" charset="2"/>
              <a:buChar char="§"/>
              <a:tabLst>
                <a:tab pos="358775" algn="l"/>
              </a:tabLst>
            </a:pPr>
            <a:r>
              <a:rPr lang="en-US" sz="1000" spc="-5" dirty="0">
                <a:latin typeface="DINPro-Light" panose="02000504040000020003" pitchFamily="50" charset="0"/>
                <a:cs typeface="Arial"/>
              </a:rPr>
              <a:t>Countries: Germany, United Kingdom, France, Netherlands, Italy, Belgium, Switzerland, Spain, Poland and Austria</a:t>
            </a:r>
          </a:p>
          <a:p>
            <a:pPr marL="723900" marR="5080" lvl="1" indent="-171450">
              <a:lnSpc>
                <a:spcPts val="1000"/>
              </a:lnSpc>
              <a:spcBef>
                <a:spcPts val="240"/>
              </a:spcBef>
              <a:spcAft>
                <a:spcPts val="240"/>
              </a:spcAft>
              <a:buClr>
                <a:srgbClr val="2D8CB5"/>
              </a:buClr>
              <a:buFont typeface="Wingdings" panose="05000000000000000000" pitchFamily="2" charset="2"/>
              <a:buChar char="§"/>
              <a:tabLst>
                <a:tab pos="358775" algn="l"/>
              </a:tabLst>
            </a:pPr>
            <a:r>
              <a:rPr lang="en-US" sz="1000" spc="-5" dirty="0">
                <a:latin typeface="DINPro-Light" panose="02000504040000020003" pitchFamily="50" charset="0"/>
                <a:cs typeface="Arial"/>
              </a:rPr>
              <a:t>Languages: English, French, German, Italian, Spanish, Polish and Dutch.</a:t>
            </a:r>
          </a:p>
          <a:p>
            <a:pPr marL="184150" marR="5080" indent="-171450">
              <a:lnSpc>
                <a:spcPts val="1000"/>
              </a:lnSpc>
              <a:spcBef>
                <a:spcPts val="240"/>
              </a:spcBef>
              <a:spcAft>
                <a:spcPts val="240"/>
              </a:spcAft>
              <a:buClr>
                <a:srgbClr val="2D8CB5"/>
              </a:buClr>
              <a:buFont typeface="Wingdings" panose="05000000000000000000" pitchFamily="2" charset="2"/>
              <a:buChar char="§"/>
              <a:tabLst>
                <a:tab pos="241300" algn="l"/>
              </a:tabLst>
            </a:pPr>
            <a:r>
              <a:rPr lang="en-US" sz="1000" spc="-5" dirty="0">
                <a:latin typeface="DINPro-Light" panose="02000504040000020003" pitchFamily="50" charset="0"/>
                <a:cs typeface="Arial"/>
              </a:rPr>
              <a:t>Research themes examined:</a:t>
            </a:r>
            <a:r>
              <a:rPr lang="en-US" sz="1000" b="1" spc="-5" dirty="0">
                <a:latin typeface="DINPro-Light" panose="02000504040000020003" pitchFamily="50" charset="0"/>
                <a:cs typeface="Arial"/>
              </a:rPr>
              <a:t> </a:t>
            </a:r>
            <a:r>
              <a:rPr lang="en-US" sz="1000" spc="-5" dirty="0">
                <a:latin typeface="DINPro-Light" panose="02000504040000020003" pitchFamily="50" charset="0"/>
                <a:cs typeface="Arial"/>
              </a:rPr>
              <a:t>Travel personas (1 question), Travel concerns and COVID-19 impact on travel (6 questions), Travel intentions, preferences and trip planning (10 questions), COVID-19 and responsible travel (3 questions)</a:t>
            </a:r>
          </a:p>
          <a:p>
            <a:pPr marL="184150" marR="5080" indent="-171450">
              <a:lnSpc>
                <a:spcPts val="1000"/>
              </a:lnSpc>
              <a:spcBef>
                <a:spcPts val="240"/>
              </a:spcBef>
              <a:spcAft>
                <a:spcPts val="240"/>
              </a:spcAft>
              <a:buClr>
                <a:srgbClr val="2D8CB5"/>
              </a:buClr>
              <a:buFont typeface="Wingdings" panose="05000000000000000000" pitchFamily="2" charset="2"/>
              <a:buChar char="§"/>
              <a:tabLst>
                <a:tab pos="241300" algn="l"/>
              </a:tabLst>
            </a:pPr>
            <a:r>
              <a:rPr lang="en-US" sz="1000" spc="-5" dirty="0">
                <a:latin typeface="DINPro-Light" panose="02000504040000020003" pitchFamily="50" charset="0"/>
                <a:cs typeface="Arial"/>
              </a:rPr>
              <a:t>Wave 1 &amp; Wave 2: 51% of respondents are male and 49% are female</a:t>
            </a:r>
          </a:p>
          <a:p>
            <a:pPr marL="184150" marR="5080" indent="-171450">
              <a:lnSpc>
                <a:spcPts val="1000"/>
              </a:lnSpc>
              <a:spcBef>
                <a:spcPts val="240"/>
              </a:spcBef>
              <a:spcAft>
                <a:spcPts val="240"/>
              </a:spcAft>
              <a:buClr>
                <a:srgbClr val="2D8CB5"/>
              </a:buClr>
              <a:buFont typeface="Wingdings" panose="05000000000000000000" pitchFamily="2" charset="2"/>
              <a:buChar char="§"/>
              <a:tabLst>
                <a:tab pos="241300" algn="l"/>
              </a:tabLst>
            </a:pPr>
            <a:r>
              <a:rPr lang="en-US" sz="1000" spc="-5" dirty="0">
                <a:latin typeface="DINPro-Light" panose="02000504040000020003" pitchFamily="50" charset="0"/>
                <a:cs typeface="Arial"/>
              </a:rPr>
              <a:t>Wave 2 - Number of respondents and age group per source country:</a:t>
            </a:r>
          </a:p>
        </p:txBody>
      </p:sp>
    </p:spTree>
    <p:extLst>
      <p:ext uri="{BB962C8B-B14F-4D97-AF65-F5344CB8AC3E}">
        <p14:creationId xmlns:p14="http://schemas.microsoft.com/office/powerpoint/2010/main" val="69552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86400" y="288925"/>
            <a:ext cx="5719801" cy="312906"/>
          </a:xfrm>
          <a:prstGeom prst="rect">
            <a:avLst/>
          </a:prstGeom>
        </p:spPr>
        <p:txBody>
          <a:bodyPr vert="horz" wrap="square" lIns="0" tIns="30480" rIns="0" bIns="0" rtlCol="0">
            <a:spAutoFit/>
          </a:bodyPr>
          <a:lstStyle/>
          <a:p>
            <a:pPr marL="241300" marR="5080" indent="-228600">
              <a:lnSpc>
                <a:spcPts val="1000"/>
              </a:lnSpc>
              <a:spcBef>
                <a:spcPts val="240"/>
              </a:spcBef>
              <a:buClr>
                <a:srgbClr val="2D8CB5"/>
              </a:buClr>
              <a:buChar char="•"/>
              <a:tabLst>
                <a:tab pos="241300" algn="l"/>
              </a:tabLst>
            </a:pPr>
            <a:endParaRPr lang="en-US" sz="1000" spc="-5" dirty="0">
              <a:solidFill>
                <a:srgbClr val="231F20"/>
              </a:solidFill>
              <a:latin typeface="DINPro-Light" panose="02000504040000020003" pitchFamily="50" charset="0"/>
              <a:cs typeface="Arial"/>
            </a:endParaRPr>
          </a:p>
          <a:p>
            <a:pPr marL="241300" marR="5080" indent="-228600">
              <a:lnSpc>
                <a:spcPts val="1000"/>
              </a:lnSpc>
              <a:spcBef>
                <a:spcPts val="240"/>
              </a:spcBef>
              <a:buClr>
                <a:srgbClr val="2D8CB5"/>
              </a:buClr>
              <a:buChar char="•"/>
              <a:tabLst>
                <a:tab pos="241300" algn="l"/>
              </a:tabLst>
            </a:pPr>
            <a:endParaRPr lang="en-US" sz="1000" spc="-5" dirty="0">
              <a:solidFill>
                <a:srgbClr val="231F20"/>
              </a:solidFill>
              <a:latin typeface="DINPro-Light" panose="02000504040000020003" pitchFamily="50" charset="0"/>
              <a:cs typeface="Arial"/>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a:rPr>
              <a:t>METHODOLOGICAL ANNEX</a:t>
            </a:r>
            <a:endParaRPr sz="2700" dirty="0">
              <a:latin typeface="DINPro"/>
            </a:endParaRPr>
          </a:p>
          <a:p>
            <a:pPr marL="12700">
              <a:lnSpc>
                <a:spcPts val="3180"/>
              </a:lnSpc>
            </a:pPr>
            <a:r>
              <a:rPr lang="en-US" sz="2700" spc="-100" dirty="0">
                <a:solidFill>
                  <a:srgbClr val="3FADDD"/>
                </a:solidFill>
                <a:latin typeface="DINPro"/>
              </a:rPr>
              <a:t>TRAVELLERS’ ONLINE SENTIMENT</a:t>
            </a:r>
            <a:endParaRPr sz="2700" dirty="0">
              <a:latin typeface="DINPro"/>
            </a:endParaRPr>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2" name="object 5">
            <a:extLst>
              <a:ext uri="{FF2B5EF4-FFF2-40B4-BE49-F238E27FC236}">
                <a16:creationId xmlns:a16="http://schemas.microsoft.com/office/drawing/2014/main" id="{B2EAC0BB-6694-45E5-9F86-8F09DDE34DBE}"/>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63814ACF-05DF-4CA7-BF49-946FFF68D09D}" type="slidenum">
              <a:rPr lang="en-US" sz="700" smtClean="0">
                <a:latin typeface="DINPro-Light" panose="02000504040000020003" pitchFamily="50" charset="0"/>
                <a:cs typeface="Arial"/>
              </a:rPr>
              <a:t>52</a:t>
            </a:fld>
            <a:endParaRPr sz="700" dirty="0">
              <a:latin typeface="DINPro-Light" panose="02000504040000020003" pitchFamily="50" charset="0"/>
              <a:cs typeface="Arial"/>
            </a:endParaRPr>
          </a:p>
        </p:txBody>
      </p:sp>
      <p:sp>
        <p:nvSpPr>
          <p:cNvPr id="9" name="object 3">
            <a:extLst>
              <a:ext uri="{FF2B5EF4-FFF2-40B4-BE49-F238E27FC236}">
                <a16:creationId xmlns:a16="http://schemas.microsoft.com/office/drawing/2014/main" id="{E064356B-9F0D-47EC-91A3-1348847368D8}"/>
              </a:ext>
            </a:extLst>
          </p:cNvPr>
          <p:cNvSpPr txBox="1"/>
          <p:nvPr/>
        </p:nvSpPr>
        <p:spPr>
          <a:xfrm>
            <a:off x="1061999" y="1626894"/>
            <a:ext cx="7408901" cy="2800767"/>
          </a:xfrm>
          <a:prstGeom prst="rect">
            <a:avLst/>
          </a:prstGeom>
        </p:spPr>
        <p:txBody>
          <a:bodyPr vert="horz" wrap="square" lIns="0" tIns="30480" rIns="0" bIns="0" rtlCol="0">
            <a:spAutoFit/>
          </a:bodyPr>
          <a:lstStyle/>
          <a:p>
            <a:pPr marL="241300" marR="5080" indent="-228600">
              <a:lnSpc>
                <a:spcPts val="1000"/>
              </a:lnSpc>
              <a:spcBef>
                <a:spcPts val="240"/>
              </a:spcBef>
              <a:spcAft>
                <a:spcPts val="240"/>
              </a:spcAft>
              <a:buClr>
                <a:srgbClr val="2D8CB5"/>
              </a:buClr>
              <a:buChar char="•"/>
              <a:tabLst>
                <a:tab pos="241300" algn="l"/>
              </a:tabLst>
            </a:pPr>
            <a:r>
              <a:rPr lang="en-US" sz="1000" b="1" spc="-5" dirty="0">
                <a:latin typeface="DINPro-Light" panose="02000504040000020003" pitchFamily="50" charset="0"/>
                <a:cs typeface="Arial"/>
              </a:rPr>
              <a:t>Objective</a:t>
            </a:r>
            <a:r>
              <a:rPr lang="en-US" sz="1000" spc="-5" dirty="0">
                <a:latin typeface="DINPro-Light" panose="02000504040000020003" pitchFamily="50" charset="0"/>
                <a:cs typeface="Arial"/>
              </a:rPr>
              <a:t>: Benchmark major European tourism destinations in terms of tourist satisfaction and interests.</a:t>
            </a:r>
          </a:p>
          <a:p>
            <a:pPr marL="241300" marR="5080" indent="-228600">
              <a:lnSpc>
                <a:spcPts val="1000"/>
              </a:lnSpc>
              <a:spcBef>
                <a:spcPts val="240"/>
              </a:spcBef>
              <a:spcAft>
                <a:spcPts val="240"/>
              </a:spcAft>
              <a:buClr>
                <a:srgbClr val="2D8CB5"/>
              </a:buClr>
              <a:buChar char="•"/>
              <a:tabLst>
                <a:tab pos="241300" algn="l"/>
              </a:tabLst>
            </a:pPr>
            <a:r>
              <a:rPr lang="en-US" sz="1000" b="1" spc="-5" dirty="0">
                <a:latin typeface="DINPro-Light" panose="02000504040000020003" pitchFamily="50" charset="0"/>
                <a:cs typeface="Arial"/>
              </a:rPr>
              <a:t>Behavioural modes:</a:t>
            </a:r>
            <a:r>
              <a:rPr lang="en-US" sz="1000" spc="-5" dirty="0">
                <a:latin typeface="DINPro-Light" panose="02000504040000020003" pitchFamily="50" charset="0"/>
                <a:cs typeface="Arial"/>
              </a:rPr>
              <a:t> Insights based on social media mentions </a:t>
            </a:r>
          </a:p>
          <a:p>
            <a:pPr marL="241300" marR="5080" indent="-228600">
              <a:lnSpc>
                <a:spcPts val="1000"/>
              </a:lnSpc>
              <a:spcBef>
                <a:spcPts val="240"/>
              </a:spcBef>
              <a:spcAft>
                <a:spcPts val="240"/>
              </a:spcAft>
              <a:buClr>
                <a:srgbClr val="2D8CB5"/>
              </a:buClr>
              <a:buChar char="•"/>
              <a:tabLst>
                <a:tab pos="241300" algn="l"/>
              </a:tabLst>
            </a:pPr>
            <a:r>
              <a:rPr lang="en-US" sz="1000" b="1" spc="-5" dirty="0">
                <a:latin typeface="DINPro-Light" panose="02000504040000020003" pitchFamily="50" charset="0"/>
                <a:cs typeface="Arial"/>
              </a:rPr>
              <a:t>Destinations</a:t>
            </a:r>
            <a:r>
              <a:rPr lang="en-US" sz="1000" spc="-5" dirty="0">
                <a:latin typeface="DINPro-Light" panose="02000504040000020003" pitchFamily="50" charset="0"/>
                <a:cs typeface="Arial"/>
              </a:rPr>
              <a:t>: United Kingdom, France, Netherlands, Croatia, Belgium, Germany, Italy, Greece, Portugal and Spain</a:t>
            </a:r>
          </a:p>
          <a:p>
            <a:pPr marL="241300" marR="5080" indent="-228600">
              <a:lnSpc>
                <a:spcPts val="1000"/>
              </a:lnSpc>
              <a:spcBef>
                <a:spcPts val="240"/>
              </a:spcBef>
              <a:spcAft>
                <a:spcPts val="240"/>
              </a:spcAft>
              <a:buClr>
                <a:srgbClr val="2D8CB5"/>
              </a:buClr>
              <a:buChar char="•"/>
              <a:tabLst>
                <a:tab pos="241300" algn="l"/>
              </a:tabLst>
            </a:pPr>
            <a:r>
              <a:rPr lang="en-US" sz="1000" b="1" spc="-5" dirty="0">
                <a:latin typeface="DINPro-Light" panose="02000504040000020003" pitchFamily="50" charset="0"/>
                <a:cs typeface="Arial"/>
              </a:rPr>
              <a:t>Origin markets</a:t>
            </a:r>
            <a:r>
              <a:rPr lang="en-US" sz="1000" spc="-5" dirty="0">
                <a:latin typeface="DINPro-Light" panose="02000504040000020003" pitchFamily="50" charset="0"/>
                <a:cs typeface="Arial"/>
              </a:rPr>
              <a:t>; Germany, United Kingdom, France, Spain, Italy, Switzerland, Belgium, Netherlands, Poland and Austria	</a:t>
            </a:r>
          </a:p>
          <a:p>
            <a:pPr marL="698500" marR="5080" lvl="1" indent="-228600">
              <a:lnSpc>
                <a:spcPts val="1000"/>
              </a:lnSpc>
              <a:spcBef>
                <a:spcPts val="240"/>
              </a:spcBef>
              <a:spcAft>
                <a:spcPts val="240"/>
              </a:spcAft>
              <a:buClr>
                <a:srgbClr val="2D8CB5"/>
              </a:buClr>
              <a:buChar char="•"/>
              <a:tabLst>
                <a:tab pos="241300" algn="l"/>
              </a:tabLst>
            </a:pPr>
            <a:r>
              <a:rPr lang="en-US" sz="1000" spc="-5" dirty="0">
                <a:latin typeface="DINPro-Light" panose="02000504040000020003" pitchFamily="50" charset="0"/>
                <a:cs typeface="Arial"/>
              </a:rPr>
              <a:t>Data subject to availability</a:t>
            </a:r>
          </a:p>
          <a:p>
            <a:pPr marL="698500" marR="5080" lvl="1" indent="-228600">
              <a:lnSpc>
                <a:spcPts val="1000"/>
              </a:lnSpc>
              <a:spcBef>
                <a:spcPts val="240"/>
              </a:spcBef>
              <a:spcAft>
                <a:spcPts val="240"/>
              </a:spcAft>
              <a:buClr>
                <a:srgbClr val="2D8CB5"/>
              </a:buClr>
              <a:buChar char="•"/>
              <a:tabLst>
                <a:tab pos="241300" algn="l"/>
              </a:tabLst>
            </a:pPr>
            <a:r>
              <a:rPr lang="en-US" sz="1000" spc="-5" dirty="0">
                <a:latin typeface="DINPro-Light" panose="02000504040000020003" pitchFamily="50" charset="0"/>
                <a:cs typeface="Arial"/>
              </a:rPr>
              <a:t>Domestic market excluded</a:t>
            </a:r>
          </a:p>
          <a:p>
            <a:pPr marL="241300" marR="5080" indent="-228600">
              <a:lnSpc>
                <a:spcPts val="1000"/>
              </a:lnSpc>
              <a:spcBef>
                <a:spcPts val="240"/>
              </a:spcBef>
              <a:spcAft>
                <a:spcPts val="240"/>
              </a:spcAft>
              <a:buClr>
                <a:srgbClr val="2D8CB5"/>
              </a:buClr>
              <a:buChar char="•"/>
              <a:tabLst>
                <a:tab pos="241300" algn="l"/>
              </a:tabLst>
            </a:pPr>
            <a:r>
              <a:rPr lang="en-US" sz="1000" spc="-5" dirty="0">
                <a:latin typeface="DINPro-Light" panose="02000504040000020003" pitchFamily="50" charset="0"/>
                <a:cs typeface="Arial"/>
              </a:rPr>
              <a:t>The following </a:t>
            </a:r>
            <a:r>
              <a:rPr lang="en-US" sz="1000" b="1" spc="-5" dirty="0">
                <a:latin typeface="DINPro-Light" panose="02000504040000020003" pitchFamily="50" charset="0"/>
                <a:cs typeface="Arial"/>
              </a:rPr>
              <a:t>indicators</a:t>
            </a:r>
            <a:r>
              <a:rPr lang="en-US" sz="1000" spc="-5" dirty="0">
                <a:latin typeface="DINPro-Light" panose="02000504040000020003" pitchFamily="50" charset="0"/>
                <a:cs typeface="Arial"/>
              </a:rPr>
              <a:t> are analysed: </a:t>
            </a:r>
          </a:p>
          <a:p>
            <a:pPr marL="698500" marR="5080" lvl="1" indent="-228600">
              <a:lnSpc>
                <a:spcPts val="1000"/>
              </a:lnSpc>
              <a:spcBef>
                <a:spcPts val="240"/>
              </a:spcBef>
              <a:spcAft>
                <a:spcPts val="240"/>
              </a:spcAft>
              <a:buClr>
                <a:srgbClr val="2D8CB5"/>
              </a:buClr>
              <a:buChar char="•"/>
              <a:tabLst>
                <a:tab pos="241300" algn="l"/>
              </a:tabLst>
            </a:pPr>
            <a:r>
              <a:rPr lang="en-GB" sz="1000" b="1" dirty="0">
                <a:solidFill>
                  <a:srgbClr val="5C9FCA"/>
                </a:solidFill>
                <a:latin typeface="DINPro-Light" panose="02000504040000020003" pitchFamily="50" charset="0"/>
                <a:ea typeface="Open Sans" panose="020B0606030504020204" pitchFamily="34" charset="0"/>
                <a:cs typeface="Open Sans" panose="020B0606030504020204" pitchFamily="34" charset="0"/>
              </a:rPr>
              <a:t>TPI &gt; </a:t>
            </a:r>
            <a:r>
              <a:rPr lang="en-GB" sz="1000" b="1" dirty="0">
                <a:latin typeface="DINPro-Light" panose="02000504040000020003" pitchFamily="50" charset="0"/>
                <a:ea typeface="Open Sans" panose="020B0606030504020204" pitchFamily="34" charset="0"/>
                <a:cs typeface="Open Sans" panose="020B0606030504020204" pitchFamily="34" charset="0"/>
              </a:rPr>
              <a:t>The Tourist Products Index, </a:t>
            </a:r>
            <a:r>
              <a:rPr lang="en-GB" sz="1000" dirty="0">
                <a:latin typeface="DINPro-Light" panose="02000504040000020003" pitchFamily="50" charset="0"/>
                <a:ea typeface="Open Sans" panose="020B0606030504020204" pitchFamily="34" charset="0"/>
                <a:cs typeface="Open Sans" panose="020B0606030504020204" pitchFamily="34" charset="0"/>
              </a:rPr>
              <a:t>measures the level of satisfaction with the offer (products) of the destination in its various categories: Cultural, Gastronomic, etc. This index is obtained by analysing the distribution of positive, negative and neutral comments that are produced for each of these products on Twitter and Tripadvisor.</a:t>
            </a:r>
          </a:p>
          <a:p>
            <a:pPr marL="698500" marR="5080" lvl="1" indent="-228600">
              <a:lnSpc>
                <a:spcPts val="1000"/>
              </a:lnSpc>
              <a:spcBef>
                <a:spcPts val="240"/>
              </a:spcBef>
              <a:spcAft>
                <a:spcPts val="240"/>
              </a:spcAft>
              <a:buClr>
                <a:srgbClr val="2D8CB5"/>
              </a:buClr>
              <a:buChar char="•"/>
              <a:tabLst>
                <a:tab pos="241300" algn="l"/>
              </a:tabLst>
            </a:pPr>
            <a:r>
              <a:rPr lang="en-US" sz="1000" b="1" dirty="0">
                <a:solidFill>
                  <a:srgbClr val="5C9FCA"/>
                </a:solidFill>
                <a:latin typeface="DINPro-Light" panose="02000504040000020003" pitchFamily="50" charset="0"/>
                <a:ea typeface="Open Sans" panose="020B0606030504020204" pitchFamily="34" charset="0"/>
                <a:cs typeface="Open Sans" panose="020B0606030504020204" pitchFamily="34" charset="0"/>
              </a:rPr>
              <a:t>HIS &gt; </a:t>
            </a:r>
            <a:r>
              <a:rPr lang="en-GB" sz="1000" b="1" dirty="0">
                <a:latin typeface="DINPro-Light" panose="02000504040000020003" pitchFamily="50" charset="0"/>
                <a:ea typeface="Open Sans" panose="020B0606030504020204" pitchFamily="34" charset="0"/>
                <a:cs typeface="Open Sans" panose="020B0606030504020204" pitchFamily="34" charset="0"/>
              </a:rPr>
              <a:t>The Hotel Satisfaction Index, </a:t>
            </a:r>
            <a:r>
              <a:rPr lang="en-GB" sz="1000" dirty="0">
                <a:latin typeface="DINPro-Light" panose="02000504040000020003" pitchFamily="50" charset="0"/>
                <a:ea typeface="Open Sans" panose="020B0606030504020204" pitchFamily="34" charset="0"/>
                <a:cs typeface="Open Sans" panose="020B0606030504020204" pitchFamily="34" charset="0"/>
              </a:rPr>
              <a:t>measures, as the name suggests, the level of visitor satisfaction with the entire accommodation sector of a destination for three, four and five-star hotels, based on comments on the accommodation offer that guests make on Tripadvisor, Expedia and Booking.</a:t>
            </a:r>
          </a:p>
          <a:p>
            <a:pPr marL="698500" marR="5080" lvl="1" indent="-228600">
              <a:lnSpc>
                <a:spcPts val="1000"/>
              </a:lnSpc>
              <a:spcBef>
                <a:spcPts val="240"/>
              </a:spcBef>
              <a:spcAft>
                <a:spcPts val="240"/>
              </a:spcAft>
              <a:buClr>
                <a:srgbClr val="2D8CB5"/>
              </a:buClr>
              <a:buChar char="•"/>
              <a:tabLst>
                <a:tab pos="241300" algn="l"/>
              </a:tabLst>
            </a:pPr>
            <a:endParaRPr lang="en-GB" sz="1000" dirty="0">
              <a:latin typeface="DINPro-Light" panose="02000504040000020003" pitchFamily="50" charset="0"/>
              <a:ea typeface="Open Sans" panose="020B0606030504020204" pitchFamily="34" charset="0"/>
              <a:cs typeface="Open Sans" panose="020B0606030504020204" pitchFamily="34" charset="0"/>
            </a:endParaRPr>
          </a:p>
          <a:p>
            <a:pPr algn="l">
              <a:lnSpc>
                <a:spcPct val="100000"/>
              </a:lnSpc>
              <a:spcBef>
                <a:spcPts val="0"/>
              </a:spcBef>
            </a:pPr>
            <a:endParaRPr lang="en-US" sz="1000" dirty="0">
              <a:latin typeface="DINPro-Light" panose="02000504040000020003" pitchFamily="50" charset="0"/>
              <a:ea typeface="Open Sans" panose="020B0606030504020204" pitchFamily="34" charset="0"/>
              <a:cs typeface="Open Sans" panose="020B0606030504020204" pitchFamily="34" charset="0"/>
            </a:endParaRPr>
          </a:p>
          <a:p>
            <a:pPr marL="241300" marR="5080" indent="-228600">
              <a:lnSpc>
                <a:spcPts val="1000"/>
              </a:lnSpc>
              <a:spcBef>
                <a:spcPts val="240"/>
              </a:spcBef>
              <a:spcAft>
                <a:spcPts val="240"/>
              </a:spcAft>
              <a:buClr>
                <a:srgbClr val="2D8CB5"/>
              </a:buClr>
              <a:buChar char="•"/>
              <a:tabLst>
                <a:tab pos="241300" algn="l"/>
              </a:tabLst>
            </a:pPr>
            <a:endParaRPr lang="en-US" sz="1000" spc="-5" dirty="0">
              <a:latin typeface="DINPro-Light" panose="02000504040000020003" pitchFamily="50" charset="0"/>
              <a:cs typeface="Arial"/>
            </a:endParaRPr>
          </a:p>
          <a:p>
            <a:pPr marL="698500" marR="5080" lvl="1" indent="-228600">
              <a:lnSpc>
                <a:spcPts val="1000"/>
              </a:lnSpc>
              <a:spcBef>
                <a:spcPts val="240"/>
              </a:spcBef>
              <a:buClr>
                <a:srgbClr val="2D8CB5"/>
              </a:buClr>
              <a:buChar char="•"/>
              <a:tabLst>
                <a:tab pos="241300" algn="l"/>
              </a:tabLst>
            </a:pPr>
            <a:endParaRPr lang="en-US" sz="1000" spc="-5" dirty="0">
              <a:latin typeface="DINPro-Light" panose="02000504040000020003" pitchFamily="50" charset="0"/>
              <a:cs typeface="Arial"/>
            </a:endParaRPr>
          </a:p>
        </p:txBody>
      </p:sp>
    </p:spTree>
    <p:extLst>
      <p:ext uri="{BB962C8B-B14F-4D97-AF65-F5344CB8AC3E}">
        <p14:creationId xmlns:p14="http://schemas.microsoft.com/office/powerpoint/2010/main" val="3165437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86400" y="288925"/>
            <a:ext cx="5719801" cy="312906"/>
          </a:xfrm>
          <a:prstGeom prst="rect">
            <a:avLst/>
          </a:prstGeom>
        </p:spPr>
        <p:txBody>
          <a:bodyPr vert="horz" wrap="square" lIns="0" tIns="30480" rIns="0" bIns="0" rtlCol="0">
            <a:spAutoFit/>
          </a:bodyPr>
          <a:lstStyle/>
          <a:p>
            <a:pPr marL="241300" marR="5080" indent="-228600">
              <a:lnSpc>
                <a:spcPts val="1000"/>
              </a:lnSpc>
              <a:spcBef>
                <a:spcPts val="240"/>
              </a:spcBef>
              <a:buClr>
                <a:srgbClr val="2D8CB5"/>
              </a:buClr>
              <a:buChar char="•"/>
              <a:tabLst>
                <a:tab pos="241300" algn="l"/>
              </a:tabLst>
            </a:pPr>
            <a:endParaRPr lang="en-US" sz="1000" spc="-5" dirty="0">
              <a:solidFill>
                <a:srgbClr val="231F20"/>
              </a:solidFill>
              <a:latin typeface="DINPro-Light" panose="02000504040000020003" pitchFamily="50" charset="0"/>
              <a:cs typeface="Arial"/>
            </a:endParaRPr>
          </a:p>
          <a:p>
            <a:pPr marL="241300" marR="5080" indent="-228600">
              <a:lnSpc>
                <a:spcPts val="1000"/>
              </a:lnSpc>
              <a:spcBef>
                <a:spcPts val="240"/>
              </a:spcBef>
              <a:buClr>
                <a:srgbClr val="2D8CB5"/>
              </a:buClr>
              <a:buChar char="•"/>
              <a:tabLst>
                <a:tab pos="241300" algn="l"/>
              </a:tabLst>
            </a:pPr>
            <a:endParaRPr lang="en-US" sz="1000" spc="-5" dirty="0">
              <a:solidFill>
                <a:srgbClr val="231F20"/>
              </a:solidFill>
              <a:latin typeface="DINPro-Light" panose="02000504040000020003" pitchFamily="50" charset="0"/>
              <a:cs typeface="Arial"/>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a:rPr>
              <a:t>METHODOLOGICAL ANNEX</a:t>
            </a:r>
            <a:endParaRPr sz="2700" dirty="0">
              <a:latin typeface="DINPro"/>
            </a:endParaRPr>
          </a:p>
          <a:p>
            <a:pPr marL="12700">
              <a:lnSpc>
                <a:spcPts val="3180"/>
              </a:lnSpc>
            </a:pPr>
            <a:r>
              <a:rPr lang="en-US" sz="2700" spc="-100" dirty="0">
                <a:solidFill>
                  <a:srgbClr val="3FADDD"/>
                </a:solidFill>
                <a:latin typeface="DINPro"/>
              </a:rPr>
              <a:t>TRAVELLERS’ ONLINE SENTIMENT</a:t>
            </a:r>
            <a:endParaRPr sz="2700" dirty="0">
              <a:latin typeface="DINPro"/>
            </a:endParaRPr>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2" name="object 5">
            <a:extLst>
              <a:ext uri="{FF2B5EF4-FFF2-40B4-BE49-F238E27FC236}">
                <a16:creationId xmlns:a16="http://schemas.microsoft.com/office/drawing/2014/main" id="{B2EAC0BB-6694-45E5-9F86-8F09DDE34DBE}"/>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63814ACF-05DF-4CA7-BF49-946FFF68D09D}" type="slidenum">
              <a:rPr lang="en-US" sz="700" smtClean="0">
                <a:latin typeface="DINPro-Light" panose="02000504040000020003" pitchFamily="50" charset="0"/>
                <a:cs typeface="Arial"/>
              </a:rPr>
              <a:t>53</a:t>
            </a:fld>
            <a:endParaRPr sz="700" dirty="0">
              <a:latin typeface="DINPro-Light" panose="02000504040000020003" pitchFamily="50" charset="0"/>
              <a:cs typeface="Arial"/>
            </a:endParaRPr>
          </a:p>
        </p:txBody>
      </p:sp>
      <p:sp>
        <p:nvSpPr>
          <p:cNvPr id="6" name="Content Placeholder 3">
            <a:extLst>
              <a:ext uri="{FF2B5EF4-FFF2-40B4-BE49-F238E27FC236}">
                <a16:creationId xmlns:a16="http://schemas.microsoft.com/office/drawing/2014/main" id="{74F9599D-1BBF-4973-B152-F91D01830328}"/>
              </a:ext>
            </a:extLst>
          </p:cNvPr>
          <p:cNvSpPr txBox="1">
            <a:spLocks/>
          </p:cNvSpPr>
          <p:nvPr/>
        </p:nvSpPr>
        <p:spPr>
          <a:xfrm>
            <a:off x="1047154" y="1186382"/>
            <a:ext cx="7374623" cy="3154710"/>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sz="1000" b="1" dirty="0">
              <a:solidFill>
                <a:srgbClr val="5C9FCA"/>
              </a:solidFill>
              <a:latin typeface="DINPro-Light" panose="02000504040000020003" pitchFamily="50" charset="0"/>
              <a:ea typeface="Open Sans" panose="020B0606030504020204" pitchFamily="34" charset="0"/>
              <a:cs typeface="Open Sans" panose="020B0606030504020204" pitchFamily="34" charset="0"/>
            </a:endParaRPr>
          </a:p>
          <a:p>
            <a:pPr algn="l">
              <a:lnSpc>
                <a:spcPct val="100000"/>
              </a:lnSpc>
              <a:spcBef>
                <a:spcPts val="0"/>
              </a:spcBef>
            </a:pPr>
            <a:endParaRPr lang="en-GB" sz="1000" b="1" dirty="0">
              <a:solidFill>
                <a:srgbClr val="5C9FCA"/>
              </a:solidFill>
              <a:latin typeface="DINPro-Light" panose="02000504040000020003" pitchFamily="50" charset="0"/>
              <a:ea typeface="Open Sans" panose="020B0606030504020204" pitchFamily="34" charset="0"/>
              <a:cs typeface="Open Sans" panose="020B0606030504020204" pitchFamily="34" charset="0"/>
            </a:endParaRPr>
          </a:p>
          <a:p>
            <a:pPr algn="l">
              <a:lnSpc>
                <a:spcPct val="100000"/>
              </a:lnSpc>
              <a:spcBef>
                <a:spcPts val="0"/>
              </a:spcBef>
            </a:pPr>
            <a:endParaRPr lang="en-GB" sz="1000" b="1" dirty="0">
              <a:solidFill>
                <a:srgbClr val="5C9FCA"/>
              </a:solidFill>
              <a:latin typeface="DINPro-Light" panose="02000504040000020003" pitchFamily="50" charset="0"/>
              <a:ea typeface="Open Sans" panose="020B0606030504020204" pitchFamily="34" charset="0"/>
              <a:cs typeface="Open Sans" panose="020B0606030504020204" pitchFamily="34" charset="0"/>
            </a:endParaRPr>
          </a:p>
          <a:p>
            <a:pPr algn="l">
              <a:lnSpc>
                <a:spcPct val="100000"/>
              </a:lnSpc>
              <a:spcBef>
                <a:spcPts val="0"/>
              </a:spcBef>
            </a:pPr>
            <a:r>
              <a:rPr lang="en-GB" sz="1000" dirty="0">
                <a:effectLst/>
                <a:latin typeface="DINPro-Light" panose="02000504040000020003" pitchFamily="50" charset="0"/>
                <a:ea typeface="Calibri" panose="020F0502020204030204" pitchFamily="34" charset="0"/>
              </a:rPr>
              <a:t>The indexes are calculated by using advanced Natural Language Processing, Artificial Intelligence and Machine Learning techniques to analyse millions of spontaneous tourist interactions on social media or reviews sites. It enables the identification of tourist mentions (from visitors or potential visitors) related to some specific issue (</a:t>
            </a:r>
            <a:r>
              <a:rPr lang="en-GB" sz="1000" dirty="0">
                <a:latin typeface="DINPro-Light" panose="02000504040000020003" pitchFamily="50" charset="0"/>
                <a:ea typeface="Calibri" panose="020F0502020204030204" pitchFamily="34" charset="0"/>
              </a:rPr>
              <a:t>i.e. </a:t>
            </a:r>
            <a:r>
              <a:rPr lang="en-GB" sz="1000" dirty="0">
                <a:effectLst/>
                <a:latin typeface="DINPro-Light" panose="02000504040000020003" pitchFamily="50" charset="0"/>
                <a:ea typeface="Calibri" panose="020F0502020204030204" pitchFamily="34" charset="0"/>
              </a:rPr>
              <a:t>Product, Hotel, Security, Climate) and the sentiment associated with them. The machine sorts the mentions in three categories: positive, neutral and negative and calculates the index based on volumes and share of each of them.</a:t>
            </a:r>
          </a:p>
          <a:p>
            <a:pPr algn="l">
              <a:lnSpc>
                <a:spcPct val="100000"/>
              </a:lnSpc>
              <a:spcBef>
                <a:spcPts val="0"/>
              </a:spcBef>
            </a:pPr>
            <a:endParaRPr lang="en-US" sz="1000" b="1" dirty="0">
              <a:solidFill>
                <a:srgbClr val="5C9FCA"/>
              </a:solidFill>
              <a:latin typeface="DINPro-Light" panose="02000504040000020003" pitchFamily="50" charset="0"/>
              <a:ea typeface="Open Sans" panose="020B0606030504020204" pitchFamily="34" charset="0"/>
              <a:cs typeface="Open Sans" panose="020B0606030504020204" pitchFamily="34" charset="0"/>
            </a:endParaRPr>
          </a:p>
          <a:p>
            <a:pPr algn="l">
              <a:lnSpc>
                <a:spcPct val="100000"/>
              </a:lnSpc>
              <a:spcBef>
                <a:spcPts val="0"/>
              </a:spcBef>
            </a:pPr>
            <a:r>
              <a:rPr lang="en-US" sz="1000" b="1" dirty="0">
                <a:solidFill>
                  <a:srgbClr val="5C9FCA"/>
                </a:solidFill>
                <a:latin typeface="DINPro-Light" panose="02000504040000020003" pitchFamily="50" charset="0"/>
                <a:ea typeface="Open Sans" panose="020B0606030504020204" pitchFamily="34" charset="0"/>
                <a:cs typeface="Open Sans" panose="020B0606030504020204" pitchFamily="34" charset="0"/>
              </a:rPr>
              <a:t>Index scoring system: </a:t>
            </a:r>
            <a:r>
              <a:rPr lang="en-GB" sz="1000" dirty="0">
                <a:latin typeface="DINPro-Light" panose="02000504040000020003" pitchFamily="50" charset="0"/>
                <a:ea typeface="Open Sans" panose="020B0606030504020204" pitchFamily="34" charset="0"/>
                <a:cs typeface="Open Sans" panose="020B0606030504020204" pitchFamily="34" charset="0"/>
              </a:rPr>
              <a:t>The calculated indices show values ​​between 0 and 100 points. Below, the rating scale is shown to know the meaning and evolution of the indicators over time. </a:t>
            </a:r>
          </a:p>
          <a:p>
            <a:pPr marL="171450" indent="-171450" algn="l">
              <a:lnSpc>
                <a:spcPct val="100000"/>
              </a:lnSpc>
              <a:spcBef>
                <a:spcPts val="0"/>
              </a:spcBef>
              <a:buClr>
                <a:srgbClr val="40AEDD"/>
              </a:buClr>
              <a:buFont typeface="Arial" panose="020B0604020202020204" pitchFamily="34" charset="0"/>
              <a:buChar char="•"/>
            </a:pPr>
            <a:r>
              <a:rPr lang="en-GB" sz="1000" dirty="0">
                <a:latin typeface="DINPro-Light" panose="02000504040000020003" pitchFamily="50" charset="0"/>
                <a:ea typeface="Open Sans" panose="020B0606030504020204" pitchFamily="34" charset="0"/>
                <a:cs typeface="Open Sans" panose="020B0606030504020204" pitchFamily="34" charset="0"/>
              </a:rPr>
              <a:t>0 to 24 points: Those indicators or indices that are within this scale, show </a:t>
            </a:r>
            <a:r>
              <a:rPr lang="en-GB" sz="1000" b="1" dirty="0">
                <a:latin typeface="DINPro-Light" panose="02000504040000020003" pitchFamily="50" charset="0"/>
                <a:ea typeface="Open Sans" panose="020B0606030504020204" pitchFamily="34" charset="0"/>
                <a:cs typeface="Open Sans" panose="020B0606030504020204" pitchFamily="34" charset="0"/>
              </a:rPr>
              <a:t>very low levels of satisfaction and confidence </a:t>
            </a:r>
            <a:r>
              <a:rPr lang="en-GB" sz="1000" dirty="0">
                <a:latin typeface="DINPro-Light" panose="02000504040000020003" pitchFamily="50" charset="0"/>
                <a:ea typeface="Open Sans" panose="020B0606030504020204" pitchFamily="34" charset="0"/>
                <a:cs typeface="Open Sans" panose="020B0606030504020204" pitchFamily="34" charset="0"/>
              </a:rPr>
              <a:t>and therefore are a priority area for reconfiguration. </a:t>
            </a:r>
          </a:p>
          <a:p>
            <a:pPr marL="171450" indent="-171450" algn="l">
              <a:lnSpc>
                <a:spcPct val="100000"/>
              </a:lnSpc>
              <a:spcBef>
                <a:spcPts val="0"/>
              </a:spcBef>
              <a:buClr>
                <a:srgbClr val="40AEDD"/>
              </a:buClr>
              <a:buFont typeface="Arial" panose="020B0604020202020204" pitchFamily="34" charset="0"/>
              <a:buChar char="•"/>
            </a:pPr>
            <a:r>
              <a:rPr lang="en-GB" sz="1000" dirty="0">
                <a:latin typeface="DINPro-Light" panose="02000504040000020003" pitchFamily="50" charset="0"/>
                <a:ea typeface="Open Sans" panose="020B0606030504020204" pitchFamily="34" charset="0"/>
                <a:cs typeface="Open Sans" panose="020B0606030504020204" pitchFamily="34" charset="0"/>
              </a:rPr>
              <a:t>25 to 49 points: </a:t>
            </a:r>
            <a:r>
              <a:rPr lang="en-GB" sz="1000" b="1" dirty="0">
                <a:latin typeface="DINPro-Light" panose="02000504040000020003" pitchFamily="50" charset="0"/>
                <a:ea typeface="Open Sans" panose="020B0606030504020204" pitchFamily="34" charset="0"/>
                <a:cs typeface="Open Sans" panose="020B0606030504020204" pitchFamily="34" charset="0"/>
              </a:rPr>
              <a:t>Relatively low level of satisfaction and confidence</a:t>
            </a:r>
            <a:r>
              <a:rPr lang="en-GB" sz="1000" dirty="0">
                <a:latin typeface="DINPro-Light" panose="02000504040000020003" pitchFamily="50" charset="0"/>
                <a:ea typeface="Open Sans" panose="020B0606030504020204" pitchFamily="34" charset="0"/>
                <a:cs typeface="Open Sans" panose="020B0606030504020204" pitchFamily="34" charset="0"/>
              </a:rPr>
              <a:t>. Important potential for improvement. </a:t>
            </a:r>
          </a:p>
          <a:p>
            <a:pPr marL="171450" indent="-171450" algn="l">
              <a:lnSpc>
                <a:spcPct val="100000"/>
              </a:lnSpc>
              <a:spcBef>
                <a:spcPts val="0"/>
              </a:spcBef>
              <a:buClr>
                <a:srgbClr val="40AEDD"/>
              </a:buClr>
              <a:buFont typeface="Arial" panose="020B0604020202020204" pitchFamily="34" charset="0"/>
              <a:buChar char="•"/>
            </a:pPr>
            <a:r>
              <a:rPr lang="en-GB" sz="1000" dirty="0">
                <a:latin typeface="DINPro-Light" panose="02000504040000020003" pitchFamily="50" charset="0"/>
                <a:ea typeface="Open Sans" panose="020B0606030504020204" pitchFamily="34" charset="0"/>
                <a:cs typeface="Open Sans" panose="020B0606030504020204" pitchFamily="34" charset="0"/>
              </a:rPr>
              <a:t>50 to 74 points: </a:t>
            </a:r>
            <a:r>
              <a:rPr lang="en-GB" sz="1000" b="1" dirty="0">
                <a:latin typeface="DINPro-Light" panose="02000504040000020003" pitchFamily="50" charset="0"/>
                <a:ea typeface="Open Sans" panose="020B0606030504020204" pitchFamily="34" charset="0"/>
                <a:cs typeface="Open Sans" panose="020B0606030504020204" pitchFamily="34" charset="0"/>
              </a:rPr>
              <a:t>Good to very good satisfaction level</a:t>
            </a:r>
            <a:r>
              <a:rPr lang="en-GB" sz="1000" dirty="0">
                <a:latin typeface="DINPro-Light" panose="02000504040000020003" pitchFamily="50" charset="0"/>
                <a:ea typeface="Open Sans" panose="020B0606030504020204" pitchFamily="34" charset="0"/>
                <a:cs typeface="Open Sans" panose="020B0606030504020204" pitchFamily="34" charset="0"/>
              </a:rPr>
              <a:t>. Moderate potential for improvement. </a:t>
            </a:r>
          </a:p>
          <a:p>
            <a:pPr marL="171450" indent="-171450" algn="l">
              <a:lnSpc>
                <a:spcPct val="100000"/>
              </a:lnSpc>
              <a:spcBef>
                <a:spcPts val="0"/>
              </a:spcBef>
              <a:buClr>
                <a:srgbClr val="40AEDD"/>
              </a:buClr>
              <a:buFont typeface="Arial" panose="020B0604020202020204" pitchFamily="34" charset="0"/>
              <a:buChar char="•"/>
            </a:pPr>
            <a:r>
              <a:rPr lang="en-GB" sz="1000" dirty="0">
                <a:latin typeface="DINPro-Light" panose="02000504040000020003" pitchFamily="50" charset="0"/>
                <a:ea typeface="Open Sans" panose="020B0606030504020204" pitchFamily="34" charset="0"/>
                <a:cs typeface="Open Sans" panose="020B0606030504020204" pitchFamily="34" charset="0"/>
              </a:rPr>
              <a:t>75 to 100 points: </a:t>
            </a:r>
            <a:r>
              <a:rPr lang="en-GB" sz="1000" b="1" dirty="0">
                <a:latin typeface="DINPro-Light" panose="02000504040000020003" pitchFamily="50" charset="0"/>
                <a:ea typeface="Open Sans" panose="020B0606030504020204" pitchFamily="34" charset="0"/>
                <a:cs typeface="Open Sans" panose="020B0606030504020204" pitchFamily="34" charset="0"/>
              </a:rPr>
              <a:t>Excellent satisfaction and confidence </a:t>
            </a:r>
            <a:r>
              <a:rPr lang="en-GB" sz="1000" dirty="0">
                <a:latin typeface="DINPro-Light" panose="02000504040000020003" pitchFamily="50" charset="0"/>
                <a:ea typeface="Open Sans" panose="020B0606030504020204" pitchFamily="34" charset="0"/>
                <a:cs typeface="Open Sans" panose="020B0606030504020204" pitchFamily="34" charset="0"/>
              </a:rPr>
              <a:t>levels. In some cases there are margins for improvement, although in most of them they are levels to maintain and consolidate.</a:t>
            </a:r>
          </a:p>
          <a:p>
            <a:pPr algn="l">
              <a:lnSpc>
                <a:spcPct val="100000"/>
              </a:lnSpc>
              <a:spcBef>
                <a:spcPts val="0"/>
              </a:spcBef>
            </a:pPr>
            <a:endParaRPr lang="en-GB" sz="1000" dirty="0">
              <a:latin typeface="DINPro-Light" panose="02000504040000020003" pitchFamily="50" charset="0"/>
              <a:ea typeface="Open Sans" panose="020B0606030504020204" pitchFamily="34" charset="0"/>
              <a:cs typeface="Open Sans" panose="020B0606030504020204" pitchFamily="34" charset="0"/>
            </a:endParaRPr>
          </a:p>
          <a:p>
            <a:pPr algn="l">
              <a:lnSpc>
                <a:spcPct val="100000"/>
              </a:lnSpc>
              <a:spcBef>
                <a:spcPts val="0"/>
              </a:spcBef>
            </a:pPr>
            <a:r>
              <a:rPr lang="en-GB" sz="1000" dirty="0">
                <a:latin typeface="DINPro-Light" panose="02000504040000020003" pitchFamily="50" charset="0"/>
                <a:ea typeface="Open Sans" panose="020B0606030504020204" pitchFamily="34" charset="0"/>
                <a:cs typeface="Open Sans" panose="020B0606030504020204" pitchFamily="34" charset="0"/>
              </a:rPr>
              <a:t>For a more detailed description about the specific indices please visit the following </a:t>
            </a:r>
            <a:r>
              <a:rPr lang="en-GB" sz="1000" dirty="0">
                <a:latin typeface="DINPro-Light" panose="02000504040000020003" pitchFamily="50" charset="0"/>
                <a:ea typeface="Open Sans" panose="020B0606030504020204" pitchFamily="34" charset="0"/>
                <a:cs typeface="Open Sans" panose="020B0606030504020204" pitchFamily="34" charset="0"/>
                <a:hlinkClick r:id="rId2"/>
              </a:rPr>
              <a:t>link</a:t>
            </a:r>
            <a:r>
              <a:rPr lang="en-GB" sz="1000" dirty="0">
                <a:latin typeface="DINPro-Light" panose="02000504040000020003" pitchFamily="50" charset="0"/>
                <a:ea typeface="Open Sans" panose="020B0606030504020204" pitchFamily="34" charset="0"/>
                <a:cs typeface="Open Sans" panose="020B0606030504020204" pitchFamily="34" charset="0"/>
              </a:rPr>
              <a:t>.</a:t>
            </a:r>
            <a:endParaRPr lang="en-US" sz="1000" dirty="0">
              <a:latin typeface="DINPro-Light" panose="02000504040000020003" pitchFamily="50" charset="0"/>
              <a:ea typeface="Open Sans" panose="020B0606030504020204" pitchFamily="34" charset="0"/>
              <a:cs typeface="Open Sans" panose="020B0606030504020204" pitchFamily="34" charset="0"/>
            </a:endParaRPr>
          </a:p>
          <a:p>
            <a:pPr algn="l">
              <a:spcBef>
                <a:spcPts val="0"/>
              </a:spcBef>
            </a:pPr>
            <a:endParaRPr lang="en-GB" sz="1000" dirty="0">
              <a:solidFill>
                <a:schemeClr val="bg2">
                  <a:lumMod val="25000"/>
                </a:schemeClr>
              </a:solidFill>
              <a:latin typeface="DINPro-Light" panose="02000504040000020003"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522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6A26D-6666-497F-A725-39F233B071F0}"/>
              </a:ext>
            </a:extLst>
          </p:cNvPr>
          <p:cNvSpPr txBox="1"/>
          <p:nvPr/>
        </p:nvSpPr>
        <p:spPr>
          <a:xfrm>
            <a:off x="0" y="1050924"/>
            <a:ext cx="2809602" cy="3862596"/>
          </a:xfrm>
          <a:prstGeom prst="rect">
            <a:avLst/>
          </a:prstGeom>
          <a:noFill/>
        </p:spPr>
        <p:txBody>
          <a:bodyPr wrap="square">
            <a:spAutoFit/>
          </a:bodyPr>
          <a:lstStyle/>
          <a:p>
            <a:r>
              <a:rPr lang="en-US" sz="700" dirty="0">
                <a:latin typeface="DINPro-Light" panose="02000504040000020003" pitchFamily="50" charset="0"/>
              </a:rPr>
              <a:t>Copyright © 2020 European Travel Commission (ETC)</a:t>
            </a:r>
          </a:p>
          <a:p>
            <a:br>
              <a:rPr lang="en-US" sz="700" dirty="0">
                <a:latin typeface="DINPro-Light" panose="02000504040000020003" pitchFamily="50" charset="0"/>
              </a:rPr>
            </a:br>
            <a:r>
              <a:rPr lang="en-US" sz="700" dirty="0">
                <a:latin typeface="DINPro-Light" panose="02000504040000020003" pitchFamily="50" charset="0"/>
              </a:rPr>
              <a:t>This project is co-funded by the European Union</a:t>
            </a:r>
          </a:p>
          <a:p>
            <a:endParaRPr lang="en-US" sz="700" dirty="0">
              <a:latin typeface="DINPro Light" panose="02000504040000020003"/>
            </a:endParaRPr>
          </a:p>
          <a:p>
            <a:r>
              <a:rPr lang="en-US" sz="700" b="1" dirty="0">
                <a:latin typeface="DINPro-Black" panose="02000503030000020004" pitchFamily="50" charset="0"/>
              </a:rPr>
              <a:t>Study on Monitoring Sentiment for Intra-European Travel</a:t>
            </a:r>
          </a:p>
          <a:p>
            <a:endParaRPr lang="en-US" sz="700" dirty="0">
              <a:latin typeface="DINPro Light" panose="02000504040000020003"/>
            </a:endParaRPr>
          </a:p>
          <a:p>
            <a:r>
              <a:rPr lang="en-US" sz="700" dirty="0">
                <a:latin typeface="DINPro-Light" panose="02000504040000020003" pitchFamily="50" charset="0"/>
              </a:rPr>
              <a:t>All rights reserved. The contents of this report may be</a:t>
            </a:r>
          </a:p>
          <a:p>
            <a:r>
              <a:rPr lang="en-US" sz="700" dirty="0">
                <a:latin typeface="DINPro-Light" panose="02000504040000020003" pitchFamily="50" charset="0"/>
              </a:rPr>
              <a:t>quoted, provided the source is given accurately and</a:t>
            </a:r>
          </a:p>
          <a:p>
            <a:r>
              <a:rPr lang="en-US" sz="700" dirty="0">
                <a:latin typeface="DINPro-Light" panose="02000504040000020003" pitchFamily="50" charset="0"/>
              </a:rPr>
              <a:t>clearly. Distribution or reproduction in full is permitted for</a:t>
            </a:r>
          </a:p>
          <a:p>
            <a:r>
              <a:rPr lang="en-US" sz="700" dirty="0">
                <a:latin typeface="DINPro-Light" panose="02000504040000020003" pitchFamily="50" charset="0"/>
              </a:rPr>
              <a:t>own or internal use only.</a:t>
            </a:r>
          </a:p>
          <a:p>
            <a:endParaRPr lang="en-US" sz="700" dirty="0">
              <a:latin typeface="DINPro-Light" panose="02000504040000020003" pitchFamily="50" charset="0"/>
            </a:endParaRPr>
          </a:p>
          <a:p>
            <a:r>
              <a:rPr lang="en-US" sz="700" dirty="0">
                <a:latin typeface="DINPro-Light" panose="02000504040000020003" pitchFamily="50" charset="0"/>
              </a:rPr>
              <a:t>While we encourage distribution via publicly accessible</a:t>
            </a:r>
          </a:p>
          <a:p>
            <a:r>
              <a:rPr lang="en-US" sz="700" dirty="0">
                <a:latin typeface="DINPro-Light" panose="02000504040000020003" pitchFamily="50" charset="0"/>
              </a:rPr>
              <a:t>websites, this should be done via a link to ETC’s</a:t>
            </a:r>
          </a:p>
          <a:p>
            <a:r>
              <a:rPr lang="en-US" sz="700" dirty="0">
                <a:latin typeface="DINPro-Light" panose="02000504040000020003" pitchFamily="50" charset="0"/>
              </a:rPr>
              <a:t>corporate website, </a:t>
            </a:r>
            <a:r>
              <a:rPr lang="en-US" sz="700" dirty="0">
                <a:latin typeface="DINPro-Light" panose="02000504040000020003" pitchFamily="50" charset="0"/>
                <a:hlinkClick r:id="rId2"/>
              </a:rPr>
              <a:t>www.etc-corporate.org</a:t>
            </a:r>
            <a:endParaRPr lang="en-US" sz="700" dirty="0">
              <a:latin typeface="DINPro-Light" panose="02000504040000020003" pitchFamily="50" charset="0"/>
            </a:endParaRPr>
          </a:p>
          <a:p>
            <a:endParaRPr lang="en-US" sz="700" dirty="0">
              <a:latin typeface="DINPro-Light" panose="02000504040000020003" pitchFamily="50" charset="0"/>
            </a:endParaRPr>
          </a:p>
          <a:p>
            <a:r>
              <a:rPr lang="en-US" sz="700" dirty="0">
                <a:latin typeface="DINPro-Light" panose="02000504040000020003" pitchFamily="50" charset="0"/>
              </a:rPr>
              <a:t>Data sources: This report is based on research conducted</a:t>
            </a:r>
          </a:p>
          <a:p>
            <a:r>
              <a:rPr lang="en-US" sz="700" dirty="0">
                <a:latin typeface="DINPro-Light" panose="02000504040000020003" pitchFamily="50" charset="0"/>
              </a:rPr>
              <a:t>by MINDHAUS (</a:t>
            </a:r>
            <a:r>
              <a:rPr lang="en-US" sz="700" dirty="0">
                <a:latin typeface="DINPro-Light" panose="02000504040000020003" pitchFamily="50" charset="0"/>
                <a:hlinkClick r:id="rId3"/>
              </a:rPr>
              <a:t>www.mindhaus.gr</a:t>
            </a:r>
            <a:r>
              <a:rPr lang="en-US" sz="700" dirty="0">
                <a:latin typeface="DINPro-Light" panose="02000504040000020003" pitchFamily="50" charset="0"/>
              </a:rPr>
              <a:t>) in collaboration with </a:t>
            </a:r>
            <a:r>
              <a:rPr lang="en-US" sz="700" dirty="0" err="1">
                <a:latin typeface="DINPro-Light" panose="02000504040000020003" pitchFamily="50" charset="0"/>
              </a:rPr>
              <a:t>Mabrian</a:t>
            </a:r>
            <a:r>
              <a:rPr lang="en-US" sz="700" dirty="0">
                <a:latin typeface="DINPro-Light" panose="02000504040000020003" pitchFamily="50" charset="0"/>
              </a:rPr>
              <a:t> Technologies (</a:t>
            </a:r>
            <a:r>
              <a:rPr lang="en-US" sz="700" dirty="0">
                <a:latin typeface="DINPro-Light" panose="02000504040000020003" pitchFamily="50" charset="0"/>
                <a:hlinkClick r:id="rId4"/>
              </a:rPr>
              <a:t>www.mabrian.com</a:t>
            </a:r>
            <a:r>
              <a:rPr lang="en-US" sz="700" dirty="0">
                <a:latin typeface="DINPro-Light" panose="02000504040000020003" pitchFamily="50" charset="0"/>
              </a:rPr>
              <a:t>) and should be interpreted by users according to their needs. </a:t>
            </a:r>
          </a:p>
          <a:p>
            <a:endParaRPr lang="en-US" sz="700" b="0" i="0" dirty="0">
              <a:solidFill>
                <a:srgbClr val="323338"/>
              </a:solidFill>
              <a:effectLst/>
              <a:latin typeface="DINPro-Light" panose="02000504040000020003" pitchFamily="50" charset="0"/>
            </a:endParaRPr>
          </a:p>
          <a:p>
            <a:r>
              <a:rPr lang="en-GB" sz="700" b="0" i="0" dirty="0">
                <a:solidFill>
                  <a:srgbClr val="323338"/>
                </a:solidFill>
                <a:effectLst/>
                <a:latin typeface="DINPro-Light" panose="02000504040000020003" pitchFamily="50" charset="0"/>
              </a:rPr>
              <a:t>Please note that while every possible effort has been made to ensure the data in this report is accurate, it is not possible to completely eliminate every margin of error.</a:t>
            </a:r>
          </a:p>
          <a:p>
            <a:endParaRPr lang="en-US" sz="700" dirty="0">
              <a:latin typeface="DINPro Light" panose="02000504040000020003"/>
            </a:endParaRPr>
          </a:p>
          <a:p>
            <a:r>
              <a:rPr lang="en-US" sz="700" b="1" dirty="0">
                <a:latin typeface="DINPro-Black" panose="02000503030000020004" pitchFamily="50" charset="0"/>
              </a:rPr>
              <a:t>Published by the European Travel Commission</a:t>
            </a:r>
          </a:p>
          <a:p>
            <a:endParaRPr lang="en-US" sz="700" dirty="0">
              <a:latin typeface="DINPro Light" panose="02000504040000020003"/>
            </a:endParaRPr>
          </a:p>
          <a:p>
            <a:r>
              <a:rPr lang="en-US" sz="700" dirty="0">
                <a:latin typeface="DINPro-Light" panose="02000504040000020003" pitchFamily="50" charset="0"/>
              </a:rPr>
              <a:t>Rue du Marché aux </a:t>
            </a:r>
            <a:r>
              <a:rPr lang="en-US" sz="700" dirty="0" err="1">
                <a:latin typeface="DINPro-Light" panose="02000504040000020003" pitchFamily="50" charset="0"/>
              </a:rPr>
              <a:t>Herbes</a:t>
            </a:r>
            <a:r>
              <a:rPr lang="en-US" sz="700" dirty="0">
                <a:latin typeface="DINPro-Light" panose="02000504040000020003" pitchFamily="50" charset="0"/>
              </a:rPr>
              <a:t>, 61,</a:t>
            </a:r>
          </a:p>
          <a:p>
            <a:r>
              <a:rPr lang="en-US" sz="700" dirty="0">
                <a:latin typeface="DINPro-Light" panose="02000504040000020003" pitchFamily="50" charset="0"/>
              </a:rPr>
              <a:t>1000 Brussels, Belgium</a:t>
            </a:r>
          </a:p>
          <a:p>
            <a:r>
              <a:rPr lang="en-US" sz="700" dirty="0">
                <a:latin typeface="DINPro-Light" panose="02000504040000020003" pitchFamily="50" charset="0"/>
              </a:rPr>
              <a:t>Website: www.etc-corporate.org</a:t>
            </a:r>
          </a:p>
          <a:p>
            <a:r>
              <a:rPr lang="en-US" sz="700" dirty="0">
                <a:latin typeface="DINPro-Light" panose="02000504040000020003" pitchFamily="50" charset="0"/>
              </a:rPr>
              <a:t>Email: </a:t>
            </a:r>
            <a:r>
              <a:rPr lang="en-US" sz="700" dirty="0">
                <a:latin typeface="DINPro-Light" panose="02000504040000020003" pitchFamily="50" charset="0"/>
                <a:hlinkClick r:id="rId5"/>
              </a:rPr>
              <a:t>info@visiteurope.com</a:t>
            </a:r>
            <a:endParaRPr lang="en-US" sz="700" dirty="0">
              <a:latin typeface="DINPro-Light" panose="02000504040000020003" pitchFamily="50" charset="0"/>
            </a:endParaRPr>
          </a:p>
          <a:p>
            <a:endParaRPr lang="en-US" sz="700" dirty="0">
              <a:latin typeface="DINPro-Light" panose="02000504040000020003" pitchFamily="50" charset="0"/>
            </a:endParaRPr>
          </a:p>
          <a:p>
            <a:r>
              <a:rPr lang="en-US" sz="700" dirty="0">
                <a:latin typeface="DINPro-Light" panose="02000504040000020003" pitchFamily="50" charset="0"/>
              </a:rPr>
              <a:t>ISBN No: 978-92-95107-40-3</a:t>
            </a:r>
          </a:p>
          <a:p>
            <a:r>
              <a:rPr lang="en-US" sz="700" dirty="0">
                <a:latin typeface="DINPro-Light" panose="02000504040000020003" pitchFamily="50" charset="0"/>
              </a:rPr>
              <a:t>Design: </a:t>
            </a:r>
            <a:r>
              <a:rPr lang="en-US" sz="700" b="1" dirty="0">
                <a:latin typeface="DINPro-Light" panose="02000504040000020003" pitchFamily="50" charset="0"/>
              </a:rPr>
              <a:t>MINDHAUS </a:t>
            </a:r>
          </a:p>
          <a:p>
            <a:r>
              <a:rPr lang="en-US" sz="700" dirty="0">
                <a:latin typeface="DINPro-Light" panose="02000504040000020003" pitchFamily="50" charset="0"/>
              </a:rPr>
              <a:t>Image ID: </a:t>
            </a:r>
            <a:r>
              <a:rPr lang="en-GB" sz="700" dirty="0">
                <a:effectLst/>
                <a:latin typeface="DINPro-Light" panose="02000504040000020003" pitchFamily="50" charset="0"/>
                <a:ea typeface="Calibri" panose="020F0502020204030204" pitchFamily="34" charset="0"/>
              </a:rPr>
              <a:t>1204292545</a:t>
            </a:r>
            <a:br>
              <a:rPr lang="en-GB" sz="700" dirty="0">
                <a:effectLst/>
                <a:latin typeface="DINPro-Light" panose="02000504040000020003" pitchFamily="50" charset="0"/>
                <a:ea typeface="Calibri" panose="020F0502020204030204" pitchFamily="34" charset="0"/>
              </a:rPr>
            </a:br>
            <a:r>
              <a:rPr lang="en-US" sz="700" dirty="0">
                <a:latin typeface="DINPro-Light" panose="02000504040000020003" pitchFamily="50" charset="0"/>
              </a:rPr>
              <a:t>Copyright: </a:t>
            </a:r>
            <a:r>
              <a:rPr lang="en-GB" sz="700" dirty="0">
                <a:effectLst/>
                <a:latin typeface="DINPro-Light" panose="02000504040000020003" pitchFamily="50" charset="0"/>
                <a:ea typeface="Calibri" panose="020F0502020204030204" pitchFamily="34" charset="0"/>
              </a:rPr>
              <a:t>KONGSTOCK/Shutterstock</a:t>
            </a:r>
            <a:endParaRPr lang="en-US" sz="700" dirty="0">
              <a:solidFill>
                <a:srgbClr val="FF0000"/>
              </a:solidFill>
              <a:latin typeface="DINPro-Light" panose="02000504040000020003" pitchFamily="50" charset="0"/>
            </a:endParaRPr>
          </a:p>
        </p:txBody>
      </p:sp>
      <p:sp>
        <p:nvSpPr>
          <p:cNvPr id="15" name="object 5">
            <a:extLst>
              <a:ext uri="{FF2B5EF4-FFF2-40B4-BE49-F238E27FC236}">
                <a16:creationId xmlns:a16="http://schemas.microsoft.com/office/drawing/2014/main" id="{2DAD229B-8426-4CFF-AF5B-220452EDB183}"/>
              </a:ext>
            </a:extLst>
          </p:cNvPr>
          <p:cNvSpPr/>
          <p:nvPr/>
        </p:nvSpPr>
        <p:spPr>
          <a:xfrm>
            <a:off x="0" y="898525"/>
            <a:ext cx="3038202" cy="152399"/>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grpSp>
        <p:nvGrpSpPr>
          <p:cNvPr id="11" name="object 4">
            <a:extLst>
              <a:ext uri="{FF2B5EF4-FFF2-40B4-BE49-F238E27FC236}">
                <a16:creationId xmlns:a16="http://schemas.microsoft.com/office/drawing/2014/main" id="{DA723465-E703-4EB0-9A56-7F456F77AE17}"/>
              </a:ext>
            </a:extLst>
          </p:cNvPr>
          <p:cNvGrpSpPr/>
          <p:nvPr/>
        </p:nvGrpSpPr>
        <p:grpSpPr>
          <a:xfrm>
            <a:off x="7924800" y="4246722"/>
            <a:ext cx="993014" cy="519062"/>
            <a:chOff x="7816240" y="4304995"/>
            <a:chExt cx="865505" cy="422275"/>
          </a:xfrm>
        </p:grpSpPr>
        <p:sp>
          <p:nvSpPr>
            <p:cNvPr id="12" name="object 5">
              <a:extLst>
                <a:ext uri="{FF2B5EF4-FFF2-40B4-BE49-F238E27FC236}">
                  <a16:creationId xmlns:a16="http://schemas.microsoft.com/office/drawing/2014/main" id="{1212B395-57C2-493F-B186-4A58D4823CF1}"/>
                </a:ext>
              </a:extLst>
            </p:cNvPr>
            <p:cNvSpPr/>
            <p:nvPr/>
          </p:nvSpPr>
          <p:spPr>
            <a:xfrm>
              <a:off x="7856794" y="4318350"/>
              <a:ext cx="824942" cy="392943"/>
            </a:xfrm>
            <a:prstGeom prst="rect">
              <a:avLst/>
            </a:prstGeom>
            <a:blipFill>
              <a:blip r:embed="rId6" cstate="print"/>
              <a:stretch>
                <a:fillRect/>
              </a:stretch>
            </a:blipFill>
          </p:spPr>
          <p:txBody>
            <a:bodyPr wrap="square" lIns="0" tIns="0" rIns="0" bIns="0" rtlCol="0"/>
            <a:lstStyle/>
            <a:p>
              <a:endParaRPr dirty="0"/>
            </a:p>
          </p:txBody>
        </p:sp>
        <p:sp>
          <p:nvSpPr>
            <p:cNvPr id="13" name="object 6">
              <a:extLst>
                <a:ext uri="{FF2B5EF4-FFF2-40B4-BE49-F238E27FC236}">
                  <a16:creationId xmlns:a16="http://schemas.microsoft.com/office/drawing/2014/main" id="{5DB4BEB5-BBD6-469A-B6D5-623DFEB9C107}"/>
                </a:ext>
              </a:extLst>
            </p:cNvPr>
            <p:cNvSpPr/>
            <p:nvPr/>
          </p:nvSpPr>
          <p:spPr>
            <a:xfrm>
              <a:off x="7816240" y="4304995"/>
              <a:ext cx="8890" cy="422275"/>
            </a:xfrm>
            <a:custGeom>
              <a:avLst/>
              <a:gdLst/>
              <a:ahLst/>
              <a:cxnLst/>
              <a:rect l="l" t="t" r="r" b="b"/>
              <a:pathLst>
                <a:path w="8890" h="422275">
                  <a:moveTo>
                    <a:pt x="8839" y="0"/>
                  </a:moveTo>
                  <a:lnTo>
                    <a:pt x="0" y="0"/>
                  </a:lnTo>
                  <a:lnTo>
                    <a:pt x="0" y="421792"/>
                  </a:lnTo>
                  <a:lnTo>
                    <a:pt x="8839" y="421792"/>
                  </a:lnTo>
                  <a:lnTo>
                    <a:pt x="8839" y="0"/>
                  </a:lnTo>
                  <a:close/>
                </a:path>
              </a:pathLst>
            </a:custGeom>
            <a:solidFill>
              <a:srgbClr val="00A7DA"/>
            </a:solidFill>
          </p:spPr>
          <p:txBody>
            <a:bodyPr wrap="square" lIns="0" tIns="0" rIns="0" bIns="0" rtlCol="0"/>
            <a:lstStyle/>
            <a:p>
              <a:endParaRPr dirty="0"/>
            </a:p>
          </p:txBody>
        </p:sp>
      </p:grpSp>
      <p:grpSp>
        <p:nvGrpSpPr>
          <p:cNvPr id="14" name="object 7">
            <a:extLst>
              <a:ext uri="{FF2B5EF4-FFF2-40B4-BE49-F238E27FC236}">
                <a16:creationId xmlns:a16="http://schemas.microsoft.com/office/drawing/2014/main" id="{45934FBB-EF98-4C24-A388-3FC7E2214F8B}"/>
              </a:ext>
            </a:extLst>
          </p:cNvPr>
          <p:cNvGrpSpPr/>
          <p:nvPr/>
        </p:nvGrpSpPr>
        <p:grpSpPr>
          <a:xfrm>
            <a:off x="6918187" y="4193927"/>
            <a:ext cx="916297" cy="576462"/>
            <a:chOff x="7061390" y="4300207"/>
            <a:chExt cx="636905" cy="426084"/>
          </a:xfrm>
        </p:grpSpPr>
        <p:sp>
          <p:nvSpPr>
            <p:cNvPr id="16" name="object 8">
              <a:extLst>
                <a:ext uri="{FF2B5EF4-FFF2-40B4-BE49-F238E27FC236}">
                  <a16:creationId xmlns:a16="http://schemas.microsoft.com/office/drawing/2014/main" id="{2A16280F-43E5-412D-8DF3-E0192F9752A6}"/>
                </a:ext>
              </a:extLst>
            </p:cNvPr>
            <p:cNvSpPr/>
            <p:nvPr/>
          </p:nvSpPr>
          <p:spPr>
            <a:xfrm>
              <a:off x="7061390" y="4300207"/>
              <a:ext cx="636905" cy="426084"/>
            </a:xfrm>
            <a:custGeom>
              <a:avLst/>
              <a:gdLst/>
              <a:ahLst/>
              <a:cxnLst/>
              <a:rect l="l" t="t" r="r" b="b"/>
              <a:pathLst>
                <a:path w="636904" h="426085">
                  <a:moveTo>
                    <a:pt x="636282" y="0"/>
                  </a:moveTo>
                  <a:lnTo>
                    <a:pt x="0" y="0"/>
                  </a:lnTo>
                  <a:lnTo>
                    <a:pt x="0" y="425627"/>
                  </a:lnTo>
                  <a:lnTo>
                    <a:pt x="636282" y="425627"/>
                  </a:lnTo>
                  <a:lnTo>
                    <a:pt x="636282" y="0"/>
                  </a:lnTo>
                  <a:close/>
                </a:path>
              </a:pathLst>
            </a:custGeom>
            <a:solidFill>
              <a:srgbClr val="034EA2"/>
            </a:solidFill>
          </p:spPr>
          <p:txBody>
            <a:bodyPr wrap="square" lIns="0" tIns="0" rIns="0" bIns="0" rtlCol="0"/>
            <a:lstStyle/>
            <a:p>
              <a:endParaRPr dirty="0"/>
            </a:p>
          </p:txBody>
        </p:sp>
        <p:sp>
          <p:nvSpPr>
            <p:cNvPr id="17" name="object 9">
              <a:extLst>
                <a:ext uri="{FF2B5EF4-FFF2-40B4-BE49-F238E27FC236}">
                  <a16:creationId xmlns:a16="http://schemas.microsoft.com/office/drawing/2014/main" id="{1ADD9814-A131-4336-8209-023FF2DB1A0D}"/>
                </a:ext>
              </a:extLst>
            </p:cNvPr>
            <p:cNvSpPr/>
            <p:nvPr/>
          </p:nvSpPr>
          <p:spPr>
            <a:xfrm>
              <a:off x="7210072" y="4339230"/>
              <a:ext cx="341185" cy="339942"/>
            </a:xfrm>
            <a:prstGeom prst="rect">
              <a:avLst/>
            </a:prstGeom>
            <a:blipFill>
              <a:blip r:embed="rId7" cstate="print"/>
              <a:stretch>
                <a:fillRect/>
              </a:stretch>
            </a:blipFill>
          </p:spPr>
          <p:txBody>
            <a:bodyPr wrap="square" lIns="0" tIns="0" rIns="0" bIns="0" rtlCol="0"/>
            <a:lstStyle/>
            <a:p>
              <a:endParaRPr dirty="0"/>
            </a:p>
          </p:txBody>
        </p:sp>
      </p:grpSp>
      <p:sp>
        <p:nvSpPr>
          <p:cNvPr id="18" name="object 10">
            <a:extLst>
              <a:ext uri="{FF2B5EF4-FFF2-40B4-BE49-F238E27FC236}">
                <a16:creationId xmlns:a16="http://schemas.microsoft.com/office/drawing/2014/main" id="{31485E9A-C64E-4395-A555-0D9AC22CE0E5}"/>
              </a:ext>
            </a:extLst>
          </p:cNvPr>
          <p:cNvSpPr txBox="1"/>
          <p:nvPr/>
        </p:nvSpPr>
        <p:spPr>
          <a:xfrm>
            <a:off x="5800090" y="4459356"/>
            <a:ext cx="1186199" cy="320601"/>
          </a:xfrm>
          <a:prstGeom prst="rect">
            <a:avLst/>
          </a:prstGeom>
        </p:spPr>
        <p:txBody>
          <a:bodyPr vert="horz" wrap="square" lIns="0" tIns="12700" rIns="0" bIns="0" rtlCol="0">
            <a:spAutoFit/>
          </a:bodyPr>
          <a:lstStyle/>
          <a:p>
            <a:pPr marL="12700" marR="5080" indent="290195">
              <a:lnSpc>
                <a:spcPct val="100000"/>
              </a:lnSpc>
              <a:spcBef>
                <a:spcPts val="100"/>
              </a:spcBef>
            </a:pPr>
            <a:r>
              <a:rPr sz="1000" spc="-5" dirty="0">
                <a:solidFill>
                  <a:srgbClr val="034EA2"/>
                </a:solidFill>
                <a:latin typeface="DINPro" panose="02000503030000020004" pitchFamily="2" charset="0"/>
                <a:cs typeface="Arial"/>
              </a:rPr>
              <a:t>Co-funded</a:t>
            </a:r>
            <a:r>
              <a:rPr sz="1000" spc="-85" dirty="0">
                <a:solidFill>
                  <a:srgbClr val="034EA2"/>
                </a:solidFill>
                <a:latin typeface="DINPro" panose="02000503030000020004" pitchFamily="2" charset="0"/>
                <a:cs typeface="Arial"/>
              </a:rPr>
              <a:t> </a:t>
            </a:r>
            <a:r>
              <a:rPr sz="1000" spc="-30" dirty="0">
                <a:solidFill>
                  <a:srgbClr val="034EA2"/>
                </a:solidFill>
                <a:latin typeface="DINPro" panose="02000503030000020004" pitchFamily="2" charset="0"/>
                <a:cs typeface="Arial"/>
              </a:rPr>
              <a:t>by  </a:t>
            </a:r>
            <a:r>
              <a:rPr sz="1000" spc="5" dirty="0">
                <a:solidFill>
                  <a:srgbClr val="034EA2"/>
                </a:solidFill>
                <a:latin typeface="DINPro" panose="02000503030000020004" pitchFamily="2" charset="0"/>
                <a:cs typeface="Arial"/>
              </a:rPr>
              <a:t>the </a:t>
            </a:r>
            <a:r>
              <a:rPr sz="1000" spc="-10" dirty="0">
                <a:solidFill>
                  <a:srgbClr val="034EA2"/>
                </a:solidFill>
                <a:latin typeface="DINPro" panose="02000503030000020004" pitchFamily="2" charset="0"/>
                <a:cs typeface="Arial"/>
              </a:rPr>
              <a:t>European</a:t>
            </a:r>
            <a:r>
              <a:rPr sz="1000" spc="-135" dirty="0">
                <a:solidFill>
                  <a:srgbClr val="034EA2"/>
                </a:solidFill>
                <a:latin typeface="DINPro" panose="02000503030000020004" pitchFamily="2" charset="0"/>
                <a:cs typeface="Arial"/>
              </a:rPr>
              <a:t> </a:t>
            </a:r>
            <a:r>
              <a:rPr sz="1000" spc="-5" dirty="0">
                <a:solidFill>
                  <a:srgbClr val="034EA2"/>
                </a:solidFill>
                <a:latin typeface="DINPro" panose="02000503030000020004" pitchFamily="2" charset="0"/>
                <a:cs typeface="Arial"/>
              </a:rPr>
              <a:t>Union</a:t>
            </a:r>
            <a:endParaRPr sz="1000" dirty="0">
              <a:latin typeface="DINPro" panose="02000503030000020004" pitchFamily="2" charset="0"/>
              <a:cs typeface="Arial"/>
            </a:endParaRPr>
          </a:p>
        </p:txBody>
      </p:sp>
    </p:spTree>
    <p:extLst>
      <p:ext uri="{BB962C8B-B14F-4D97-AF65-F5344CB8AC3E}">
        <p14:creationId xmlns:p14="http://schemas.microsoft.com/office/powerpoint/2010/main" val="371966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06740"/>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lang="en-US" dirty="0"/>
          </a:p>
        </p:txBody>
      </p:sp>
      <p:sp>
        <p:nvSpPr>
          <p:cNvPr id="3" name="object 3"/>
          <p:cNvSpPr txBox="1"/>
          <p:nvPr/>
        </p:nvSpPr>
        <p:spPr>
          <a:xfrm>
            <a:off x="1049298" y="1660525"/>
            <a:ext cx="7332702" cy="3621504"/>
          </a:xfrm>
          <a:prstGeom prst="rect">
            <a:avLst/>
          </a:prstGeom>
        </p:spPr>
        <p:txBody>
          <a:bodyPr vert="horz" wrap="square" lIns="0" tIns="30480" rIns="0" bIns="0" rtlCol="0">
            <a:spAutoFit/>
          </a:bodyPr>
          <a:lstStyle/>
          <a:p>
            <a:pPr marL="296550" indent="-285750" algn="just">
              <a:lnSpc>
                <a:spcPts val="1700"/>
              </a:lnSpc>
              <a:spcBef>
                <a:spcPts val="240"/>
              </a:spcBef>
              <a:buClr>
                <a:srgbClr val="2D8CB5"/>
              </a:buClr>
              <a:buSzPct val="150000"/>
              <a:buFont typeface="Arial" panose="020B0604020202020204" pitchFamily="34" charset="0"/>
              <a:buChar char="•"/>
            </a:pPr>
            <a:r>
              <a:rPr lang="en-US" sz="1500" b="1" dirty="0">
                <a:effectLst/>
                <a:latin typeface="DINPro-Light" panose="02000504040000020003" pitchFamily="50" charset="0"/>
                <a:ea typeface="Calibri" panose="020F0502020204030204" pitchFamily="34" charset="0"/>
                <a:cs typeface="Arial" panose="020B0604020202020204" pitchFamily="34" charset="0"/>
              </a:rPr>
              <a:t>Spain</a:t>
            </a:r>
            <a:r>
              <a:rPr lang="en-US" sz="1500" dirty="0">
                <a:effectLst/>
                <a:latin typeface="DINPro-Light" panose="02000504040000020003" pitchFamily="50" charset="0"/>
                <a:ea typeface="Calibri" panose="020F0502020204030204" pitchFamily="34" charset="0"/>
                <a:cs typeface="Arial" panose="020B0604020202020204" pitchFamily="34" charset="0"/>
              </a:rPr>
              <a:t> (7.7%), </a:t>
            </a:r>
            <a:r>
              <a:rPr lang="en-US" sz="1500" b="1" dirty="0">
                <a:effectLst/>
                <a:latin typeface="DINPro-Light" panose="02000504040000020003" pitchFamily="50" charset="0"/>
                <a:ea typeface="Calibri" panose="020F0502020204030204" pitchFamily="34" charset="0"/>
                <a:cs typeface="Arial" panose="020B0604020202020204" pitchFamily="34" charset="0"/>
              </a:rPr>
              <a:t>Italy</a:t>
            </a:r>
            <a:r>
              <a:rPr lang="en-US" sz="1500" dirty="0">
                <a:effectLst/>
                <a:latin typeface="DINPro-Light" panose="02000504040000020003" pitchFamily="50" charset="0"/>
                <a:ea typeface="Calibri" panose="020F0502020204030204" pitchFamily="34" charset="0"/>
                <a:cs typeface="Arial" panose="020B0604020202020204" pitchFamily="34" charset="0"/>
              </a:rPr>
              <a:t> (7.5%) and </a:t>
            </a:r>
            <a:r>
              <a:rPr lang="en-US" sz="1500" b="1" dirty="0">
                <a:effectLst/>
                <a:latin typeface="DINPro-Light" panose="02000504040000020003" pitchFamily="50" charset="0"/>
                <a:ea typeface="Calibri" panose="020F0502020204030204" pitchFamily="34" charset="0"/>
                <a:cs typeface="Arial" panose="020B0604020202020204" pitchFamily="34" charset="0"/>
              </a:rPr>
              <a:t>France</a:t>
            </a:r>
            <a:r>
              <a:rPr lang="en-US" sz="1500" dirty="0">
                <a:effectLst/>
                <a:latin typeface="DINPro-Light" panose="02000504040000020003" pitchFamily="50" charset="0"/>
                <a:ea typeface="Calibri" panose="020F0502020204030204" pitchFamily="34" charset="0"/>
                <a:cs typeface="Arial" panose="020B0604020202020204" pitchFamily="34" charset="0"/>
              </a:rPr>
              <a:t> (6.8%) rank as the top-3 most preferred countries for outbound travel. Germany shows an +11.6</a:t>
            </a:r>
            <a:r>
              <a:rPr lang="en-GB" sz="1500" dirty="0">
                <a:effectLst/>
                <a:latin typeface="DINPro-Light" panose="02000504040000020003" pitchFamily="50" charset="0"/>
                <a:ea typeface="Calibri" panose="020F0502020204030204" pitchFamily="34" charset="0"/>
                <a:cs typeface="Arial" panose="020B0604020202020204" pitchFamily="34" charset="0"/>
              </a:rPr>
              <a:t>% </a:t>
            </a:r>
            <a:r>
              <a:rPr lang="en-US" sz="1500" dirty="0">
                <a:effectLst/>
                <a:latin typeface="DINPro-Light" panose="02000504040000020003" pitchFamily="50" charset="0"/>
                <a:ea typeface="Calibri" panose="020F0502020204030204" pitchFamily="34" charset="0"/>
                <a:cs typeface="Arial" panose="020B0604020202020204" pitchFamily="34" charset="0"/>
              </a:rPr>
              <a:t>increase climbing to</a:t>
            </a:r>
            <a:r>
              <a:rPr lang="en-US" sz="1500" dirty="0">
                <a:latin typeface="DINPro-Light" panose="02000504040000020003" pitchFamily="50" charset="0"/>
                <a:ea typeface="Calibri" panose="020F0502020204030204" pitchFamily="34" charset="0"/>
                <a:cs typeface="Arial" panose="020B0604020202020204" pitchFamily="34" charset="0"/>
              </a:rPr>
              <a:t> </a:t>
            </a:r>
            <a:r>
              <a:rPr lang="en-US" sz="1500" dirty="0">
                <a:effectLst/>
                <a:latin typeface="DINPro-Light" panose="02000504040000020003" pitchFamily="50" charset="0"/>
                <a:ea typeface="Calibri" panose="020F0502020204030204" pitchFamily="34" charset="0"/>
                <a:cs typeface="Arial" panose="020B0604020202020204" pitchFamily="34" charset="0"/>
              </a:rPr>
              <a:t>4</a:t>
            </a:r>
            <a:r>
              <a:rPr lang="en-US" sz="1500" baseline="30000" dirty="0">
                <a:effectLst/>
                <a:latin typeface="DINPro-Light" panose="02000504040000020003" pitchFamily="50" charset="0"/>
                <a:ea typeface="Calibri" panose="020F0502020204030204" pitchFamily="34" charset="0"/>
                <a:cs typeface="Arial" panose="020B0604020202020204" pitchFamily="34" charset="0"/>
              </a:rPr>
              <a:t>th</a:t>
            </a:r>
            <a:r>
              <a:rPr lang="en-US" sz="1500" dirty="0">
                <a:effectLst/>
                <a:latin typeface="DINPro-Light" panose="02000504040000020003" pitchFamily="50" charset="0"/>
                <a:ea typeface="Calibri" panose="020F0502020204030204" pitchFamily="34" charset="0"/>
                <a:cs typeface="Arial" panose="020B0604020202020204" pitchFamily="34" charset="0"/>
              </a:rPr>
              <a:t> place just above Greece which shows an -11.2% decline (compared to wave 1), among Europeans wishing to visit another country.</a:t>
            </a:r>
            <a:endParaRPr lang="en-US" sz="1500" spc="-5" dirty="0">
              <a:solidFill>
                <a:srgbClr val="231F20"/>
              </a:solidFill>
              <a:latin typeface="DINPro-Light" panose="02000504040000020003" pitchFamily="50" charset="0"/>
              <a:cs typeface="Arial"/>
            </a:endParaRP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As expected, </a:t>
            </a:r>
            <a:r>
              <a:rPr lang="en-US" sz="1500" b="1" dirty="0">
                <a:effectLst/>
                <a:latin typeface="DINPro-Light" panose="02000504040000020003" pitchFamily="50" charset="0"/>
                <a:ea typeface="Calibri" panose="020F0502020204030204" pitchFamily="34" charset="0"/>
                <a:cs typeface="Arial" panose="020B0604020202020204" pitchFamily="34" charset="0"/>
              </a:rPr>
              <a:t>digital</a:t>
            </a:r>
            <a:r>
              <a:rPr lang="en-US" sz="1500" b="1" dirty="0">
                <a:latin typeface="DINPro-Light" panose="02000504040000020003" pitchFamily="50" charset="0"/>
                <a:ea typeface="Calibri" panose="020F0502020204030204" pitchFamily="34" charset="0"/>
                <a:cs typeface="Arial" panose="020B0604020202020204" pitchFamily="34" charset="0"/>
              </a:rPr>
              <a:t> sources for </a:t>
            </a:r>
            <a:r>
              <a:rPr lang="en-US" sz="1500" b="1" dirty="0">
                <a:effectLst/>
                <a:latin typeface="DINPro-Light" panose="02000504040000020003" pitchFamily="50" charset="0"/>
                <a:ea typeface="Calibri" panose="020F0502020204030204" pitchFamily="34" charset="0"/>
                <a:cs typeface="Arial" panose="020B0604020202020204" pitchFamily="34" charset="0"/>
              </a:rPr>
              <a:t>travel inspiration and booking predominate</a:t>
            </a:r>
            <a:r>
              <a:rPr lang="en-US" sz="1500" dirty="0">
                <a:effectLst/>
                <a:latin typeface="DINPro-Light" panose="02000504040000020003" pitchFamily="50" charset="0"/>
                <a:ea typeface="Calibri" panose="020F0502020204030204" pitchFamily="34" charset="0"/>
                <a:cs typeface="Arial" panose="020B0604020202020204" pitchFamily="34" charset="0"/>
              </a:rPr>
              <a:t>; 66% of “early-bird” travellers</a:t>
            </a:r>
            <a:r>
              <a:rPr lang="en-US" sz="1600" baseline="50000" dirty="0">
                <a:latin typeface="DINPro-Light" panose="02000504040000020003" pitchFamily="50" charset="0"/>
                <a:ea typeface="Calibri" panose="020F0502020204030204" pitchFamily="34" charset="0"/>
                <a:cs typeface="Arial" panose="020B0604020202020204" pitchFamily="34" charset="0"/>
              </a:rPr>
              <a:t>1</a:t>
            </a:r>
            <a:r>
              <a:rPr lang="en-US" sz="1500" dirty="0">
                <a:effectLst/>
                <a:latin typeface="DINPro-Light" panose="02000504040000020003" pitchFamily="50" charset="0"/>
                <a:ea typeface="Calibri" panose="020F0502020204030204" pitchFamily="34" charset="0"/>
                <a:cs typeface="Arial" panose="020B0604020202020204" pitchFamily="34" charset="0"/>
              </a:rPr>
              <a:t> will rely on digital sources to plan their next trip, while 75% plan to book online. However, the role of expert travel advisors has gained weight, as 13.6% of respondents with short-term travel plans intend to book their next trip through a travel agent/ designer, an increase of +7.9% compared to wave 1.</a:t>
            </a:r>
            <a:endParaRPr lang="en-GB" sz="1500" dirty="0">
              <a:effectLst/>
              <a:highlight>
                <a:srgbClr val="00FFFF"/>
              </a:highlight>
              <a:latin typeface="DINPro-Light" panose="02000504040000020003" pitchFamily="50" charset="0"/>
              <a:ea typeface="Calibri" panose="020F0502020204030204" pitchFamily="34" charset="0"/>
              <a:cs typeface="Arial" panose="020B0604020202020204" pitchFamily="34" charset="0"/>
            </a:endParaRP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With new COVID-19 cases on the rise, “</a:t>
            </a:r>
            <a:r>
              <a:rPr lang="en-US" sz="1500" b="1" dirty="0">
                <a:effectLst/>
                <a:latin typeface="DINPro-Light" panose="02000504040000020003" pitchFamily="50" charset="0"/>
                <a:ea typeface="Calibri" panose="020F0502020204030204" pitchFamily="34" charset="0"/>
                <a:cs typeface="Arial" panose="020B0604020202020204" pitchFamily="34" charset="0"/>
              </a:rPr>
              <a:t>Health and Safety” builds on its dominant position (21.4%) as a key consideration for any sought-after travel experience </a:t>
            </a:r>
            <a:r>
              <a:rPr lang="en-US" sz="1500" dirty="0">
                <a:effectLst/>
                <a:latin typeface="DINPro-Light" panose="02000504040000020003" pitchFamily="50" charset="0"/>
                <a:ea typeface="Calibri" panose="020F0502020204030204" pitchFamily="34" charset="0"/>
                <a:cs typeface="Arial" panose="020B0604020202020204" pitchFamily="34" charset="0"/>
              </a:rPr>
              <a:t>during the persisting pandemic. At the same time, Europeans are also very clear about how important “Peace of mind” (13.1%) and “Affordability” (12.3%) will be for their next trips.</a:t>
            </a:r>
            <a:endParaRPr lang="en-GB" sz="1500" dirty="0">
              <a:effectLst/>
              <a:latin typeface="DINPro-Light" panose="02000504040000020003" pitchFamily="50" charset="0"/>
              <a:ea typeface="Calibri" panose="020F0502020204030204" pitchFamily="34" charset="0"/>
              <a:cs typeface="Arial" panose="020B0604020202020204" pitchFamily="34" charset="0"/>
            </a:endParaRPr>
          </a:p>
          <a:p>
            <a:pPr marL="241300" marR="5080" indent="-228600" algn="just">
              <a:lnSpc>
                <a:spcPts val="1700"/>
              </a:lnSpc>
              <a:spcBef>
                <a:spcPts val="240"/>
              </a:spcBef>
              <a:buClr>
                <a:srgbClr val="2D8CB5"/>
              </a:buClr>
              <a:buFontTx/>
              <a:buChar char="•"/>
              <a:tabLst>
                <a:tab pos="241300" algn="l"/>
              </a:tabLst>
            </a:pPr>
            <a:endParaRPr lang="en-US" sz="1500" spc="-5" dirty="0">
              <a:latin typeface="DINPro-Light" panose="02000504040000020003" pitchFamily="50" charset="0"/>
              <a:cs typeface="Arial"/>
            </a:endParaRPr>
          </a:p>
          <a:p>
            <a:pPr marL="241300" marR="5080" indent="-228600" algn="just">
              <a:lnSpc>
                <a:spcPts val="1700"/>
              </a:lnSpc>
              <a:spcBef>
                <a:spcPts val="240"/>
              </a:spcBef>
              <a:buClr>
                <a:srgbClr val="2D8CB5"/>
              </a:buClr>
              <a:buFontTx/>
              <a:buChar char="•"/>
              <a:tabLst>
                <a:tab pos="241300" algn="l"/>
              </a:tabLst>
            </a:pPr>
            <a:endParaRPr lang="en-US" sz="1500" spc="-5" dirty="0">
              <a:latin typeface="DINPro-Light" panose="02000504040000020003" pitchFamily="50" charset="0"/>
              <a:cs typeface="Arial"/>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panose="02000503030000020004"/>
              </a:rPr>
              <a:t>WAVE 2</a:t>
            </a:r>
            <a:endParaRPr sz="2700" dirty="0">
              <a:latin typeface="DINPro" panose="02000503030000020004"/>
            </a:endParaRPr>
          </a:p>
          <a:p>
            <a:pPr marL="12700">
              <a:lnSpc>
                <a:spcPts val="3180"/>
              </a:lnSpc>
            </a:pP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sp>
        <p:nvSpPr>
          <p:cNvPr id="9" name="object 5">
            <a:extLst>
              <a:ext uri="{FF2B5EF4-FFF2-40B4-BE49-F238E27FC236}">
                <a16:creationId xmlns:a16="http://schemas.microsoft.com/office/drawing/2014/main" id="{A398CA4F-9AFE-411B-839D-806388C101C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854642B4-A7CB-415C-B721-115391ECC4D7}" type="slidenum">
              <a:rPr lang="en-US" sz="700" smtClean="0">
                <a:latin typeface="DINPro-Light" panose="02000504040000020003" pitchFamily="50" charset="0"/>
                <a:cs typeface="Arial"/>
              </a:rPr>
              <a:t>6</a:t>
            </a:fld>
            <a:endParaRPr sz="700" dirty="0">
              <a:latin typeface="DINPro-Light" panose="02000504040000020003" pitchFamily="50" charset="0"/>
              <a:cs typeface="Arial"/>
            </a:endParaRPr>
          </a:p>
        </p:txBody>
      </p:sp>
      <p:sp>
        <p:nvSpPr>
          <p:cNvPr id="6" name="TextBox 5">
            <a:extLst>
              <a:ext uri="{FF2B5EF4-FFF2-40B4-BE49-F238E27FC236}">
                <a16:creationId xmlns:a16="http://schemas.microsoft.com/office/drawing/2014/main" id="{EE2AF187-B119-4AB8-A374-8292AD9CFF95}"/>
              </a:ext>
            </a:extLst>
          </p:cNvPr>
          <p:cNvSpPr txBox="1"/>
          <p:nvPr/>
        </p:nvSpPr>
        <p:spPr>
          <a:xfrm>
            <a:off x="3886200" y="4862995"/>
            <a:ext cx="5181600" cy="215444"/>
          </a:xfrm>
          <a:prstGeom prst="rect">
            <a:avLst/>
          </a:prstGeom>
          <a:noFill/>
        </p:spPr>
        <p:txBody>
          <a:bodyPr wrap="square">
            <a:spAutoFit/>
          </a:bodyPr>
          <a:lstStyle/>
          <a:p>
            <a:pPr algn="r"/>
            <a:r>
              <a:rPr lang="en-US" sz="800" baseline="50000" dirty="0">
                <a:latin typeface="DINPro-Light" panose="02000504040000020003" pitchFamily="50" charset="0"/>
                <a:ea typeface="Calibri" panose="020F0502020204030204" pitchFamily="34" charset="0"/>
                <a:cs typeface="Arial" panose="020B0604020202020204" pitchFamily="34" charset="0"/>
              </a:rPr>
              <a:t>1</a:t>
            </a:r>
            <a:r>
              <a:rPr lang="en-US" sz="800" dirty="0">
                <a:latin typeface="DINPro-Light" panose="02000504040000020003" pitchFamily="50" charset="0"/>
              </a:rPr>
              <a:t> “Early-bird” travellers refers to survey respondents that are </a:t>
            </a:r>
            <a:r>
              <a:rPr lang="en-GB" sz="800" dirty="0">
                <a:latin typeface="DINPro-Light" panose="02000504040000020003" pitchFamily="50" charset="0"/>
              </a:rPr>
              <a:t>most likely to travel in the next 6 months</a:t>
            </a:r>
            <a:endParaRPr lang="en-US" sz="800" dirty="0">
              <a:latin typeface="DINPro-Light" panose="02000504040000020003" pitchFamily="50" charset="0"/>
            </a:endParaRPr>
          </a:p>
        </p:txBody>
      </p:sp>
    </p:spTree>
    <p:extLst>
      <p:ext uri="{BB962C8B-B14F-4D97-AF65-F5344CB8AC3E}">
        <p14:creationId xmlns:p14="http://schemas.microsoft.com/office/powerpoint/2010/main" val="183194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06740"/>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p:nvPr/>
        </p:nvSpPr>
        <p:spPr>
          <a:xfrm>
            <a:off x="1049298" y="1660525"/>
            <a:ext cx="7332702" cy="2993127"/>
          </a:xfrm>
          <a:prstGeom prst="rect">
            <a:avLst/>
          </a:prstGeom>
        </p:spPr>
        <p:txBody>
          <a:bodyPr vert="horz" wrap="square" lIns="0" tIns="30480" rIns="0" bIns="0" rtlCol="0">
            <a:spAutoFit/>
          </a:bodyPr>
          <a:lstStyle/>
          <a:p>
            <a:pPr marL="296550" marR="0" lvl="0" indent="-285750" algn="just" defTabSz="914400" rtl="0" eaLnBrk="1" fontAlgn="auto" latinLnBrk="0" hangingPunct="1">
              <a:lnSpc>
                <a:spcPts val="1700"/>
              </a:lnSpc>
              <a:spcBef>
                <a:spcPts val="240"/>
              </a:spcBef>
              <a:spcAft>
                <a:spcPts val="0"/>
              </a:spcAft>
              <a:buClr>
                <a:srgbClr val="2D8CB5"/>
              </a:buClr>
              <a:buSzPct val="150000"/>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49.7% of early-bird travellers intend to fly </a:t>
            </a:r>
            <a:r>
              <a:rPr kumimoji="0" lang="en-US" sz="1500" b="1"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by plane</a:t>
            </a: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 while 36.2% choose their </a:t>
            </a:r>
            <a:r>
              <a:rPr kumimoji="0" lang="en-US" sz="1500" b="1"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own car </a:t>
            </a: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for the next trip. </a:t>
            </a:r>
          </a:p>
          <a:p>
            <a:pPr marL="296550" marR="0" lvl="0" indent="-285750" algn="just" defTabSz="914400" rtl="0" eaLnBrk="1" fontAlgn="auto" latinLnBrk="0" hangingPunct="1">
              <a:lnSpc>
                <a:spcPts val="1700"/>
              </a:lnSpc>
              <a:spcBef>
                <a:spcPts val="240"/>
              </a:spcBef>
              <a:spcAft>
                <a:spcPts val="0"/>
              </a:spcAft>
              <a:buClr>
                <a:srgbClr val="2D8CB5"/>
              </a:buClr>
              <a:buSzPct val="150000"/>
              <a:buFont typeface="Arial" panose="020B0604020202020204" pitchFamily="34" charset="0"/>
              <a:buChar char="•"/>
              <a:tabLst/>
              <a:defRPr/>
            </a:pPr>
            <a:r>
              <a:rPr kumimoji="0" lang="en-US" sz="1500" b="1"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55.4% of respondents will make their Intra-European trip by plane compared to </a:t>
            </a: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34.1% that prefer to travel by road. On the other hand, 46.9% of respondents who intent to travel </a:t>
            </a:r>
            <a:r>
              <a:rPr kumimoji="0" lang="en-US" sz="150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domestically</a:t>
            </a: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 are </a:t>
            </a:r>
            <a:r>
              <a:rPr lang="en-US" sz="1500" dirty="0">
                <a:solidFill>
                  <a:prstClr val="black"/>
                </a:solidFill>
                <a:latin typeface="DINPro-Light" panose="02000504040000020003" pitchFamily="50" charset="0"/>
                <a:ea typeface="Calibri" panose="020F0502020204030204" pitchFamily="34" charset="0"/>
                <a:cs typeface="Arial" panose="020B0604020202020204" pitchFamily="34" charset="0"/>
              </a:rPr>
              <a:t>likely to </a:t>
            </a: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move by car (owned or rental), while 39.3% intend </a:t>
            </a:r>
            <a:r>
              <a:rPr lang="en-US" sz="1500" dirty="0">
                <a:solidFill>
                  <a:prstClr val="black"/>
                </a:solidFill>
                <a:latin typeface="DINPro-Light" panose="02000504040000020003" pitchFamily="50" charset="0"/>
                <a:ea typeface="Calibri" panose="020F0502020204030204" pitchFamily="34" charset="0"/>
                <a:cs typeface="Arial" panose="020B0604020202020204" pitchFamily="34" charset="0"/>
              </a:rPr>
              <a:t>to fly.</a:t>
            </a:r>
            <a:endPar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endParaRPr>
          </a:p>
          <a:p>
            <a:pPr marL="296550" indent="-285750" algn="just">
              <a:lnSpc>
                <a:spcPts val="1700"/>
              </a:lnSpc>
              <a:spcBef>
                <a:spcPts val="240"/>
              </a:spcBef>
              <a:buClr>
                <a:srgbClr val="2D8CB5"/>
              </a:buClr>
              <a:buSzPct val="150000"/>
              <a:buFont typeface="Arial" panose="020B0604020202020204" pitchFamily="34" charset="0"/>
              <a:buChar char="•"/>
              <a:defRPr/>
            </a:pPr>
            <a:r>
              <a:rPr kumimoji="0" lang="en-US" sz="150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In any case, </a:t>
            </a:r>
            <a:r>
              <a:rPr lang="en-US" sz="1500" b="1" dirty="0">
                <a:solidFill>
                  <a:prstClr val="black"/>
                </a:solidFill>
                <a:latin typeface="DINPro-Light" panose="02000504040000020003" pitchFamily="50" charset="0"/>
                <a:ea typeface="Calibri" panose="020F0502020204030204" pitchFamily="34" charset="0"/>
                <a:cs typeface="Arial" panose="020B0604020202020204" pitchFamily="34" charset="0"/>
              </a:rPr>
              <a:t>a</a:t>
            </a:r>
            <a:r>
              <a:rPr kumimoji="0" lang="en-US" sz="1500" b="1"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ir travel remains the most worrying part of a journey </a:t>
            </a:r>
            <a:r>
              <a:rPr kumimoji="0" lang="en-US" sz="150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healthwise</a:t>
            </a:r>
            <a:r>
              <a:rPr kumimoji="0" lang="en-US" sz="1500" b="1"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 </a:t>
            </a: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for 20.0% of Europeans</a:t>
            </a:r>
            <a:r>
              <a:rPr kumimoji="0" lang="el-GR"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a:t>
            </a:r>
            <a:endPar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endParaRPr>
          </a:p>
          <a:p>
            <a:pPr marL="296550" marR="0" lvl="0" indent="-285750" algn="just" defTabSz="914400" rtl="0" eaLnBrk="1" fontAlgn="auto" latinLnBrk="0" hangingPunct="1">
              <a:lnSpc>
                <a:spcPts val="1700"/>
              </a:lnSpc>
              <a:spcBef>
                <a:spcPts val="240"/>
              </a:spcBef>
              <a:spcAft>
                <a:spcPts val="0"/>
              </a:spcAft>
              <a:buClr>
                <a:srgbClr val="2D8CB5"/>
              </a:buClr>
              <a:buSzPct val="150000"/>
              <a:buFont typeface="Arial" panose="020B0604020202020204" pitchFamily="34" charset="0"/>
              <a:buChar char="•"/>
              <a:tabLst/>
              <a:defRPr/>
            </a:pPr>
            <a:r>
              <a:rPr kumimoji="0" lang="en-US" sz="1500" b="1"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Flexible cancellation policies (10.4%) is now the </a:t>
            </a:r>
            <a:r>
              <a:rPr kumimoji="0" lang="en-GB" sz="1500" b="1"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undisputed </a:t>
            </a:r>
            <a:r>
              <a:rPr kumimoji="0" lang="en-US" sz="1500" b="1"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king for travel decision–making</a:t>
            </a: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 among all Europeans, slightly </a:t>
            </a:r>
            <a:r>
              <a:rPr lang="en-US" sz="1500" dirty="0">
                <a:solidFill>
                  <a:prstClr val="black"/>
                </a:solidFill>
                <a:latin typeface="DINPro-Light" panose="02000504040000020003" pitchFamily="50" charset="0"/>
                <a:ea typeface="Calibri" panose="020F0502020204030204" pitchFamily="34" charset="0"/>
                <a:cs typeface="Arial" panose="020B0604020202020204" pitchFamily="34" charset="0"/>
              </a:rPr>
              <a:t>outscoring</a:t>
            </a:r>
            <a:r>
              <a:rPr kumimoji="0" lang="en-US"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rPr>
              <a:t> the possibility of a COVID-19 vaccine (10.0%).</a:t>
            </a:r>
            <a:endParaRPr kumimoji="0" lang="en-GB" sz="1500" b="0" i="0" u="none" strike="noStrike" kern="1200" cap="none" spc="0" normalizeH="0" baseline="0" noProof="0" dirty="0">
              <a:ln>
                <a:noFill/>
              </a:ln>
              <a:solidFill>
                <a:prstClr val="black"/>
              </a:solidFill>
              <a:effectLst/>
              <a:uLnTx/>
              <a:uFillTx/>
              <a:latin typeface="DINPro-Light" panose="02000504040000020003" pitchFamily="50" charset="0"/>
              <a:ea typeface="Calibri" panose="020F0502020204030204" pitchFamily="34" charset="0"/>
              <a:cs typeface="Arial" panose="020B0604020202020204" pitchFamily="34" charset="0"/>
            </a:endParaRPr>
          </a:p>
          <a:p>
            <a:pPr marL="241300" marR="5080" lvl="0" indent="-228600" algn="just" defTabSz="914400" rtl="0" eaLnBrk="1" fontAlgn="auto" latinLnBrk="0" hangingPunct="1">
              <a:lnSpc>
                <a:spcPts val="1700"/>
              </a:lnSpc>
              <a:spcBef>
                <a:spcPts val="240"/>
              </a:spcBef>
              <a:spcAft>
                <a:spcPts val="0"/>
              </a:spcAft>
              <a:buClr>
                <a:srgbClr val="2D8CB5"/>
              </a:buClr>
              <a:buSzTx/>
              <a:buFontTx/>
              <a:buChar char="•"/>
              <a:tabLst>
                <a:tab pos="241300" algn="l"/>
              </a:tabLst>
              <a:defRPr/>
            </a:pPr>
            <a:endParaRPr kumimoji="0" lang="en-US" sz="1500" b="0" i="0" u="none" strike="noStrike" kern="1200" cap="none" spc="-5" normalizeH="0" baseline="0" noProof="0" dirty="0">
              <a:ln>
                <a:noFill/>
              </a:ln>
              <a:solidFill>
                <a:prstClr val="black"/>
              </a:solidFill>
              <a:effectLst/>
              <a:uLnTx/>
              <a:uFillTx/>
              <a:latin typeface="DINPro-Light" panose="02000504040000020003" pitchFamily="50" charset="0"/>
              <a:ea typeface="+mn-ea"/>
              <a:cs typeface="Arial"/>
            </a:endParaRPr>
          </a:p>
          <a:p>
            <a:pPr marL="241300" marR="5080" lvl="0" indent="-228600" algn="just" defTabSz="914400" rtl="0" eaLnBrk="1" fontAlgn="auto" latinLnBrk="0" hangingPunct="1">
              <a:lnSpc>
                <a:spcPts val="1700"/>
              </a:lnSpc>
              <a:spcBef>
                <a:spcPts val="240"/>
              </a:spcBef>
              <a:spcAft>
                <a:spcPts val="0"/>
              </a:spcAft>
              <a:buClr>
                <a:srgbClr val="2D8CB5"/>
              </a:buClr>
              <a:buSzTx/>
              <a:buFontTx/>
              <a:buChar char="•"/>
              <a:tabLst>
                <a:tab pos="241300" algn="l"/>
              </a:tabLst>
              <a:defRPr/>
            </a:pPr>
            <a:endParaRPr kumimoji="0" lang="en-US" sz="1500" b="0" i="0" u="none" strike="noStrike" kern="1200" cap="none" spc="-5" normalizeH="0" baseline="0" noProof="0" dirty="0">
              <a:ln>
                <a:noFill/>
              </a:ln>
              <a:solidFill>
                <a:prstClr val="black"/>
              </a:solidFill>
              <a:effectLst/>
              <a:uLnTx/>
              <a:uFillTx/>
              <a:latin typeface="DINPro-Light" panose="02000504040000020003" pitchFamily="50" charset="0"/>
              <a:ea typeface="+mn-ea"/>
              <a:cs typeface="Arial"/>
            </a:endParaRPr>
          </a:p>
        </p:txBody>
      </p:sp>
      <p:sp>
        <p:nvSpPr>
          <p:cNvPr id="4" name="object 4"/>
          <p:cNvSpPr txBox="1">
            <a:spLocks noGrp="1"/>
          </p:cNvSpPr>
          <p:nvPr>
            <p:ph type="title"/>
          </p:nvPr>
        </p:nvSpPr>
        <p:spPr>
          <a:xfrm>
            <a:off x="1049300" y="381574"/>
            <a:ext cx="5427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panose="02000503030000020004"/>
              </a:rPr>
              <a:t>WAVE 2</a:t>
            </a:r>
            <a:endParaRPr sz="2700" dirty="0">
              <a:latin typeface="DINPro" panose="02000503030000020004"/>
            </a:endParaRPr>
          </a:p>
          <a:p>
            <a:pPr marL="12700">
              <a:lnSpc>
                <a:spcPts val="3180"/>
              </a:lnSpc>
            </a:pPr>
            <a:r>
              <a:rPr lang="en-US" sz="2700" spc="-100" dirty="0">
                <a:solidFill>
                  <a:srgbClr val="3FADDD"/>
                </a:solidFill>
                <a:latin typeface="DINPro" panose="02000503030000020004"/>
              </a:rPr>
              <a:t>RESEARCH HIGHLIGHTS</a:t>
            </a:r>
            <a:endParaRPr sz="2700" dirty="0">
              <a:latin typeface="DINPro" panose="02000503030000020004"/>
            </a:endParaRPr>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5">
            <a:extLst>
              <a:ext uri="{FF2B5EF4-FFF2-40B4-BE49-F238E27FC236}">
                <a16:creationId xmlns:a16="http://schemas.microsoft.com/office/drawing/2014/main" id="{A398CA4F-9AFE-411B-839D-806388C101C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lvl="0" indent="0" algn="ctr" defTabSz="914400" rtl="0" eaLnBrk="1" fontAlgn="auto" latinLnBrk="0" hangingPunct="1">
              <a:lnSpc>
                <a:spcPts val="1700"/>
              </a:lnSpc>
              <a:spcBef>
                <a:spcPts val="240"/>
              </a:spcBef>
              <a:spcAft>
                <a:spcPts val="0"/>
              </a:spcAft>
              <a:buClrTx/>
              <a:buSzTx/>
              <a:buFontTx/>
              <a:buNone/>
              <a:tabLst/>
              <a:defRPr/>
            </a:pPr>
            <a:fld id="{854642B4-A7CB-415C-B721-115391ECC4D7}" type="slidenum">
              <a:rPr kumimoji="0" lang="en-US" sz="700" b="0" i="0" u="none" strike="noStrike" kern="1200" cap="none" spc="0" normalizeH="0" baseline="0" noProof="0" smtClean="0">
                <a:ln>
                  <a:noFill/>
                </a:ln>
                <a:solidFill>
                  <a:prstClr val="black"/>
                </a:solidFill>
                <a:effectLst/>
                <a:uLnTx/>
                <a:uFillTx/>
                <a:latin typeface="DINPro-Light" panose="02000504040000020003" pitchFamily="50" charset="0"/>
                <a:ea typeface="+mn-ea"/>
                <a:cs typeface="Arial"/>
              </a:rPr>
              <a:pPr marL="12700" marR="5080" lvl="0" indent="0" algn="ctr" defTabSz="914400" rtl="0" eaLnBrk="1" fontAlgn="auto" latinLnBrk="0" hangingPunct="1">
                <a:lnSpc>
                  <a:spcPts val="1700"/>
                </a:lnSpc>
                <a:spcBef>
                  <a:spcPts val="240"/>
                </a:spcBef>
                <a:spcAft>
                  <a:spcPts val="0"/>
                </a:spcAft>
                <a:buClrTx/>
                <a:buSzTx/>
                <a:buFontTx/>
                <a:buNone/>
                <a:tabLst/>
                <a:defRPr/>
              </a:pPr>
              <a:t>7</a:t>
            </a:fld>
            <a:endParaRPr kumimoji="0" sz="700" b="0" i="0" u="none" strike="noStrike" kern="1200" cap="none" spc="0" normalizeH="0" baseline="0" noProof="0" dirty="0">
              <a:ln>
                <a:noFill/>
              </a:ln>
              <a:solidFill>
                <a:prstClr val="black"/>
              </a:solidFill>
              <a:effectLst/>
              <a:uLnTx/>
              <a:uFillTx/>
              <a:latin typeface="DINPro-Light" panose="02000504040000020003" pitchFamily="50" charset="0"/>
              <a:ea typeface="+mn-ea"/>
              <a:cs typeface="Arial"/>
            </a:endParaRPr>
          </a:p>
        </p:txBody>
      </p:sp>
    </p:spTree>
    <p:extLst>
      <p:ext uri="{BB962C8B-B14F-4D97-AF65-F5344CB8AC3E}">
        <p14:creationId xmlns:p14="http://schemas.microsoft.com/office/powerpoint/2010/main" val="405421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06740"/>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p:nvPr/>
        </p:nvSpPr>
        <p:spPr>
          <a:xfrm>
            <a:off x="1049300" y="2092054"/>
            <a:ext cx="7332702" cy="2480166"/>
          </a:xfrm>
          <a:prstGeom prst="rect">
            <a:avLst/>
          </a:prstGeom>
        </p:spPr>
        <p:txBody>
          <a:bodyPr vert="horz" wrap="square" lIns="0" tIns="30480" rIns="0" bIns="0" rtlCol="0">
            <a:spAutoFit/>
          </a:bodyPr>
          <a:lstStyle/>
          <a:p>
            <a:pPr marL="296550" marR="0" lvl="0" indent="-285750" algn="just" defTabSz="914400" rtl="0" eaLnBrk="1" fontAlgn="auto" latinLnBrk="0" hangingPunct="1">
              <a:lnSpc>
                <a:spcPts val="1700"/>
              </a:lnSpc>
              <a:spcBef>
                <a:spcPts val="240"/>
              </a:spcBef>
              <a:spcAft>
                <a:spcPts val="0"/>
              </a:spcAft>
              <a:buClr>
                <a:srgbClr val="2D8CB5"/>
              </a:buClr>
              <a:buSzPct val="150000"/>
              <a:buFont typeface="Arial" panose="020B0604020202020204" pitchFamily="34" charset="0"/>
              <a:buChar char="•"/>
              <a:tabLst/>
              <a:defRPr/>
            </a:pPr>
            <a:r>
              <a:rPr lang="en-US" sz="1600" dirty="0">
                <a:effectLst/>
                <a:latin typeface="DINPro-Light" panose="02000504040000020003" pitchFamily="50" charset="0"/>
                <a:ea typeface="Calibri" panose="020F0502020204030204" pitchFamily="34" charset="0"/>
                <a:cs typeface="Arial" panose="020B0604020202020204" pitchFamily="34" charset="0"/>
              </a:rPr>
              <a:t>The weak travel sentiment of Gen Z (aged 18-24) is also </a:t>
            </a:r>
            <a:r>
              <a:rPr lang="en-US" sz="1600" dirty="0">
                <a:latin typeface="DINPro-Light" panose="02000504040000020003" pitchFamily="50" charset="0"/>
                <a:cs typeface="Arial" panose="020B0604020202020204" pitchFamily="34" charset="0"/>
              </a:rPr>
              <a:t>reflected </a:t>
            </a:r>
            <a:r>
              <a:rPr lang="en-US" sz="1600" dirty="0">
                <a:effectLst/>
                <a:latin typeface="DINPro-Light" panose="02000504040000020003" pitchFamily="50" charset="0"/>
                <a:ea typeface="Calibri" panose="020F0502020204030204" pitchFamily="34" charset="0"/>
                <a:cs typeface="Arial" panose="020B0604020202020204" pitchFamily="34" charset="0"/>
              </a:rPr>
              <a:t>in online travel behaviour; the share of </a:t>
            </a:r>
            <a:r>
              <a:rPr lang="en-US" sz="1600" dirty="0">
                <a:latin typeface="DINPro-Light" panose="02000504040000020003" pitchFamily="50" charset="0"/>
                <a:cs typeface="Arial" panose="020B0604020202020204" pitchFamily="34" charset="0"/>
              </a:rPr>
              <a:t>tourism-related</a:t>
            </a:r>
            <a:r>
              <a:rPr lang="en-US" sz="1600" dirty="0">
                <a:effectLst/>
                <a:latin typeface="DINPro-Light" panose="02000504040000020003" pitchFamily="50" charset="0"/>
                <a:ea typeface="Calibri" panose="020F0502020204030204" pitchFamily="34" charset="0"/>
                <a:cs typeface="Arial" panose="020B0604020202020204" pitchFamily="34" charset="0"/>
              </a:rPr>
              <a:t> social media mentions made by Gen Zers</a:t>
            </a:r>
            <a:r>
              <a:rPr lang="en-US" sz="1600" dirty="0">
                <a:latin typeface="DINPro-Light" panose="02000504040000020003" pitchFamily="50" charset="0"/>
                <a:ea typeface="Calibri" panose="020F0502020204030204" pitchFamily="34" charset="0"/>
                <a:cs typeface="Arial" panose="020B0604020202020204" pitchFamily="34" charset="0"/>
              </a:rPr>
              <a:t> </a:t>
            </a:r>
            <a:r>
              <a:rPr lang="en-US" sz="1600" dirty="0">
                <a:effectLst/>
                <a:latin typeface="DINPro-Light" panose="02000504040000020003" pitchFamily="50" charset="0"/>
                <a:ea typeface="Calibri" panose="020F0502020204030204" pitchFamily="34" charset="0"/>
                <a:cs typeface="Arial" panose="020B0604020202020204" pitchFamily="34" charset="0"/>
              </a:rPr>
              <a:t>dropped from 16% in Sep. 2019 to 9% in Sep. 2020</a:t>
            </a:r>
            <a:r>
              <a:rPr lang="en-US" sz="1600" baseline="50000" dirty="0">
                <a:effectLst/>
                <a:latin typeface="DINPro-Light" panose="02000504040000020003" pitchFamily="50" charset="0"/>
                <a:ea typeface="Calibri" panose="020F0502020204030204" pitchFamily="34" charset="0"/>
                <a:cs typeface="Arial" panose="020B0604020202020204" pitchFamily="34" charset="0"/>
              </a:rPr>
              <a:t>2</a:t>
            </a:r>
            <a:r>
              <a:rPr lang="en-US" sz="1600" dirty="0">
                <a:effectLst/>
                <a:latin typeface="DINPro-Light" panose="02000504040000020003" pitchFamily="50" charset="0"/>
                <a:ea typeface="Calibri" panose="020F0502020204030204" pitchFamily="34" charset="0"/>
                <a:cs typeface="Arial" panose="020B0604020202020204" pitchFamily="34" charset="0"/>
              </a:rPr>
              <a:t>.</a:t>
            </a:r>
            <a:endParaRPr lang="en-US" sz="1500" dirty="0">
              <a:solidFill>
                <a:prstClr val="black"/>
              </a:solidFill>
              <a:latin typeface="DINPro-Light" panose="02000504040000020003" pitchFamily="50" charset="0"/>
              <a:cs typeface="Arial" panose="020B0604020202020204" pitchFamily="34" charset="0"/>
            </a:endParaRPr>
          </a:p>
          <a:p>
            <a:pPr marL="296550" marR="0" lvl="0" indent="-285750" algn="just" defTabSz="914400" rtl="0" eaLnBrk="1" fontAlgn="auto" latinLnBrk="0" hangingPunct="1">
              <a:lnSpc>
                <a:spcPts val="1700"/>
              </a:lnSpc>
              <a:spcBef>
                <a:spcPts val="240"/>
              </a:spcBef>
              <a:spcAft>
                <a:spcPts val="0"/>
              </a:spcAft>
              <a:buClr>
                <a:srgbClr val="2D8CB5"/>
              </a:buClr>
              <a:buSzPct val="150000"/>
              <a:buFont typeface="Arial" panose="020B0604020202020204" pitchFamily="34" charset="0"/>
              <a:buChar char="•"/>
              <a:tabLst/>
              <a:defRPr/>
            </a:pPr>
            <a:r>
              <a:rPr lang="en-US" sz="1500" dirty="0">
                <a:solidFill>
                  <a:prstClr val="black"/>
                </a:solidFill>
                <a:latin typeface="DINPro-Light" panose="02000504040000020003" pitchFamily="50" charset="0"/>
                <a:cs typeface="Arial" panose="020B0604020202020204" pitchFamily="34" charset="0"/>
              </a:rPr>
              <a:t>T</a:t>
            </a:r>
            <a:r>
              <a:rPr lang="en-US" sz="1500" b="1" dirty="0">
                <a:solidFill>
                  <a:prstClr val="black"/>
                </a:solidFill>
                <a:latin typeface="DINPro-Light" panose="02000504040000020003" pitchFamily="50" charset="0"/>
                <a:cs typeface="Arial" panose="020B0604020202020204" pitchFamily="34" charset="0"/>
              </a:rPr>
              <a:t>ourists</a:t>
            </a:r>
            <a:r>
              <a:rPr lang="el-GR" sz="1500" b="1" dirty="0">
                <a:solidFill>
                  <a:prstClr val="black"/>
                </a:solidFill>
                <a:latin typeface="DINPro-Light" panose="02000504040000020003" pitchFamily="50" charset="0"/>
                <a:cs typeface="Arial" panose="020B0604020202020204" pitchFamily="34" charset="0"/>
              </a:rPr>
              <a:t>΄</a:t>
            </a:r>
            <a:r>
              <a:rPr lang="en-US" sz="1500" b="1" dirty="0">
                <a:solidFill>
                  <a:prstClr val="black"/>
                </a:solidFill>
                <a:latin typeface="DINPro-Light" panose="02000504040000020003" pitchFamily="50" charset="0"/>
                <a:cs typeface="Arial" panose="020B0604020202020204" pitchFamily="34" charset="0"/>
              </a:rPr>
              <a:t> satisfaction with the offering</a:t>
            </a:r>
            <a:r>
              <a:rPr lang="en-US" sz="1500" dirty="0">
                <a:solidFill>
                  <a:prstClr val="black"/>
                </a:solidFill>
                <a:latin typeface="DINPro-Light" panose="02000504040000020003" pitchFamily="50" charset="0"/>
                <a:cs typeface="Arial" panose="020B0604020202020204" pitchFamily="34" charset="0"/>
              </a:rPr>
              <a:t> of European destinations fell -9.5% in Sep. 2020 compared to Sep. 2019 and -3.38% between August and September 2020. </a:t>
            </a:r>
            <a:r>
              <a:rPr lang="en-US" sz="1500" b="1" dirty="0">
                <a:solidFill>
                  <a:prstClr val="black"/>
                </a:solidFill>
                <a:latin typeface="DINPro-Light" panose="02000504040000020003" pitchFamily="50" charset="0"/>
                <a:cs typeface="Arial" panose="020B0604020202020204" pitchFamily="34" charset="0"/>
              </a:rPr>
              <a:t>Tourism Product Index</a:t>
            </a:r>
            <a:r>
              <a:rPr lang="en-US" sz="1600" b="1" baseline="50000" dirty="0">
                <a:solidFill>
                  <a:prstClr val="black"/>
                </a:solidFill>
                <a:latin typeface="DINPro-Light" panose="02000504040000020003" pitchFamily="50" charset="0"/>
                <a:cs typeface="Arial" panose="020B0604020202020204" pitchFamily="34" charset="0"/>
              </a:rPr>
              <a:t>3</a:t>
            </a:r>
            <a:r>
              <a:rPr lang="en-US" sz="1500" dirty="0">
                <a:solidFill>
                  <a:prstClr val="black"/>
                </a:solidFill>
                <a:latin typeface="DINPro-Light" panose="02000504040000020003" pitchFamily="50" charset="0"/>
                <a:cs typeface="Arial" panose="020B0604020202020204" pitchFamily="34" charset="0"/>
              </a:rPr>
              <a:t> for September 2020 was 68.6 indicating that visitors to European destinations still experienced high satisfaction levels.</a:t>
            </a:r>
          </a:p>
          <a:p>
            <a:pPr marL="296550" marR="0" lvl="0" indent="-285750" algn="just" defTabSz="914400" rtl="0" eaLnBrk="1" fontAlgn="auto" latinLnBrk="0" hangingPunct="1">
              <a:lnSpc>
                <a:spcPts val="1700"/>
              </a:lnSpc>
              <a:spcBef>
                <a:spcPts val="240"/>
              </a:spcBef>
              <a:spcAft>
                <a:spcPts val="0"/>
              </a:spcAft>
              <a:buClr>
                <a:srgbClr val="2D8CB5"/>
              </a:buClr>
              <a:buSzPct val="150000"/>
              <a:buFont typeface="Arial" panose="020B0604020202020204" pitchFamily="34" charset="0"/>
              <a:buChar char="•"/>
              <a:tabLst/>
              <a:defRPr/>
            </a:pPr>
            <a:r>
              <a:rPr lang="en-US" sz="1500" dirty="0">
                <a:latin typeface="DINPro-Light" panose="02000504040000020003" pitchFamily="50" charset="0"/>
                <a:cs typeface="Arial" panose="020B0604020202020204" pitchFamily="34" charset="0"/>
              </a:rPr>
              <a:t>At the same time, </a:t>
            </a:r>
            <a:r>
              <a:rPr lang="en-US" sz="1500" b="1" dirty="0">
                <a:latin typeface="DINPro-Light" panose="02000504040000020003" pitchFamily="50" charset="0"/>
                <a:cs typeface="Arial" panose="020B0604020202020204" pitchFamily="34" charset="0"/>
              </a:rPr>
              <a:t>tourist’s satisfaction with accommodation </a:t>
            </a:r>
            <a:r>
              <a:rPr lang="en-US" sz="1500" dirty="0">
                <a:latin typeface="DINPro-Light" panose="02000504040000020003" pitchFamily="50" charset="0"/>
                <a:cs typeface="Arial" panose="020B0604020202020204" pitchFamily="34" charset="0"/>
              </a:rPr>
              <a:t>has remained stable or slightly improved during the pandemic</a:t>
            </a:r>
            <a:r>
              <a:rPr lang="en-US" sz="1500" b="1" dirty="0">
                <a:latin typeface="DINPro-Light" panose="02000504040000020003" pitchFamily="50" charset="0"/>
                <a:cs typeface="Arial" panose="020B0604020202020204" pitchFamily="34" charset="0"/>
              </a:rPr>
              <a:t>; +</a:t>
            </a:r>
            <a:r>
              <a:rPr lang="en-US" sz="1500" dirty="0">
                <a:latin typeface="DINPro-Light" panose="02000504040000020003" pitchFamily="50" charset="0"/>
                <a:cs typeface="Arial" panose="020B0604020202020204" pitchFamily="34" charset="0"/>
              </a:rPr>
              <a:t>2.4% for 5*, +0.4% for 4* and -1.8% for 3* hotels in Sep. 2019 compared to Sep. 2020. </a:t>
            </a:r>
            <a:r>
              <a:rPr lang="en-US" sz="1500" b="1" dirty="0">
                <a:latin typeface="DINPro-Light" panose="02000504040000020003" pitchFamily="50" charset="0"/>
                <a:cs typeface="Arial" panose="020B0604020202020204" pitchFamily="34" charset="0"/>
              </a:rPr>
              <a:t>Hotel Satisfaction Index</a:t>
            </a:r>
            <a:r>
              <a:rPr lang="en-US" sz="1600" b="1" baseline="50000" dirty="0">
                <a:latin typeface="DINPro-Light" panose="02000504040000020003" pitchFamily="50" charset="0"/>
                <a:cs typeface="Arial" panose="020B0604020202020204" pitchFamily="34" charset="0"/>
              </a:rPr>
              <a:t>3</a:t>
            </a:r>
            <a:r>
              <a:rPr lang="en-US" sz="1500" dirty="0">
                <a:latin typeface="DINPro-Light" panose="02000504040000020003" pitchFamily="50" charset="0"/>
                <a:cs typeface="Arial" panose="020B0604020202020204" pitchFamily="34" charset="0"/>
              </a:rPr>
              <a:t> during September 2020 was 59.1 for 3* hotels, 63.9 for 4* and 62.6 for 5*.</a:t>
            </a:r>
            <a:endParaRPr kumimoji="0" lang="en-US" sz="1500" i="0" u="none" strike="noStrike" kern="1200" cap="none" spc="-5" normalizeH="0" baseline="0" noProof="0" dirty="0">
              <a:ln>
                <a:noFill/>
              </a:ln>
              <a:effectLst/>
              <a:uLnTx/>
              <a:uFillTx/>
              <a:latin typeface="DINPro-Light" panose="02000504040000020003" pitchFamily="50" charset="0"/>
              <a:ea typeface="+mn-ea"/>
              <a:cs typeface="Arial"/>
            </a:endParaRPr>
          </a:p>
        </p:txBody>
      </p:sp>
      <p:sp>
        <p:nvSpPr>
          <p:cNvPr id="4" name="object 4"/>
          <p:cNvSpPr txBox="1">
            <a:spLocks noGrp="1"/>
          </p:cNvSpPr>
          <p:nvPr>
            <p:ph type="title"/>
          </p:nvPr>
        </p:nvSpPr>
        <p:spPr>
          <a:xfrm>
            <a:off x="1049300" y="381574"/>
            <a:ext cx="79423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latin typeface="DINPro" panose="02000503030000020004"/>
              </a:rPr>
              <a:t>WAVE 2</a:t>
            </a:r>
            <a:endParaRPr sz="2700" dirty="0">
              <a:latin typeface="DINPro" panose="02000503030000020004"/>
            </a:endParaRPr>
          </a:p>
          <a:p>
            <a:pPr marL="12700">
              <a:lnSpc>
                <a:spcPts val="3180"/>
              </a:lnSpc>
            </a:pPr>
            <a:r>
              <a:rPr lang="en-US" sz="2700" spc="-100" dirty="0">
                <a:solidFill>
                  <a:srgbClr val="3FADDD"/>
                </a:solidFill>
                <a:latin typeface="DINPro" panose="02000503030000020004"/>
              </a:rPr>
              <a:t>INSIGHTS ON TRAVELLERS’ ONLINE SENTIMENT</a:t>
            </a:r>
            <a:endParaRPr lang="en-US" sz="2700" dirty="0">
              <a:latin typeface="DINPro" panose="02000503030000020004"/>
            </a:endParaRPr>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5">
            <a:extLst>
              <a:ext uri="{FF2B5EF4-FFF2-40B4-BE49-F238E27FC236}">
                <a16:creationId xmlns:a16="http://schemas.microsoft.com/office/drawing/2014/main" id="{A398CA4F-9AFE-411B-839D-806388C101C0}"/>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lvl="0" indent="0" algn="ctr" defTabSz="914400" rtl="0" eaLnBrk="1" fontAlgn="auto" latinLnBrk="0" hangingPunct="1">
              <a:lnSpc>
                <a:spcPts val="1700"/>
              </a:lnSpc>
              <a:spcBef>
                <a:spcPts val="240"/>
              </a:spcBef>
              <a:spcAft>
                <a:spcPts val="0"/>
              </a:spcAft>
              <a:buClrTx/>
              <a:buSzTx/>
              <a:buFontTx/>
              <a:buNone/>
              <a:tabLst/>
              <a:defRPr/>
            </a:pPr>
            <a:fld id="{854642B4-A7CB-415C-B721-115391ECC4D7}" type="slidenum">
              <a:rPr kumimoji="0" lang="en-US" sz="700" b="0" i="0" u="none" strike="noStrike" kern="1200" cap="none" spc="0" normalizeH="0" baseline="0" noProof="0" smtClean="0">
                <a:ln>
                  <a:noFill/>
                </a:ln>
                <a:solidFill>
                  <a:prstClr val="black"/>
                </a:solidFill>
                <a:effectLst/>
                <a:uLnTx/>
                <a:uFillTx/>
                <a:latin typeface="DINPro-Light" panose="02000504040000020003" pitchFamily="50" charset="0"/>
                <a:ea typeface="+mn-ea"/>
                <a:cs typeface="Arial"/>
              </a:rPr>
              <a:pPr marL="12700" marR="5080" lvl="0" indent="0" algn="ctr" defTabSz="914400" rtl="0" eaLnBrk="1" fontAlgn="auto" latinLnBrk="0" hangingPunct="1">
                <a:lnSpc>
                  <a:spcPts val="1700"/>
                </a:lnSpc>
                <a:spcBef>
                  <a:spcPts val="240"/>
                </a:spcBef>
                <a:spcAft>
                  <a:spcPts val="0"/>
                </a:spcAft>
                <a:buClrTx/>
                <a:buSzTx/>
                <a:buFontTx/>
                <a:buNone/>
                <a:tabLst/>
                <a:defRPr/>
              </a:pPr>
              <a:t>8</a:t>
            </a:fld>
            <a:endParaRPr kumimoji="0" sz="700" b="0" i="0" u="none" strike="noStrike" kern="1200" cap="none" spc="0" normalizeH="0" baseline="0" noProof="0" dirty="0">
              <a:ln>
                <a:noFill/>
              </a:ln>
              <a:solidFill>
                <a:prstClr val="black"/>
              </a:solidFill>
              <a:effectLst/>
              <a:uLnTx/>
              <a:uFillTx/>
              <a:latin typeface="DINPro-Light" panose="02000504040000020003" pitchFamily="50" charset="0"/>
              <a:ea typeface="+mn-ea"/>
              <a:cs typeface="Arial"/>
            </a:endParaRPr>
          </a:p>
        </p:txBody>
      </p:sp>
      <p:sp>
        <p:nvSpPr>
          <p:cNvPr id="8" name="TextBox 7">
            <a:extLst>
              <a:ext uri="{FF2B5EF4-FFF2-40B4-BE49-F238E27FC236}">
                <a16:creationId xmlns:a16="http://schemas.microsoft.com/office/drawing/2014/main" id="{3AF75C20-8DAD-4D93-AE16-9E3F46C804E0}"/>
              </a:ext>
            </a:extLst>
          </p:cNvPr>
          <p:cNvSpPr txBox="1"/>
          <p:nvPr/>
        </p:nvSpPr>
        <p:spPr>
          <a:xfrm>
            <a:off x="990600" y="1566631"/>
            <a:ext cx="7772400" cy="553998"/>
          </a:xfrm>
          <a:prstGeom prst="rect">
            <a:avLst/>
          </a:prstGeom>
          <a:noFill/>
        </p:spPr>
        <p:txBody>
          <a:bodyPr wrap="square">
            <a:spAutoFit/>
          </a:bodyPr>
          <a:lstStyle/>
          <a:p>
            <a:r>
              <a:rPr lang="en-US" sz="1500" spc="-100" dirty="0">
                <a:solidFill>
                  <a:srgbClr val="3FADDD"/>
                </a:solidFill>
                <a:latin typeface="DINPro-Light" panose="02000504040000020003" pitchFamily="50" charset="0"/>
                <a:ea typeface="+mj-ea"/>
                <a:cs typeface="Arial"/>
              </a:rPr>
              <a:t>The report is also complemented by insights on travellers’ online sentiment</a:t>
            </a:r>
            <a:r>
              <a:rPr lang="en-US" sz="1400" spc="-100" baseline="50000" dirty="0">
                <a:solidFill>
                  <a:srgbClr val="3FADDD"/>
                </a:solidFill>
                <a:latin typeface="DINPro-Light" panose="02000504040000020003" pitchFamily="50" charset="0"/>
                <a:ea typeface="+mj-ea"/>
                <a:cs typeface="Arial"/>
              </a:rPr>
              <a:t>1</a:t>
            </a:r>
            <a:r>
              <a:rPr lang="en-US" sz="1500" spc="-100" dirty="0">
                <a:solidFill>
                  <a:srgbClr val="3FADDD"/>
                </a:solidFill>
                <a:latin typeface="DINPro-Light" panose="02000504040000020003" pitchFamily="50" charset="0"/>
                <a:ea typeface="+mj-ea"/>
                <a:cs typeface="Arial"/>
              </a:rPr>
              <a:t> for major European destinations for the period of September 2020 compared to September 2019.</a:t>
            </a:r>
          </a:p>
        </p:txBody>
      </p:sp>
      <p:sp>
        <p:nvSpPr>
          <p:cNvPr id="6" name="TextBox 5">
            <a:extLst>
              <a:ext uri="{FF2B5EF4-FFF2-40B4-BE49-F238E27FC236}">
                <a16:creationId xmlns:a16="http://schemas.microsoft.com/office/drawing/2014/main" id="{0963D581-EDFE-4777-8532-047768F16887}"/>
              </a:ext>
            </a:extLst>
          </p:cNvPr>
          <p:cNvSpPr txBox="1"/>
          <p:nvPr/>
        </p:nvSpPr>
        <p:spPr>
          <a:xfrm>
            <a:off x="1308533" y="4708525"/>
            <a:ext cx="7835467" cy="415498"/>
          </a:xfrm>
          <a:prstGeom prst="rect">
            <a:avLst/>
          </a:prstGeom>
          <a:noFill/>
        </p:spPr>
        <p:txBody>
          <a:bodyPr wrap="square">
            <a:spAutoFit/>
          </a:bodyPr>
          <a:lstStyle/>
          <a:p>
            <a:pPr algn="r"/>
            <a:r>
              <a:rPr lang="en-US" sz="700" baseline="50000" dirty="0">
                <a:latin typeface="DINPro-Light" panose="02000504040000020003" pitchFamily="50" charset="0"/>
                <a:cs typeface="Arial" panose="020B0604020202020204" pitchFamily="34" charset="0"/>
              </a:rPr>
              <a:t>1 </a:t>
            </a:r>
            <a:r>
              <a:rPr lang="en-GB" sz="700" dirty="0">
                <a:latin typeface="DINPro-Light" panose="02000504040000020003" pitchFamily="50" charset="0"/>
              </a:rPr>
              <a:t>Benchmark report for major European destinations; September 2020 compared to September 2019 (Mabrian Technologies, October 2020)</a:t>
            </a:r>
          </a:p>
          <a:p>
            <a:pPr algn="r"/>
            <a:r>
              <a:rPr lang="en-US" sz="800" baseline="50000" dirty="0">
                <a:latin typeface="DINPro-Light" panose="02000504040000020003" pitchFamily="50" charset="0"/>
                <a:cs typeface="Arial" panose="020B0604020202020204" pitchFamily="34" charset="0"/>
              </a:rPr>
              <a:t>2</a:t>
            </a:r>
            <a:r>
              <a:rPr lang="en-GB" sz="700" dirty="0">
                <a:latin typeface="DINPro-Light" panose="02000504040000020003" pitchFamily="50" charset="0"/>
                <a:ea typeface="Open Sans" panose="020B0606030504020204" pitchFamily="34" charset="0"/>
                <a:cs typeface="Open Sans" panose="020B0606030504020204" pitchFamily="34" charset="0"/>
              </a:rPr>
              <a:t>For more info on methodology and scoring system please refer to slide 53</a:t>
            </a:r>
            <a:r>
              <a:rPr lang="en-GB" sz="700" dirty="0">
                <a:latin typeface="DINPro-Light" panose="02000504040000020003" pitchFamily="50" charset="0"/>
              </a:rPr>
              <a:t> </a:t>
            </a:r>
          </a:p>
          <a:p>
            <a:pPr algn="r"/>
            <a:r>
              <a:rPr lang="en-US" sz="800" baseline="50000" dirty="0">
                <a:latin typeface="DINPro-Light" panose="02000504040000020003" pitchFamily="50" charset="0"/>
                <a:cs typeface="Arial" panose="020B0604020202020204" pitchFamily="34" charset="0"/>
              </a:rPr>
              <a:t>3</a:t>
            </a:r>
            <a:r>
              <a:rPr lang="en-GB" sz="700" dirty="0">
                <a:latin typeface="DINPro-Light" panose="02000504040000020003" pitchFamily="50" charset="0"/>
              </a:rPr>
              <a:t> </a:t>
            </a:r>
            <a:r>
              <a:rPr lang="en-GB" sz="700" b="1" dirty="0">
                <a:latin typeface="DINPro-Light" panose="02000504040000020003" pitchFamily="50" charset="0"/>
                <a:ea typeface="Open Sans" panose="020B0606030504020204" pitchFamily="34" charset="0"/>
                <a:cs typeface="Open Sans" panose="020B0606030504020204" pitchFamily="34" charset="0"/>
              </a:rPr>
              <a:t>Tourist Product/ Hotel Satisfaction Indexes, </a:t>
            </a:r>
            <a:r>
              <a:rPr lang="en-GB" sz="700" dirty="0">
                <a:latin typeface="DINPro-Light" panose="02000504040000020003" pitchFamily="50" charset="0"/>
                <a:ea typeface="Open Sans" panose="020B0606030504020204" pitchFamily="34" charset="0"/>
                <a:cs typeface="Open Sans" panose="020B0606030504020204" pitchFamily="34" charset="0"/>
              </a:rPr>
              <a:t>measure satisfaction levels of visitors to a destination with its offering (culture, gastronomy, sun and sea) &amp; accommodation respectively </a:t>
            </a:r>
          </a:p>
        </p:txBody>
      </p:sp>
    </p:spTree>
    <p:extLst>
      <p:ext uri="{BB962C8B-B14F-4D97-AF65-F5344CB8AC3E}">
        <p14:creationId xmlns:p14="http://schemas.microsoft.com/office/powerpoint/2010/main" val="344638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06601"/>
            <a:ext cx="9144000" cy="3637915"/>
          </a:xfrm>
          <a:custGeom>
            <a:avLst/>
            <a:gdLst/>
            <a:ahLst/>
            <a:cxnLst/>
            <a:rect l="l" t="t" r="r" b="b"/>
            <a:pathLst>
              <a:path w="9144000" h="3637915">
                <a:moveTo>
                  <a:pt x="9144000" y="0"/>
                </a:moveTo>
                <a:lnTo>
                  <a:pt x="0" y="0"/>
                </a:lnTo>
                <a:lnTo>
                  <a:pt x="0" y="3637800"/>
                </a:lnTo>
                <a:lnTo>
                  <a:pt x="9144000" y="3637800"/>
                </a:lnTo>
                <a:lnTo>
                  <a:pt x="9144000" y="0"/>
                </a:lnTo>
                <a:close/>
              </a:path>
            </a:pathLst>
          </a:custGeom>
          <a:solidFill>
            <a:srgbClr val="E6E7E8"/>
          </a:solidFill>
        </p:spPr>
        <p:txBody>
          <a:bodyPr wrap="square" lIns="0" tIns="0" rIns="0" bIns="0" rtlCol="0"/>
          <a:lstStyle/>
          <a:p>
            <a:endParaRPr dirty="0"/>
          </a:p>
        </p:txBody>
      </p:sp>
      <p:sp>
        <p:nvSpPr>
          <p:cNvPr id="3" name="object 3"/>
          <p:cNvSpPr txBox="1"/>
          <p:nvPr/>
        </p:nvSpPr>
        <p:spPr>
          <a:xfrm>
            <a:off x="1049298" y="1660525"/>
            <a:ext cx="7104102" cy="2908553"/>
          </a:xfrm>
          <a:prstGeom prst="rect">
            <a:avLst/>
          </a:prstGeom>
        </p:spPr>
        <p:txBody>
          <a:bodyPr vert="horz" wrap="square" lIns="0" tIns="30480" rIns="0" bIns="0" rtlCol="0">
            <a:spAutoFit/>
          </a:bodyPr>
          <a:lstStyle/>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Pandemic fatigue is a drawback amongst travellers; thus governments and destinations should make sure that they eas</a:t>
            </a:r>
            <a:r>
              <a:rPr lang="en-US" sz="1500" dirty="0">
                <a:latin typeface="DINPro-Light" panose="02000504040000020003" pitchFamily="50" charset="0"/>
                <a:ea typeface="Calibri" panose="020F0502020204030204" pitchFamily="34" charset="0"/>
                <a:cs typeface="Arial" panose="020B0604020202020204" pitchFamily="34" charset="0"/>
              </a:rPr>
              <a:t>e the</a:t>
            </a:r>
            <a:r>
              <a:rPr lang="en-US" sz="1500" dirty="0">
                <a:effectLst/>
                <a:latin typeface="DINPro-Light" panose="02000504040000020003" pitchFamily="50" charset="0"/>
                <a:ea typeface="Calibri" panose="020F0502020204030204" pitchFamily="34" charset="0"/>
                <a:cs typeface="Arial" panose="020B0604020202020204" pitchFamily="34" charset="0"/>
              </a:rPr>
              <a:t> pressure, primarily through </a:t>
            </a:r>
            <a:r>
              <a:rPr lang="en-US" sz="1500" b="1" dirty="0">
                <a:effectLst/>
                <a:latin typeface="DINPro-Light" panose="02000504040000020003" pitchFamily="50" charset="0"/>
                <a:ea typeface="Calibri" panose="020F0502020204030204" pitchFamily="34" charset="0"/>
                <a:cs typeface="Arial" panose="020B0604020202020204" pitchFamily="34" charset="0"/>
              </a:rPr>
              <a:t>removing unnecessary administrative burdens and introducing clear regulations for all</a:t>
            </a:r>
            <a:r>
              <a:rPr lang="en-US" sz="1500" dirty="0">
                <a:effectLst/>
                <a:latin typeface="DINPro-Light" panose="02000504040000020003" pitchFamily="50" charset="0"/>
                <a:ea typeface="Calibri" panose="020F0502020204030204" pitchFamily="34" charset="0"/>
                <a:cs typeface="Arial" panose="020B0604020202020204" pitchFamily="34" charset="0"/>
              </a:rPr>
              <a:t>. Europeans with short-term plans should be viewed as ambassadors </a:t>
            </a:r>
            <a:r>
              <a:rPr lang="en-US" sz="1500" dirty="0">
                <a:latin typeface="DINPro-Light" panose="02000504040000020003" pitchFamily="50" charset="0"/>
                <a:ea typeface="Calibri" panose="020F0502020204030204" pitchFamily="34" charset="0"/>
                <a:cs typeface="Arial" panose="020B0604020202020204" pitchFamily="34" charset="0"/>
              </a:rPr>
              <a:t>for</a:t>
            </a:r>
            <a:r>
              <a:rPr lang="en-US" sz="1500" dirty="0">
                <a:effectLst/>
                <a:latin typeface="DINPro-Light" panose="02000504040000020003" pitchFamily="50" charset="0"/>
                <a:ea typeface="Calibri" panose="020F0502020204030204" pitchFamily="34" charset="0"/>
                <a:cs typeface="Arial" panose="020B0604020202020204" pitchFamily="34" charset="0"/>
              </a:rPr>
              <a:t> rebuilding for more reluctant travellers.</a:t>
            </a:r>
          </a:p>
          <a:p>
            <a:pPr marL="296550" lvl="0" indent="-285750" algn="just">
              <a:lnSpc>
                <a:spcPts val="1700"/>
              </a:lnSpc>
              <a:spcBef>
                <a:spcPts val="240"/>
              </a:spcBef>
              <a:buClr>
                <a:srgbClr val="2D8CB5"/>
              </a:buClr>
              <a:buSzPct val="150000"/>
              <a:buFont typeface="Arial" panose="020B0604020202020204" pitchFamily="34" charset="0"/>
              <a:buChar char="•"/>
            </a:pPr>
            <a:r>
              <a:rPr lang="en-US" sz="1500" dirty="0">
                <a:effectLst/>
                <a:latin typeface="DINPro-Light" panose="02000504040000020003" pitchFamily="50" charset="0"/>
                <a:ea typeface="Calibri" panose="020F0502020204030204" pitchFamily="34" charset="0"/>
                <a:cs typeface="Arial" panose="020B0604020202020204" pitchFamily="34" charset="0"/>
              </a:rPr>
              <a:t>The </a:t>
            </a:r>
            <a:r>
              <a:rPr lang="en-US" sz="1500" b="1" dirty="0">
                <a:effectLst/>
                <a:latin typeface="DINPro-Light" panose="02000504040000020003" pitchFamily="50" charset="0"/>
                <a:ea typeface="Calibri" panose="020F0502020204030204" pitchFamily="34" charset="0"/>
                <a:cs typeface="Arial" panose="020B0604020202020204" pitchFamily="34" charset="0"/>
              </a:rPr>
              <a:t>City break </a:t>
            </a:r>
            <a:r>
              <a:rPr lang="en-US" sz="1500" dirty="0">
                <a:effectLst/>
                <a:latin typeface="DINPro-Light" panose="02000504040000020003" pitchFamily="50" charset="0"/>
                <a:ea typeface="Calibri" panose="020F0502020204030204" pitchFamily="34" charset="0"/>
                <a:cs typeface="Arial" panose="020B0604020202020204" pitchFamily="34" charset="0"/>
              </a:rPr>
              <a:t>strengthen</a:t>
            </a:r>
            <a:r>
              <a:rPr lang="en-US" sz="1500" dirty="0">
                <a:latin typeface="DINPro-Light" panose="02000504040000020003" pitchFamily="50" charset="0"/>
                <a:cs typeface="Arial" panose="020B0604020202020204" pitchFamily="34" charset="0"/>
              </a:rPr>
              <a:t>s</a:t>
            </a:r>
            <a:r>
              <a:rPr lang="en-US" sz="1500" dirty="0">
                <a:effectLst/>
                <a:latin typeface="DINPro-Light" panose="02000504040000020003" pitchFamily="50" charset="0"/>
                <a:ea typeface="Calibri" panose="020F0502020204030204" pitchFamily="34" charset="0"/>
                <a:cs typeface="Arial" panose="020B0604020202020204" pitchFamily="34" charset="0"/>
              </a:rPr>
              <a:t> its position as the favourite type of trip, with people interested in city life, urban experiences and art most eager to travel in the coming 6 months. This means tha</a:t>
            </a:r>
            <a:r>
              <a:rPr lang="en-US" sz="1500" dirty="0">
                <a:latin typeface="DINPro-Light" panose="02000504040000020003" pitchFamily="50" charset="0"/>
                <a:ea typeface="Calibri" panose="020F0502020204030204" pitchFamily="34" charset="0"/>
                <a:cs typeface="Arial" panose="020B0604020202020204" pitchFamily="34" charset="0"/>
              </a:rPr>
              <a:t>t while NTBs and DMOs</a:t>
            </a:r>
            <a:r>
              <a:rPr lang="en-US" sz="1600" baseline="50000" dirty="0">
                <a:latin typeface="DINPro-Light" panose="02000504040000020003" pitchFamily="50" charset="0"/>
                <a:ea typeface="Calibri" panose="020F0502020204030204" pitchFamily="34" charset="0"/>
                <a:cs typeface="Arial" panose="020B0604020202020204" pitchFamily="34" charset="0"/>
              </a:rPr>
              <a:t>1</a:t>
            </a:r>
            <a:r>
              <a:rPr lang="en-US" sz="1500" dirty="0">
                <a:latin typeface="DINPro-Light" panose="02000504040000020003" pitchFamily="50" charset="0"/>
                <a:ea typeface="Calibri" panose="020F0502020204030204" pitchFamily="34" charset="0"/>
                <a:cs typeface="Arial" panose="020B0604020202020204" pitchFamily="34" charset="0"/>
              </a:rPr>
              <a:t> may be tempted to cut their marketing communication budgets, they should </a:t>
            </a:r>
            <a:r>
              <a:rPr lang="en-US" sz="1500" b="1" dirty="0">
                <a:latin typeface="DINPro-Light" panose="02000504040000020003" pitchFamily="50" charset="0"/>
                <a:ea typeface="Calibri" panose="020F0502020204030204" pitchFamily="34" charset="0"/>
                <a:cs typeface="Arial" panose="020B0604020202020204" pitchFamily="34" charset="0"/>
              </a:rPr>
              <a:t>maintain their brand equity and top-of-mind position</a:t>
            </a:r>
            <a:r>
              <a:rPr lang="en-US" sz="1500" dirty="0">
                <a:latin typeface="DINPro-Light" panose="02000504040000020003" pitchFamily="50" charset="0"/>
                <a:ea typeface="Calibri" panose="020F0502020204030204" pitchFamily="34" charset="0"/>
                <a:cs typeface="Arial" panose="020B0604020202020204" pitchFamily="34" charset="0"/>
              </a:rPr>
              <a:t>.</a:t>
            </a:r>
            <a:r>
              <a:rPr lang="en-US" sz="1500" dirty="0">
                <a:effectLst/>
                <a:latin typeface="DINPro-Light" panose="02000504040000020003" pitchFamily="50" charset="0"/>
                <a:ea typeface="Calibri" panose="020F0502020204030204" pitchFamily="34" charset="0"/>
                <a:cs typeface="Arial" panose="020B0604020202020204" pitchFamily="34" charset="0"/>
              </a:rPr>
              <a:t> Specifically, urban destinations can build </a:t>
            </a:r>
            <a:r>
              <a:rPr lang="en-US" sz="1500" b="1" dirty="0">
                <a:effectLst/>
                <a:latin typeface="DINPro-Light" panose="02000504040000020003" pitchFamily="50" charset="0"/>
                <a:ea typeface="Calibri" panose="020F0502020204030204" pitchFamily="34" charset="0"/>
                <a:cs typeface="Arial" panose="020B0604020202020204" pitchFamily="34" charset="0"/>
              </a:rPr>
              <a:t>engaging campaigns through community involvement</a:t>
            </a:r>
            <a:r>
              <a:rPr lang="en-US" sz="1500" dirty="0">
                <a:effectLst/>
                <a:latin typeface="DINPro-Light" panose="02000504040000020003" pitchFamily="50" charset="0"/>
                <a:ea typeface="Calibri" panose="020F0502020204030204" pitchFamily="34" charset="0"/>
                <a:cs typeface="Arial" panose="020B0604020202020204" pitchFamily="34" charset="0"/>
              </a:rPr>
              <a:t>, where creativity will carry more weight than “budget-needy”, high production values.</a:t>
            </a:r>
            <a:endParaRPr lang="en-GB" sz="1500" dirty="0">
              <a:effectLst/>
              <a:highlight>
                <a:srgbClr val="FFFF00"/>
              </a:highlight>
              <a:latin typeface="DINPro-Light" panose="02000504040000020003" pitchFamily="50"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endParaRPr lang="en-GB" sz="15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bject 4"/>
          <p:cNvSpPr txBox="1">
            <a:spLocks noGrp="1"/>
          </p:cNvSpPr>
          <p:nvPr>
            <p:ph type="title"/>
          </p:nvPr>
        </p:nvSpPr>
        <p:spPr>
          <a:xfrm>
            <a:off x="1049300" y="381574"/>
            <a:ext cx="7332700" cy="833562"/>
          </a:xfrm>
          <a:prstGeom prst="rect">
            <a:avLst/>
          </a:prstGeom>
        </p:spPr>
        <p:txBody>
          <a:bodyPr vert="horz" wrap="square" lIns="0" tIns="12700" rIns="0" bIns="0" rtlCol="0">
            <a:spAutoFit/>
          </a:bodyPr>
          <a:lstStyle/>
          <a:p>
            <a:pPr marL="12700">
              <a:lnSpc>
                <a:spcPts val="3180"/>
              </a:lnSpc>
              <a:spcBef>
                <a:spcPts val="100"/>
              </a:spcBef>
            </a:pPr>
            <a:r>
              <a:rPr lang="en-US" sz="2700" spc="-75" dirty="0">
                <a:solidFill>
                  <a:srgbClr val="0A0A35"/>
                </a:solidFill>
              </a:rPr>
              <a:t>WAVE 2</a:t>
            </a:r>
            <a:endParaRPr sz="2700" dirty="0"/>
          </a:p>
          <a:p>
            <a:pPr marL="12700">
              <a:lnSpc>
                <a:spcPts val="3180"/>
              </a:lnSpc>
            </a:pPr>
            <a:r>
              <a:rPr lang="en-US" sz="2700" spc="-100" dirty="0">
                <a:solidFill>
                  <a:srgbClr val="3FADDD"/>
                </a:solidFill>
              </a:rPr>
              <a:t>RECOMMENDATIONS FOR DESTINATIONS</a:t>
            </a:r>
            <a:endParaRPr sz="2700" dirty="0"/>
          </a:p>
        </p:txBody>
      </p:sp>
      <p:sp>
        <p:nvSpPr>
          <p:cNvPr id="5" name="object 5"/>
          <p:cNvSpPr/>
          <p:nvPr/>
        </p:nvSpPr>
        <p:spPr>
          <a:xfrm>
            <a:off x="1061999" y="1341005"/>
            <a:ext cx="1718945" cy="165735"/>
          </a:xfrm>
          <a:custGeom>
            <a:avLst/>
            <a:gdLst/>
            <a:ahLst/>
            <a:cxnLst/>
            <a:rect l="l" t="t" r="r" b="b"/>
            <a:pathLst>
              <a:path w="1718945" h="165734">
                <a:moveTo>
                  <a:pt x="1718322" y="0"/>
                </a:moveTo>
                <a:lnTo>
                  <a:pt x="0" y="0"/>
                </a:lnTo>
                <a:lnTo>
                  <a:pt x="0" y="165595"/>
                </a:lnTo>
                <a:lnTo>
                  <a:pt x="1718322" y="165595"/>
                </a:lnTo>
                <a:lnTo>
                  <a:pt x="1718322" y="0"/>
                </a:lnTo>
                <a:close/>
              </a:path>
            </a:pathLst>
          </a:custGeom>
          <a:solidFill>
            <a:srgbClr val="007BA3"/>
          </a:solidFill>
        </p:spPr>
        <p:txBody>
          <a:bodyPr wrap="square" lIns="0" tIns="0" rIns="0" bIns="0" rtlCol="0"/>
          <a:lstStyle/>
          <a:p>
            <a:endParaRPr dirty="0"/>
          </a:p>
        </p:txBody>
      </p:sp>
      <p:pic>
        <p:nvPicPr>
          <p:cNvPr id="9" name="Picture 8">
            <a:extLst>
              <a:ext uri="{FF2B5EF4-FFF2-40B4-BE49-F238E27FC236}">
                <a16:creationId xmlns:a16="http://schemas.microsoft.com/office/drawing/2014/main" id="{880BF7CC-7C74-4684-99C7-9F12B02458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2" b="15968"/>
          <a:stretch/>
        </p:blipFill>
        <p:spPr>
          <a:xfrm>
            <a:off x="7086600" y="638637"/>
            <a:ext cx="669925" cy="569624"/>
          </a:xfrm>
          <a:prstGeom prst="rect">
            <a:avLst/>
          </a:prstGeom>
        </p:spPr>
      </p:pic>
      <p:sp>
        <p:nvSpPr>
          <p:cNvPr id="6" name="object 5">
            <a:extLst>
              <a:ext uri="{FF2B5EF4-FFF2-40B4-BE49-F238E27FC236}">
                <a16:creationId xmlns:a16="http://schemas.microsoft.com/office/drawing/2014/main" id="{CD9D8CEE-DA42-4CE6-9271-F336702ED3FA}"/>
              </a:ext>
            </a:extLst>
          </p:cNvPr>
          <p:cNvSpPr txBox="1"/>
          <p:nvPr/>
        </p:nvSpPr>
        <p:spPr>
          <a:xfrm>
            <a:off x="76200" y="4784725"/>
            <a:ext cx="211455" cy="214289"/>
          </a:xfrm>
          <a:prstGeom prst="rect">
            <a:avLst/>
          </a:prstGeom>
        </p:spPr>
        <p:txBody>
          <a:bodyPr vert="horz" wrap="square" lIns="0" tIns="30480" rIns="0" bIns="0" rtlCol="0">
            <a:spAutoFit/>
          </a:bodyPr>
          <a:lstStyle/>
          <a:p>
            <a:pPr marL="12700" marR="5080" algn="ctr">
              <a:lnSpc>
                <a:spcPts val="1700"/>
              </a:lnSpc>
              <a:spcBef>
                <a:spcPts val="240"/>
              </a:spcBef>
            </a:pPr>
            <a:fld id="{99DA9481-1A26-4287-8DA0-D05160B30BD9}" type="slidenum">
              <a:rPr lang="en-US" sz="700" smtClean="0">
                <a:latin typeface="DINPro-Light" panose="02000504040000020003" pitchFamily="50" charset="0"/>
                <a:cs typeface="Arial"/>
              </a:rPr>
              <a:t>9</a:t>
            </a:fld>
            <a:endParaRPr sz="700" dirty="0">
              <a:latin typeface="DINPro-Light" panose="02000504040000020003" pitchFamily="50" charset="0"/>
              <a:cs typeface="Arial"/>
            </a:endParaRPr>
          </a:p>
        </p:txBody>
      </p:sp>
      <p:sp>
        <p:nvSpPr>
          <p:cNvPr id="7" name="TextBox 6">
            <a:extLst>
              <a:ext uri="{FF2B5EF4-FFF2-40B4-BE49-F238E27FC236}">
                <a16:creationId xmlns:a16="http://schemas.microsoft.com/office/drawing/2014/main" id="{3ADC1D41-41A9-4161-A8B4-12A141353261}"/>
              </a:ext>
            </a:extLst>
          </p:cNvPr>
          <p:cNvSpPr txBox="1"/>
          <p:nvPr/>
        </p:nvSpPr>
        <p:spPr>
          <a:xfrm>
            <a:off x="4497493" y="4855589"/>
            <a:ext cx="4572000" cy="215444"/>
          </a:xfrm>
          <a:prstGeom prst="rect">
            <a:avLst/>
          </a:prstGeom>
          <a:noFill/>
        </p:spPr>
        <p:txBody>
          <a:bodyPr wrap="square">
            <a:spAutoFit/>
          </a:bodyPr>
          <a:lstStyle/>
          <a:p>
            <a:pPr algn="r"/>
            <a:r>
              <a:rPr lang="en-US" sz="800" baseline="50000" dirty="0">
                <a:latin typeface="DINPro-Light" panose="02000504040000020003" pitchFamily="50" charset="0"/>
                <a:ea typeface="Calibri" panose="020F0502020204030204" pitchFamily="34" charset="0"/>
                <a:cs typeface="Arial" panose="020B0604020202020204" pitchFamily="34" charset="0"/>
              </a:rPr>
              <a:t>1</a:t>
            </a:r>
            <a:r>
              <a:rPr lang="en-US" sz="800" dirty="0">
                <a:latin typeface="DINPro-Light" panose="02000504040000020003" pitchFamily="50" charset="0"/>
              </a:rPr>
              <a:t> NTBs –National Tourism Boards | DMOs – Destination Management/Marketing </a:t>
            </a:r>
            <a:r>
              <a:rPr lang="en-GB" sz="800" dirty="0">
                <a:latin typeface="DINPro-Light" panose="02000504040000020003" pitchFamily="50" charset="0"/>
              </a:rPr>
              <a:t>Organisations</a:t>
            </a:r>
            <a:r>
              <a:rPr lang="en-US" sz="800" dirty="0">
                <a:latin typeface="DINPro-Light" panose="02000504040000020003" pitchFamily="50" charset="0"/>
              </a:rPr>
              <a:t> </a:t>
            </a:r>
          </a:p>
        </p:txBody>
      </p:sp>
    </p:spTree>
    <p:extLst>
      <p:ext uri="{BB962C8B-B14F-4D97-AF65-F5344CB8AC3E}">
        <p14:creationId xmlns:p14="http://schemas.microsoft.com/office/powerpoint/2010/main" val="436562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12961</TotalTime>
  <Words>6484</Words>
  <Application>Microsoft Office PowerPoint</Application>
  <PresentationFormat>Niestandardowy</PresentationFormat>
  <Paragraphs>772</Paragraphs>
  <Slides>54</Slides>
  <Notes>9</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54</vt:i4>
      </vt:variant>
    </vt:vector>
  </HeadingPairs>
  <TitlesOfParts>
    <vt:vector size="67" baseType="lpstr">
      <vt:lpstr>Arial</vt:lpstr>
      <vt:lpstr>Calibri</vt:lpstr>
      <vt:lpstr>Calibri Light</vt:lpstr>
      <vt:lpstr>DINPro</vt:lpstr>
      <vt:lpstr>DINPro Light</vt:lpstr>
      <vt:lpstr>DINPro-Black</vt:lpstr>
      <vt:lpstr>DINPro-Bold</vt:lpstr>
      <vt:lpstr>DINPro-Light</vt:lpstr>
      <vt:lpstr>Lato Light</vt:lpstr>
      <vt:lpstr>Open Sans Semibold</vt:lpstr>
      <vt:lpstr>Wingdings</vt:lpstr>
      <vt:lpstr>Office Theme</vt:lpstr>
      <vt:lpstr>1_Office Theme</vt:lpstr>
      <vt:lpstr>Prezentacja programu PowerPoint</vt:lpstr>
      <vt:lpstr>WAVE 2 RESEARCH HIGHLIGHTS</vt:lpstr>
      <vt:lpstr>WAVE 2 RESEARCH HIGHLIGHTS</vt:lpstr>
      <vt:lpstr>WAVE 2 RESEARCH HIGHLIGHTS</vt:lpstr>
      <vt:lpstr>WAVE 2 RESEARCH HIGHLIGHTS</vt:lpstr>
      <vt:lpstr>WAVE 2 RESEARCH HIGHLIGHTS</vt:lpstr>
      <vt:lpstr>WAVE 2 RESEARCH HIGHLIGHTS</vt:lpstr>
      <vt:lpstr>WAVE 2 INSIGHTS ON TRAVELLERS’ ONLINE SENTIMENT</vt:lpstr>
      <vt:lpstr>WAVE 2 RECOMMENDATIONS FOR DESTINATIONS</vt:lpstr>
      <vt:lpstr>WAVE 2 RECOMMENDATIONS FOR DESTINATIONS</vt:lpstr>
      <vt:lpstr>WAVE 2 RECOMMENDATIONS FOR BUSINESSES</vt:lpstr>
      <vt:lpstr>WAVE 2 RECOMMENDATIONS FOR BUSINESSES</vt:lpstr>
      <vt:lpstr>CONTENTS</vt:lpstr>
      <vt:lpstr>How to  read</vt:lpstr>
      <vt:lpstr>TRAVEL  INTENTIONS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TRIP PLANNING</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TRAVEL CONCERNS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METHODOLOGICAL ANNEX</vt:lpstr>
      <vt:lpstr>METHODOLOGICAL ANNEX THE SURVEY</vt:lpstr>
      <vt:lpstr>METHODOLOGICAL ANNEX TRAVELLERS’ ONLINE SENTIMENT</vt:lpstr>
      <vt:lpstr>METHODOLOGICAL ANNEX TRAVELLERS’ ONLINE SENTIMENT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Andriana Biliri</dc:creator>
  <cp:lastModifiedBy>Buczak Teresa</cp:lastModifiedBy>
  <cp:revision>1524</cp:revision>
  <dcterms:created xsi:type="dcterms:W3CDTF">2020-09-11T09:38:05Z</dcterms:created>
  <dcterms:modified xsi:type="dcterms:W3CDTF">2020-11-13T12:08:40Z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2020-09-11T00:00:00Z</vt:filetime>
  </property>
  <property fmtid="{D5CDD505-2E9C-101B-9397-08002B2CF9AE}" pid="3" name="Creator">
    <vt:lpwstr>Adobe InDesign CS6 (Macintosh)</vt:lpwstr>
  </property>
  <property fmtid="{D5CDD505-2E9C-101B-9397-08002B2CF9AE}" pid="4" name="LastSaved">
    <vt:filetime>2020-09-11T00:00:00Z</vt:filetime>
  </property>
</Properties>
</file>