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49"/>
  </p:notesMasterIdLst>
  <p:handoutMasterIdLst>
    <p:handoutMasterId r:id="rId50"/>
  </p:handoutMasterIdLst>
  <p:sldIdLst>
    <p:sldId id="4054" r:id="rId3"/>
    <p:sldId id="4042" r:id="rId4"/>
    <p:sldId id="260" r:id="rId5"/>
    <p:sldId id="4052" r:id="rId6"/>
    <p:sldId id="4050" r:id="rId7"/>
    <p:sldId id="4014" r:id="rId8"/>
    <p:sldId id="4038" r:id="rId9"/>
    <p:sldId id="4024" r:id="rId10"/>
    <p:sldId id="4053" r:id="rId11"/>
    <p:sldId id="4055" r:id="rId12"/>
    <p:sldId id="273" r:id="rId13"/>
    <p:sldId id="3994" r:id="rId14"/>
    <p:sldId id="272" r:id="rId15"/>
    <p:sldId id="3319" r:id="rId16"/>
    <p:sldId id="4005" r:id="rId17"/>
    <p:sldId id="4032" r:id="rId18"/>
    <p:sldId id="4004" r:id="rId19"/>
    <p:sldId id="4009" r:id="rId20"/>
    <p:sldId id="262" r:id="rId21"/>
    <p:sldId id="267" r:id="rId22"/>
    <p:sldId id="3995" r:id="rId23"/>
    <p:sldId id="4056" r:id="rId24"/>
    <p:sldId id="4057" r:id="rId25"/>
    <p:sldId id="4058" r:id="rId26"/>
    <p:sldId id="4059" r:id="rId27"/>
    <p:sldId id="4060" r:id="rId28"/>
    <p:sldId id="4061" r:id="rId29"/>
    <p:sldId id="4062" r:id="rId30"/>
    <p:sldId id="4063" r:id="rId31"/>
    <p:sldId id="4064" r:id="rId32"/>
    <p:sldId id="261" r:id="rId33"/>
    <p:sldId id="3320" r:id="rId34"/>
    <p:sldId id="4065" r:id="rId35"/>
    <p:sldId id="4010" r:id="rId36"/>
    <p:sldId id="4046" r:id="rId37"/>
    <p:sldId id="4035" r:id="rId38"/>
    <p:sldId id="4066" r:id="rId39"/>
    <p:sldId id="4067" r:id="rId40"/>
    <p:sldId id="266" r:id="rId41"/>
    <p:sldId id="4034" r:id="rId42"/>
    <p:sldId id="4048" r:id="rId43"/>
    <p:sldId id="4013" r:id="rId44"/>
    <p:sldId id="4068" r:id="rId45"/>
    <p:sldId id="4069" r:id="rId46"/>
    <p:sldId id="4019" r:id="rId47"/>
    <p:sldId id="4026" r:id="rId48"/>
  </p:sldIdLst>
  <p:sldSz cx="9144000" cy="5149850"/>
  <p:notesSz cx="9144000" cy="514985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heofilos Kyratsoulis" initials="TK" lastIdx="17" clrIdx="6">
    <p:extLst>
      <p:ext uri="{19B8F6BF-5375-455C-9EA6-DF929625EA0E}">
        <p15:presenceInfo xmlns:p15="http://schemas.microsoft.com/office/powerpoint/2012/main" userId="S::tky@mindhaus.gr::bce0b862-a51b-4bff-a8cf-2a900b4400ac" providerId="AD"/>
      </p:ext>
    </p:extLst>
  </p:cmAuthor>
  <p:cmAuthor id="1" name="Andriana Biliri" initials="AB" lastIdx="6" clrIdx="0">
    <p:extLst>
      <p:ext uri="{19B8F6BF-5375-455C-9EA6-DF929625EA0E}">
        <p15:presenceInfo xmlns:p15="http://schemas.microsoft.com/office/powerpoint/2012/main" userId="S-1-5-21-1390067357-688789844-725345543-2796" providerId="AD"/>
      </p:ext>
    </p:extLst>
  </p:cmAuthor>
  <p:cmAuthor id="2" name="Eran Ketter" initials="EK" lastIdx="25" clrIdx="1">
    <p:extLst>
      <p:ext uri="{19B8F6BF-5375-455C-9EA6-DF929625EA0E}">
        <p15:presenceInfo xmlns:p15="http://schemas.microsoft.com/office/powerpoint/2012/main" userId="Eran Ketter" providerId="None"/>
      </p:ext>
    </p:extLst>
  </p:cmAuthor>
  <p:cmAuthor id="3" name="Biliri Andriana" initials="BA" lastIdx="106" clrIdx="2">
    <p:extLst>
      <p:ext uri="{19B8F6BF-5375-455C-9EA6-DF929625EA0E}">
        <p15:presenceInfo xmlns:p15="http://schemas.microsoft.com/office/powerpoint/2012/main" userId="Biliri Andriana" providerId="None"/>
      </p:ext>
    </p:extLst>
  </p:cmAuthor>
  <p:cmAuthor id="4" name="Lyublena Dimova" initials="LD" lastIdx="134" clrIdx="3">
    <p:extLst>
      <p:ext uri="{19B8F6BF-5375-455C-9EA6-DF929625EA0E}">
        <p15:presenceInfo xmlns:p15="http://schemas.microsoft.com/office/powerpoint/2012/main" userId="S::lyublena.dimova@visiteurope.com::f8a279f8-fc44-47e0-91fa-b7dad0066992" providerId="AD"/>
      </p:ext>
    </p:extLst>
  </p:cmAuthor>
  <p:cmAuthor id="5" name="Jennifer Iduh" initials="JI" lastIdx="12" clrIdx="4">
    <p:extLst>
      <p:ext uri="{19B8F6BF-5375-455C-9EA6-DF929625EA0E}">
        <p15:presenceInfo xmlns:p15="http://schemas.microsoft.com/office/powerpoint/2012/main" userId="S::jennifer.iduh@visiteurope.com::76313ed3-745a-45e9-bc21-fe142a0601e3" providerId="AD"/>
      </p:ext>
    </p:extLst>
  </p:cmAuthor>
  <p:cmAuthor id="6" name="James  Arnold" initials="JA" lastIdx="33" clrIdx="5">
    <p:extLst>
      <p:ext uri="{19B8F6BF-5375-455C-9EA6-DF929625EA0E}">
        <p15:presenceInfo xmlns:p15="http://schemas.microsoft.com/office/powerpoint/2012/main" userId="James  Arn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EDC"/>
    <a:srgbClr val="2FD2ED"/>
    <a:srgbClr val="F0F0F0"/>
    <a:srgbClr val="000000"/>
    <a:srgbClr val="0A0935"/>
    <a:srgbClr val="1F497D"/>
    <a:srgbClr val="185073"/>
    <a:srgbClr val="E8E8E8"/>
    <a:srgbClr val="3FADDD"/>
    <a:srgbClr val="0C0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3758" autoAdjust="0"/>
  </p:normalViewPr>
  <p:slideViewPr>
    <p:cSldViewPr>
      <p:cViewPr varScale="1">
        <p:scale>
          <a:sx n="151" d="100"/>
          <a:sy n="151" d="100"/>
        </p:scale>
        <p:origin x="624" y="132"/>
      </p:cViewPr>
      <p:guideLst>
        <p:guide orient="horz" pos="2880"/>
        <p:guide pos="2160"/>
      </p:guideLst>
    </p:cSldViewPr>
  </p:slideViewPr>
  <p:notesTextViewPr>
    <p:cViewPr>
      <p:scale>
        <a:sx n="100" d="100"/>
        <a:sy n="100" d="100"/>
      </p:scale>
      <p:origin x="0" y="0"/>
    </p:cViewPr>
  </p:notesTextViewPr>
  <p:notesViewPr>
    <p:cSldViewPr>
      <p:cViewPr varScale="1">
        <p:scale>
          <a:sx n="146" d="100"/>
          <a:sy n="146" d="100"/>
        </p:scale>
        <p:origin x="14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3643162367192"/>
          <c:y val="5.212763454536145E-2"/>
          <c:w val="0.88574284611534748"/>
          <c:h val="0.76218523830917129"/>
        </c:manualLayout>
      </c:layout>
      <c:barChart>
        <c:barDir val="col"/>
        <c:grouping val="stacked"/>
        <c:varyColors val="0"/>
        <c:ser>
          <c:idx val="0"/>
          <c:order val="0"/>
          <c:tx>
            <c:strRef>
              <c:f>Sheet1!$B$1</c:f>
              <c:strCache>
                <c:ptCount val="1"/>
                <c:pt idx="0">
                  <c:v>Likely/Very Likely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0.44</c:v>
                </c:pt>
              </c:numCache>
            </c:numRef>
          </c:val>
          <c:extLst>
            <c:ext xmlns:c16="http://schemas.microsoft.com/office/drawing/2014/chart" uri="{C3380CC4-5D6E-409C-BE32-E72D297353CC}">
              <c16:uniqueId val="{00000000-91A8-4545-8587-E11A25B0C7F1}"/>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0.308</c:v>
                </c:pt>
              </c:numCache>
            </c:numRef>
          </c:val>
          <c:extLst>
            <c:ext xmlns:c16="http://schemas.microsoft.com/office/drawing/2014/chart" uri="{C3380CC4-5D6E-409C-BE32-E72D297353CC}">
              <c16:uniqueId val="{00000001-91A8-4545-8587-E11A25B0C7F1}"/>
            </c:ext>
          </c:extLst>
        </c:ser>
        <c:ser>
          <c:idx val="2"/>
          <c:order val="2"/>
          <c:tx>
            <c:strRef>
              <c:f>Sheet1!$D$1</c:f>
              <c:strCache>
                <c:ptCount val="1"/>
                <c:pt idx="0">
                  <c:v>Unlikely/Very Unlikely</c:v>
                </c:pt>
              </c:strCache>
            </c:strRef>
          </c:tx>
          <c:spPr>
            <a:solidFill>
              <a:srgbClr val="0A093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91A8-4545-8587-E11A25B0C7F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0.252</c:v>
                </c:pt>
              </c:numCache>
            </c:numRef>
          </c:val>
          <c:extLst>
            <c:ext xmlns:c16="http://schemas.microsoft.com/office/drawing/2014/chart" uri="{C3380CC4-5D6E-409C-BE32-E72D297353CC}">
              <c16:uniqueId val="{00000003-91A8-4545-8587-E11A25B0C7F1}"/>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9112"/>
        <c:crossesAt val="0"/>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8.1376307283677826E-2"/>
          <c:y val="0.90116844853139821"/>
          <c:w val="0.86125864938936036"/>
          <c:h val="9.40926818419948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Nature outdoors</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C570-45EF-BA91-1B6034702A5E}"/>
              </c:ext>
            </c:extLst>
          </c:dPt>
          <c:dPt>
            <c:idx val="1"/>
            <c:invertIfNegative val="0"/>
            <c:bubble3D val="0"/>
            <c:spPr>
              <a:solidFill>
                <a:srgbClr val="40AEDD"/>
              </a:solidFill>
              <a:ln>
                <a:noFill/>
              </a:ln>
              <a:effectLst/>
            </c:spPr>
            <c:extLst>
              <c:ext xmlns:c16="http://schemas.microsoft.com/office/drawing/2014/chart" uri="{C3380CC4-5D6E-409C-BE32-E72D297353CC}">
                <c16:uniqueId val="{00000003-C570-45EF-BA91-1B6034702A5E}"/>
              </c:ext>
            </c:extLst>
          </c:dPt>
          <c:dPt>
            <c:idx val="2"/>
            <c:invertIfNegative val="0"/>
            <c:bubble3D val="0"/>
            <c:spPr>
              <a:solidFill>
                <a:srgbClr val="2D8BB4"/>
              </a:solidFill>
              <a:ln>
                <a:noFill/>
              </a:ln>
              <a:effectLst/>
            </c:spPr>
            <c:extLst>
              <c:ext xmlns:c16="http://schemas.microsoft.com/office/drawing/2014/chart" uri="{C3380CC4-5D6E-409C-BE32-E72D297353CC}">
                <c16:uniqueId val="{00000005-C570-45EF-BA91-1B6034702A5E}"/>
              </c:ext>
            </c:extLst>
          </c:dPt>
          <c:dPt>
            <c:idx val="3"/>
            <c:invertIfNegative val="0"/>
            <c:bubble3D val="0"/>
            <c:spPr>
              <a:solidFill>
                <a:srgbClr val="185073"/>
              </a:solidFill>
              <a:ln>
                <a:noFill/>
              </a:ln>
              <a:effectLst/>
            </c:spPr>
            <c:extLst>
              <c:ext xmlns:c16="http://schemas.microsoft.com/office/drawing/2014/chart" uri="{C3380CC4-5D6E-409C-BE32-E72D297353CC}">
                <c16:uniqueId val="{00000007-C570-45EF-BA91-1B6034702A5E}"/>
              </c:ext>
            </c:extLst>
          </c:dPt>
          <c:dPt>
            <c:idx val="4"/>
            <c:invertIfNegative val="0"/>
            <c:bubble3D val="0"/>
            <c:spPr>
              <a:solidFill>
                <a:srgbClr val="0A0936"/>
              </a:solidFill>
              <a:ln>
                <a:noFill/>
              </a:ln>
              <a:effectLst/>
            </c:spPr>
            <c:extLst>
              <c:ext xmlns:c16="http://schemas.microsoft.com/office/drawing/2014/chart" uri="{C3380CC4-5D6E-409C-BE32-E72D297353CC}">
                <c16:uniqueId val="{00000009-C570-45EF-BA91-1B6034702A5E}"/>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UK</c:v>
                </c:pt>
                <c:pt idx="1">
                  <c:v>Italy</c:v>
                </c:pt>
                <c:pt idx="2">
                  <c:v>Germany</c:v>
                </c:pt>
                <c:pt idx="3">
                  <c:v>France</c:v>
                </c:pt>
                <c:pt idx="4">
                  <c:v>Switzerland</c:v>
                </c:pt>
              </c:strCache>
            </c:strRef>
          </c:cat>
          <c:val>
            <c:numRef>
              <c:f>Sheet1!$B$2:$B$6</c:f>
              <c:numCache>
                <c:formatCode>0.0%</c:formatCode>
                <c:ptCount val="5"/>
                <c:pt idx="0">
                  <c:v>3.3000000000000002E-2</c:v>
                </c:pt>
                <c:pt idx="1">
                  <c:v>3.5999999999999997E-2</c:v>
                </c:pt>
                <c:pt idx="2">
                  <c:v>0.04</c:v>
                </c:pt>
                <c:pt idx="3">
                  <c:v>5.1999999999999998E-2</c:v>
                </c:pt>
                <c:pt idx="4">
                  <c:v>5.6000000000000001E-2</c:v>
                </c:pt>
              </c:numCache>
            </c:numRef>
          </c:val>
          <c:extLst>
            <c:ext xmlns:c16="http://schemas.microsoft.com/office/drawing/2014/chart" uri="{C3380CC4-5D6E-409C-BE32-E72D297353CC}">
              <c16:uniqueId val="{0000000A-C570-45EF-BA91-1B6034702A5E}"/>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Nature outdoors</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D335-41BD-97B1-1EBD91272EB1}"/>
              </c:ext>
            </c:extLst>
          </c:dPt>
          <c:dPt>
            <c:idx val="1"/>
            <c:invertIfNegative val="0"/>
            <c:bubble3D val="0"/>
            <c:spPr>
              <a:solidFill>
                <a:srgbClr val="40AEDD"/>
              </a:solidFill>
              <a:ln>
                <a:noFill/>
              </a:ln>
              <a:effectLst/>
            </c:spPr>
            <c:extLst>
              <c:ext xmlns:c16="http://schemas.microsoft.com/office/drawing/2014/chart" uri="{C3380CC4-5D6E-409C-BE32-E72D297353CC}">
                <c16:uniqueId val="{00000003-D335-41BD-97B1-1EBD91272EB1}"/>
              </c:ext>
            </c:extLst>
          </c:dPt>
          <c:dPt>
            <c:idx val="2"/>
            <c:invertIfNegative val="0"/>
            <c:bubble3D val="0"/>
            <c:spPr>
              <a:solidFill>
                <a:srgbClr val="2D8BB4"/>
              </a:solidFill>
              <a:ln>
                <a:noFill/>
              </a:ln>
              <a:effectLst/>
            </c:spPr>
            <c:extLst>
              <c:ext xmlns:c16="http://schemas.microsoft.com/office/drawing/2014/chart" uri="{C3380CC4-5D6E-409C-BE32-E72D297353CC}">
                <c16:uniqueId val="{00000005-D335-41BD-97B1-1EBD91272EB1}"/>
              </c:ext>
            </c:extLst>
          </c:dPt>
          <c:dPt>
            <c:idx val="3"/>
            <c:invertIfNegative val="0"/>
            <c:bubble3D val="0"/>
            <c:spPr>
              <a:solidFill>
                <a:srgbClr val="185073"/>
              </a:solidFill>
              <a:ln>
                <a:noFill/>
              </a:ln>
              <a:effectLst/>
            </c:spPr>
            <c:extLst>
              <c:ext xmlns:c16="http://schemas.microsoft.com/office/drawing/2014/chart" uri="{C3380CC4-5D6E-409C-BE32-E72D297353CC}">
                <c16:uniqueId val="{00000007-D335-41BD-97B1-1EBD91272EB1}"/>
              </c:ext>
            </c:extLst>
          </c:dPt>
          <c:dPt>
            <c:idx val="4"/>
            <c:invertIfNegative val="0"/>
            <c:bubble3D val="0"/>
            <c:spPr>
              <a:solidFill>
                <a:srgbClr val="0A0936"/>
              </a:solidFill>
              <a:ln>
                <a:noFill/>
              </a:ln>
              <a:effectLst/>
            </c:spPr>
            <c:extLst>
              <c:ext xmlns:c16="http://schemas.microsoft.com/office/drawing/2014/chart" uri="{C3380CC4-5D6E-409C-BE32-E72D297353CC}">
                <c16:uniqueId val="{00000009-D335-41BD-97B1-1EBD91272EB1}"/>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Belgium</c:v>
                </c:pt>
                <c:pt idx="1">
                  <c:v>Austria</c:v>
                </c:pt>
                <c:pt idx="2">
                  <c:v>Germany</c:v>
                </c:pt>
                <c:pt idx="3">
                  <c:v>France</c:v>
                </c:pt>
                <c:pt idx="4">
                  <c:v>UK</c:v>
                </c:pt>
              </c:strCache>
            </c:strRef>
          </c:cat>
          <c:val>
            <c:numRef>
              <c:f>Sheet1!$B$2:$B$6</c:f>
              <c:numCache>
                <c:formatCode>0.0%</c:formatCode>
                <c:ptCount val="5"/>
                <c:pt idx="0">
                  <c:v>0.28000000000000003</c:v>
                </c:pt>
                <c:pt idx="1">
                  <c:v>0.28199999999999997</c:v>
                </c:pt>
                <c:pt idx="2">
                  <c:v>0.312</c:v>
                </c:pt>
                <c:pt idx="3">
                  <c:v>0.317</c:v>
                </c:pt>
                <c:pt idx="4">
                  <c:v>0.36499999999999999</c:v>
                </c:pt>
              </c:numCache>
            </c:numRef>
          </c:val>
          <c:extLst>
            <c:ext xmlns:c16="http://schemas.microsoft.com/office/drawing/2014/chart" uri="{C3380CC4-5D6E-409C-BE32-E72D297353CC}">
              <c16:uniqueId val="{0000000A-D335-41BD-97B1-1EBD91272EB1}"/>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City Break</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BB8A-49AD-966B-0B86AD78FEC4}"/>
              </c:ext>
            </c:extLst>
          </c:dPt>
          <c:dPt>
            <c:idx val="1"/>
            <c:invertIfNegative val="0"/>
            <c:bubble3D val="0"/>
            <c:spPr>
              <a:solidFill>
                <a:srgbClr val="40AEDD"/>
              </a:solidFill>
              <a:ln>
                <a:noFill/>
              </a:ln>
              <a:effectLst/>
            </c:spPr>
            <c:extLst>
              <c:ext xmlns:c16="http://schemas.microsoft.com/office/drawing/2014/chart" uri="{C3380CC4-5D6E-409C-BE32-E72D297353CC}">
                <c16:uniqueId val="{00000003-BB8A-49AD-966B-0B86AD78FEC4}"/>
              </c:ext>
            </c:extLst>
          </c:dPt>
          <c:dPt>
            <c:idx val="2"/>
            <c:invertIfNegative val="0"/>
            <c:bubble3D val="0"/>
            <c:spPr>
              <a:solidFill>
                <a:srgbClr val="2D8BB4"/>
              </a:solidFill>
              <a:ln>
                <a:noFill/>
              </a:ln>
              <a:effectLst/>
            </c:spPr>
            <c:extLst>
              <c:ext xmlns:c16="http://schemas.microsoft.com/office/drawing/2014/chart" uri="{C3380CC4-5D6E-409C-BE32-E72D297353CC}">
                <c16:uniqueId val="{00000005-BB8A-49AD-966B-0B86AD78FEC4}"/>
              </c:ext>
            </c:extLst>
          </c:dPt>
          <c:dPt>
            <c:idx val="3"/>
            <c:invertIfNegative val="0"/>
            <c:bubble3D val="0"/>
            <c:spPr>
              <a:solidFill>
                <a:srgbClr val="185073"/>
              </a:solidFill>
              <a:ln>
                <a:noFill/>
              </a:ln>
              <a:effectLst/>
            </c:spPr>
            <c:extLst>
              <c:ext xmlns:c16="http://schemas.microsoft.com/office/drawing/2014/chart" uri="{C3380CC4-5D6E-409C-BE32-E72D297353CC}">
                <c16:uniqueId val="{00000007-BB8A-49AD-966B-0B86AD78FEC4}"/>
              </c:ext>
            </c:extLst>
          </c:dPt>
          <c:dPt>
            <c:idx val="4"/>
            <c:invertIfNegative val="0"/>
            <c:bubble3D val="0"/>
            <c:spPr>
              <a:solidFill>
                <a:srgbClr val="0A0936"/>
              </a:solidFill>
              <a:ln>
                <a:noFill/>
              </a:ln>
              <a:effectLst/>
            </c:spPr>
            <c:extLst>
              <c:ext xmlns:c16="http://schemas.microsoft.com/office/drawing/2014/chart" uri="{C3380CC4-5D6E-409C-BE32-E72D297353CC}">
                <c16:uniqueId val="{00000009-BB8A-49AD-966B-0B86AD78FEC4}"/>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Austria</c:v>
                </c:pt>
                <c:pt idx="1">
                  <c:v>Poland</c:v>
                </c:pt>
                <c:pt idx="2">
                  <c:v>Netherlands</c:v>
                </c:pt>
                <c:pt idx="3">
                  <c:v>UK</c:v>
                </c:pt>
                <c:pt idx="4">
                  <c:v>Spain</c:v>
                </c:pt>
              </c:strCache>
            </c:strRef>
          </c:cat>
          <c:val>
            <c:numRef>
              <c:f>Sheet1!$B$2:$B$6</c:f>
              <c:numCache>
                <c:formatCode>0.0%</c:formatCode>
                <c:ptCount val="5"/>
                <c:pt idx="0">
                  <c:v>0.20200000000000001</c:v>
                </c:pt>
                <c:pt idx="1">
                  <c:v>0.20799999999999999</c:v>
                </c:pt>
                <c:pt idx="2">
                  <c:v>0.21</c:v>
                </c:pt>
                <c:pt idx="3">
                  <c:v>0.245</c:v>
                </c:pt>
                <c:pt idx="4">
                  <c:v>0.35799999999999998</c:v>
                </c:pt>
              </c:numCache>
            </c:numRef>
          </c:val>
          <c:extLst>
            <c:ext xmlns:c16="http://schemas.microsoft.com/office/drawing/2014/chart" uri="{C3380CC4-5D6E-409C-BE32-E72D297353CC}">
              <c16:uniqueId val="{0000000A-BB8A-49AD-966B-0B86AD78FEC4}"/>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C98B-4B1F-8418-7D2871FBFBC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0.52800000000000002</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0.20399999999999999</c:v>
                </c:pt>
                <c:pt idx="1">
                  <c:v>0</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0.26800000000000002</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3-456E-4E23-995F-95F0CD3F1AF2}"/>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4-456E-4E23-995F-95F0CD3F1AF2}"/>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456E-4E23-995F-95F0CD3F1AF2}"/>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6-456E-4E23-995F-95F0CD3F1AF2}"/>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456E-4E23-995F-95F0CD3F1AF2}"/>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456E-4E23-995F-95F0CD3F1AF2}"/>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456E-4E23-995F-95F0CD3F1AF2}"/>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456E-4E23-995F-95F0CD3F1AF2}"/>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56E-4E23-995F-95F0CD3F1AF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7.5999999999999998E-2</c:v>
                </c:pt>
                <c:pt idx="1">
                  <c:v>0.27329999999999999</c:v>
                </c:pt>
                <c:pt idx="2">
                  <c:v>0.20799999999999999</c:v>
                </c:pt>
                <c:pt idx="3">
                  <c:v>0.20100000000000001</c:v>
                </c:pt>
                <c:pt idx="4">
                  <c:v>0.24099999999999999</c:v>
                </c:pt>
              </c:numCache>
            </c:numRef>
          </c:val>
          <c:extLst>
            <c:ext xmlns:c16="http://schemas.microsoft.com/office/drawing/2014/chart" uri="{C3380CC4-5D6E-409C-BE32-E72D297353CC}">
              <c16:uniqueId val="{00000000-456E-4E23-995F-95F0CD3F1A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9F0F-4F95-A851-B723E3BA2A79}"/>
              </c:ext>
            </c:extLst>
          </c:dPt>
          <c:dPt>
            <c:idx val="1"/>
            <c:invertIfNegative val="0"/>
            <c:bubble3D val="0"/>
            <c:spPr>
              <a:solidFill>
                <a:srgbClr val="A1EAF7"/>
              </a:solidFill>
              <a:ln>
                <a:noFill/>
              </a:ln>
              <a:effectLst/>
            </c:spPr>
            <c:extLst>
              <c:ext xmlns:c16="http://schemas.microsoft.com/office/drawing/2014/chart" uri="{C3380CC4-5D6E-409C-BE32-E72D297353CC}">
                <c16:uniqueId val="{00000003-9F0F-4F95-A851-B723E3BA2A79}"/>
              </c:ext>
            </c:extLst>
          </c:dPt>
          <c:dPt>
            <c:idx val="2"/>
            <c:invertIfNegative val="0"/>
            <c:bubble3D val="0"/>
            <c:spPr>
              <a:solidFill>
                <a:srgbClr val="2D8BB4"/>
              </a:solidFill>
              <a:ln>
                <a:noFill/>
              </a:ln>
              <a:effectLst/>
            </c:spPr>
            <c:extLst>
              <c:ext xmlns:c16="http://schemas.microsoft.com/office/drawing/2014/chart" uri="{C3380CC4-5D6E-409C-BE32-E72D297353CC}">
                <c16:uniqueId val="{00000005-9F0F-4F95-A851-B723E3BA2A79}"/>
              </c:ext>
            </c:extLst>
          </c:dPt>
          <c:dPt>
            <c:idx val="3"/>
            <c:invertIfNegative val="0"/>
            <c:bubble3D val="0"/>
            <c:spPr>
              <a:solidFill>
                <a:srgbClr val="185073"/>
              </a:solidFill>
              <a:ln>
                <a:noFill/>
              </a:ln>
              <a:effectLst/>
            </c:spPr>
            <c:extLst>
              <c:ext xmlns:c16="http://schemas.microsoft.com/office/drawing/2014/chart" uri="{C3380CC4-5D6E-409C-BE32-E72D297353CC}">
                <c16:uniqueId val="{00000007-9F0F-4F95-A851-B723E3BA2A7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8.3500000000000005E-2</c:v>
                </c:pt>
                <c:pt idx="1">
                  <c:v>0.12039999999999999</c:v>
                </c:pt>
                <c:pt idx="2">
                  <c:v>0.39910000000000001</c:v>
                </c:pt>
                <c:pt idx="3">
                  <c:v>0.39700000000000002</c:v>
                </c:pt>
              </c:numCache>
            </c:numRef>
          </c:val>
          <c:extLst>
            <c:ext xmlns:c16="http://schemas.microsoft.com/office/drawing/2014/chart" uri="{C3380CC4-5D6E-409C-BE32-E72D297353CC}">
              <c16:uniqueId val="{00000008-9F0F-4F95-A851-B723E3BA2A79}"/>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0.44800000000000001</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0.20899999999999999</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0.34300000000000003</c:v>
                </c:pt>
                <c:pt idx="1">
                  <c:v>0</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3-456E-4E23-995F-95F0CD3F1AF2}"/>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4-456E-4E23-995F-95F0CD3F1AF2}"/>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456E-4E23-995F-95F0CD3F1AF2}"/>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6-456E-4E23-995F-95F0CD3F1AF2}"/>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456E-4E23-995F-95F0CD3F1AF2}"/>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456E-4E23-995F-95F0CD3F1AF2}"/>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456E-4E23-995F-95F0CD3F1AF2}"/>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456E-4E23-995F-95F0CD3F1AF2}"/>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56E-4E23-995F-95F0CD3F1AF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4.3999999999999997E-2</c:v>
                </c:pt>
                <c:pt idx="1">
                  <c:v>0.18129999999999999</c:v>
                </c:pt>
                <c:pt idx="2">
                  <c:v>0.16800000000000001</c:v>
                </c:pt>
                <c:pt idx="3">
                  <c:v>0.19470000000000001</c:v>
                </c:pt>
                <c:pt idx="4">
                  <c:v>0.41199999999999998</c:v>
                </c:pt>
              </c:numCache>
            </c:numRef>
          </c:val>
          <c:extLst>
            <c:ext xmlns:c16="http://schemas.microsoft.com/office/drawing/2014/chart" uri="{C3380CC4-5D6E-409C-BE32-E72D297353CC}">
              <c16:uniqueId val="{00000000-456E-4E23-995F-95F0CD3F1A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7-14ED-49B9-B314-1C33FF6945F9}"/>
              </c:ext>
            </c:extLst>
          </c:dPt>
          <c:dPt>
            <c:idx val="1"/>
            <c:invertIfNegative val="0"/>
            <c:bubble3D val="0"/>
            <c:spPr>
              <a:solidFill>
                <a:srgbClr val="A1EAF7"/>
              </a:solidFill>
              <a:ln>
                <a:noFill/>
              </a:ln>
              <a:effectLst/>
            </c:spPr>
            <c:extLst>
              <c:ext xmlns:c16="http://schemas.microsoft.com/office/drawing/2014/chart" uri="{C3380CC4-5D6E-409C-BE32-E72D297353CC}">
                <c16:uniqueId val="{00000006-14ED-49B9-B314-1C33FF6945F9}"/>
              </c:ext>
            </c:extLst>
          </c:dPt>
          <c:dPt>
            <c:idx val="2"/>
            <c:invertIfNegative val="0"/>
            <c:bubble3D val="0"/>
            <c:spPr>
              <a:solidFill>
                <a:srgbClr val="2D8BB4"/>
              </a:solidFill>
              <a:ln>
                <a:noFill/>
              </a:ln>
              <a:effectLst/>
            </c:spPr>
            <c:extLst>
              <c:ext xmlns:c16="http://schemas.microsoft.com/office/drawing/2014/chart" uri="{C3380CC4-5D6E-409C-BE32-E72D297353CC}">
                <c16:uniqueId val="{00000005-14ED-49B9-B314-1C33FF6945F9}"/>
              </c:ext>
            </c:extLst>
          </c:dPt>
          <c:dPt>
            <c:idx val="3"/>
            <c:invertIfNegative val="0"/>
            <c:bubble3D val="0"/>
            <c:spPr>
              <a:solidFill>
                <a:srgbClr val="185073"/>
              </a:solidFill>
              <a:ln>
                <a:noFill/>
              </a:ln>
              <a:effectLst/>
            </c:spPr>
            <c:extLst>
              <c:ext xmlns:c16="http://schemas.microsoft.com/office/drawing/2014/chart" uri="{C3380CC4-5D6E-409C-BE32-E72D297353CC}">
                <c16:uniqueId val="{00000004-14ED-49B9-B314-1C33FF6945F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0.15809999999999999</c:v>
                </c:pt>
                <c:pt idx="1">
                  <c:v>9.0700000000000003E-2</c:v>
                </c:pt>
                <c:pt idx="2">
                  <c:v>0.33839999999999998</c:v>
                </c:pt>
                <c:pt idx="3">
                  <c:v>0.4128</c:v>
                </c:pt>
              </c:numCache>
            </c:numRef>
          </c:val>
          <c:extLst>
            <c:ext xmlns:c16="http://schemas.microsoft.com/office/drawing/2014/chart" uri="{C3380CC4-5D6E-409C-BE32-E72D297353CC}">
              <c16:uniqueId val="{00000000-14ED-49B9-B314-1C33FF6945F9}"/>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0.50700000000000001</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0.16300000000000001</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0.33</c:v>
                </c:pt>
                <c:pt idx="1">
                  <c:v>0</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3643162367192"/>
          <c:y val="5.212763454536145E-2"/>
          <c:w val="0.88574284611534748"/>
          <c:h val="0.76218523830917129"/>
        </c:manualLayout>
      </c:layout>
      <c:barChart>
        <c:barDir val="col"/>
        <c:grouping val="stacked"/>
        <c:varyColors val="0"/>
        <c:ser>
          <c:idx val="0"/>
          <c:order val="0"/>
          <c:tx>
            <c:strRef>
              <c:f>Sheet1!$B$1</c:f>
              <c:strCache>
                <c:ptCount val="1"/>
                <c:pt idx="0">
                  <c:v>Likely/Very Likely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0.53500000000000003</c:v>
                </c:pt>
              </c:numCache>
            </c:numRef>
          </c:val>
          <c:extLst>
            <c:ext xmlns:c16="http://schemas.microsoft.com/office/drawing/2014/chart" uri="{C3380CC4-5D6E-409C-BE32-E72D297353CC}">
              <c16:uniqueId val="{00000000-4AE7-40F2-80EC-DBFFA5FDC83B}"/>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0.183</c:v>
                </c:pt>
              </c:numCache>
            </c:numRef>
          </c:val>
          <c:extLst>
            <c:ext xmlns:c16="http://schemas.microsoft.com/office/drawing/2014/chart" uri="{C3380CC4-5D6E-409C-BE32-E72D297353CC}">
              <c16:uniqueId val="{00000001-4AE7-40F2-80EC-DBFFA5FDC83B}"/>
            </c:ext>
          </c:extLst>
        </c:ser>
        <c:ser>
          <c:idx val="2"/>
          <c:order val="2"/>
          <c:tx>
            <c:strRef>
              <c:f>Sheet1!$D$1</c:f>
              <c:strCache>
                <c:ptCount val="1"/>
                <c:pt idx="0">
                  <c:v>Unlikely/Very Unlikely</c:v>
                </c:pt>
              </c:strCache>
            </c:strRef>
          </c:tx>
          <c:spPr>
            <a:solidFill>
              <a:srgbClr val="0A093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AE7-40F2-80EC-DBFFA5FDC83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0.28100000000000003</c:v>
                </c:pt>
              </c:numCache>
            </c:numRef>
          </c:val>
          <c:extLst>
            <c:ext xmlns:c16="http://schemas.microsoft.com/office/drawing/2014/chart" uri="{C3380CC4-5D6E-409C-BE32-E72D297353CC}">
              <c16:uniqueId val="{00000003-4AE7-40F2-80EC-DBFFA5FDC83B}"/>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9112"/>
        <c:crossesAt val="0"/>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8.1376307283677826E-2"/>
          <c:y val="0.90116844853139821"/>
          <c:w val="0.86125864938936036"/>
          <c:h val="9.40926818419948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3-456E-4E23-995F-95F0CD3F1AF2}"/>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4-456E-4E23-995F-95F0CD3F1AF2}"/>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456E-4E23-995F-95F0CD3F1AF2}"/>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6-456E-4E23-995F-95F0CD3F1AF2}"/>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456E-4E23-995F-95F0CD3F1AF2}"/>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456E-4E23-995F-95F0CD3F1AF2}"/>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456E-4E23-995F-95F0CD3F1AF2}"/>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456E-4E23-995F-95F0CD3F1AF2}"/>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56E-4E23-995F-95F0CD3F1AF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6.4000000000000001E-2</c:v>
                </c:pt>
                <c:pt idx="1">
                  <c:v>0.18</c:v>
                </c:pt>
                <c:pt idx="2">
                  <c:v>0.17730000000000001</c:v>
                </c:pt>
                <c:pt idx="3">
                  <c:v>0.28399999999999997</c:v>
                </c:pt>
                <c:pt idx="4">
                  <c:v>0.29470000000000002</c:v>
                </c:pt>
              </c:numCache>
            </c:numRef>
          </c:val>
          <c:extLst>
            <c:ext xmlns:c16="http://schemas.microsoft.com/office/drawing/2014/chart" uri="{C3380CC4-5D6E-409C-BE32-E72D297353CC}">
              <c16:uniqueId val="{00000000-456E-4E23-995F-95F0CD3F1A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7-14ED-49B9-B314-1C33FF6945F9}"/>
              </c:ext>
            </c:extLst>
          </c:dPt>
          <c:dPt>
            <c:idx val="1"/>
            <c:invertIfNegative val="0"/>
            <c:bubble3D val="0"/>
            <c:spPr>
              <a:solidFill>
                <a:srgbClr val="A1EAF7"/>
              </a:solidFill>
              <a:ln>
                <a:noFill/>
              </a:ln>
              <a:effectLst/>
            </c:spPr>
            <c:extLst>
              <c:ext xmlns:c16="http://schemas.microsoft.com/office/drawing/2014/chart" uri="{C3380CC4-5D6E-409C-BE32-E72D297353CC}">
                <c16:uniqueId val="{00000006-14ED-49B9-B314-1C33FF6945F9}"/>
              </c:ext>
            </c:extLst>
          </c:dPt>
          <c:dPt>
            <c:idx val="2"/>
            <c:invertIfNegative val="0"/>
            <c:bubble3D val="0"/>
            <c:spPr>
              <a:solidFill>
                <a:srgbClr val="2D8BB4"/>
              </a:solidFill>
              <a:ln>
                <a:noFill/>
              </a:ln>
              <a:effectLst/>
            </c:spPr>
            <c:extLst>
              <c:ext xmlns:c16="http://schemas.microsoft.com/office/drawing/2014/chart" uri="{C3380CC4-5D6E-409C-BE32-E72D297353CC}">
                <c16:uniqueId val="{00000005-14ED-49B9-B314-1C33FF6945F9}"/>
              </c:ext>
            </c:extLst>
          </c:dPt>
          <c:dPt>
            <c:idx val="3"/>
            <c:invertIfNegative val="0"/>
            <c:bubble3D val="0"/>
            <c:spPr>
              <a:solidFill>
                <a:srgbClr val="185073"/>
              </a:solidFill>
              <a:ln>
                <a:noFill/>
              </a:ln>
              <a:effectLst/>
            </c:spPr>
            <c:extLst>
              <c:ext xmlns:c16="http://schemas.microsoft.com/office/drawing/2014/chart" uri="{C3380CC4-5D6E-409C-BE32-E72D297353CC}">
                <c16:uniqueId val="{00000004-14ED-49B9-B314-1C33FF6945F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7.9699999999999993E-2</c:v>
                </c:pt>
                <c:pt idx="1">
                  <c:v>0.13239999999999999</c:v>
                </c:pt>
                <c:pt idx="2">
                  <c:v>0.35630000000000001</c:v>
                </c:pt>
                <c:pt idx="3">
                  <c:v>0.43159999999999998</c:v>
                </c:pt>
              </c:numCache>
            </c:numRef>
          </c:val>
          <c:extLst>
            <c:ext xmlns:c16="http://schemas.microsoft.com/office/drawing/2014/chart" uri="{C3380CC4-5D6E-409C-BE32-E72D297353CC}">
              <c16:uniqueId val="{00000000-14ED-49B9-B314-1C33FF6945F9}"/>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0.51</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0.22</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0.27</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5734-4014-8375-0439B08A3D7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5734-4014-8375-0439B08A3D7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5734-4014-8375-0439B08A3D7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5734-4014-8375-0439B08A3D7A}"/>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5734-4014-8375-0439B08A3D7A}"/>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5734-4014-8375-0439B08A3D7A}"/>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734-4014-8375-0439B08A3D7A}"/>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734-4014-8375-0439B08A3D7A}"/>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5734-4014-8375-0439B08A3D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6.0999999999999999E-2</c:v>
                </c:pt>
                <c:pt idx="1">
                  <c:v>0.17</c:v>
                </c:pt>
                <c:pt idx="2">
                  <c:v>0.22900000000000001</c:v>
                </c:pt>
                <c:pt idx="3">
                  <c:v>0.191</c:v>
                </c:pt>
                <c:pt idx="4">
                  <c:v>0.35</c:v>
                </c:pt>
              </c:numCache>
            </c:numRef>
          </c:val>
          <c:extLst>
            <c:ext xmlns:c16="http://schemas.microsoft.com/office/drawing/2014/chart" uri="{C3380CC4-5D6E-409C-BE32-E72D297353CC}">
              <c16:uniqueId val="{0000000A-5734-4014-8375-0439B08A3D7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47768750497096951"/>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A1EAF7"/>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2D8BB4"/>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185073"/>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0.13800000000000001</c:v>
                </c:pt>
                <c:pt idx="1">
                  <c:v>0.126</c:v>
                </c:pt>
                <c:pt idx="2">
                  <c:v>0.435</c:v>
                </c:pt>
                <c:pt idx="3">
                  <c:v>0.30099999999999999</c:v>
                </c:pt>
              </c:numCache>
            </c:numRef>
          </c:val>
          <c:extLst>
            <c:ext xmlns:c16="http://schemas.microsoft.com/office/drawing/2014/chart" uri="{C3380CC4-5D6E-409C-BE32-E72D297353CC}">
              <c16:uniqueId val="{00000008-8835-4C33-AB70-83BF08FA8907}"/>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0.57799999999999996</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87F-4E59-A4E3-5728AC5615D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0.219</c:v>
                </c:pt>
                <c:pt idx="1">
                  <c:v>0</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0.20399999999999999</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3-456E-4E23-995F-95F0CD3F1AF2}"/>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4-456E-4E23-995F-95F0CD3F1AF2}"/>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456E-4E23-995F-95F0CD3F1AF2}"/>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6-456E-4E23-995F-95F0CD3F1AF2}"/>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456E-4E23-995F-95F0CD3F1AF2}"/>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456E-4E23-995F-95F0CD3F1AF2}"/>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456E-4E23-995F-95F0CD3F1AF2}"/>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456E-4E23-995F-95F0CD3F1AF2}"/>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56E-4E23-995F-95F0CD3F1AF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5.7299999999999997E-2</c:v>
                </c:pt>
                <c:pt idx="1">
                  <c:v>0.1467</c:v>
                </c:pt>
                <c:pt idx="2">
                  <c:v>0.1933</c:v>
                </c:pt>
                <c:pt idx="3">
                  <c:v>0.25869999999999999</c:v>
                </c:pt>
                <c:pt idx="4">
                  <c:v>0.34399999999999997</c:v>
                </c:pt>
              </c:numCache>
            </c:numRef>
          </c:val>
          <c:extLst>
            <c:ext xmlns:c16="http://schemas.microsoft.com/office/drawing/2014/chart" uri="{C3380CC4-5D6E-409C-BE32-E72D297353CC}">
              <c16:uniqueId val="{00000000-456E-4E23-995F-95F0CD3F1A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57815109003795051"/>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7-14ED-49B9-B314-1C33FF6945F9}"/>
              </c:ext>
            </c:extLst>
          </c:dPt>
          <c:dPt>
            <c:idx val="1"/>
            <c:invertIfNegative val="0"/>
            <c:bubble3D val="0"/>
            <c:spPr>
              <a:solidFill>
                <a:srgbClr val="A1EAF7"/>
              </a:solidFill>
              <a:ln>
                <a:noFill/>
              </a:ln>
              <a:effectLst/>
            </c:spPr>
            <c:extLst>
              <c:ext xmlns:c16="http://schemas.microsoft.com/office/drawing/2014/chart" uri="{C3380CC4-5D6E-409C-BE32-E72D297353CC}">
                <c16:uniqueId val="{00000006-14ED-49B9-B314-1C33FF6945F9}"/>
              </c:ext>
            </c:extLst>
          </c:dPt>
          <c:dPt>
            <c:idx val="2"/>
            <c:invertIfNegative val="0"/>
            <c:bubble3D val="0"/>
            <c:spPr>
              <a:solidFill>
                <a:srgbClr val="2D8BB4"/>
              </a:solidFill>
              <a:ln>
                <a:noFill/>
              </a:ln>
              <a:effectLst/>
            </c:spPr>
            <c:extLst>
              <c:ext xmlns:c16="http://schemas.microsoft.com/office/drawing/2014/chart" uri="{C3380CC4-5D6E-409C-BE32-E72D297353CC}">
                <c16:uniqueId val="{00000005-14ED-49B9-B314-1C33FF6945F9}"/>
              </c:ext>
            </c:extLst>
          </c:dPt>
          <c:dPt>
            <c:idx val="3"/>
            <c:invertIfNegative val="0"/>
            <c:bubble3D val="0"/>
            <c:spPr>
              <a:solidFill>
                <a:srgbClr val="185073"/>
              </a:solidFill>
              <a:ln>
                <a:noFill/>
              </a:ln>
              <a:effectLst/>
            </c:spPr>
            <c:extLst>
              <c:ext xmlns:c16="http://schemas.microsoft.com/office/drawing/2014/chart" uri="{C3380CC4-5D6E-409C-BE32-E72D297353CC}">
                <c16:uniqueId val="{00000004-14ED-49B9-B314-1C33FF6945F9}"/>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ED-49B9-B314-1C33FF6945F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7.9500000000000001E-2</c:v>
                </c:pt>
                <c:pt idx="1">
                  <c:v>7.1400000000000005E-2</c:v>
                </c:pt>
                <c:pt idx="2">
                  <c:v>0.30530000000000002</c:v>
                </c:pt>
                <c:pt idx="3">
                  <c:v>0.54379999999999995</c:v>
                </c:pt>
              </c:numCache>
            </c:numRef>
          </c:val>
          <c:extLst>
            <c:ext xmlns:c16="http://schemas.microsoft.com/office/drawing/2014/chart" uri="{C3380CC4-5D6E-409C-BE32-E72D297353CC}">
              <c16:uniqueId val="{00000000-14ED-49B9-B314-1C33FF6945F9}"/>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8975-4346-BF63-BEC8020B66F3}"/>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8975-4346-BF63-BEC8020B66F3}"/>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8975-4346-BF63-BEC8020B66F3}"/>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8975-4346-BF63-BEC8020B66F3}"/>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8975-4346-BF63-BEC8020B66F3}"/>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8975-4346-BF63-BEC8020B66F3}"/>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8975-4346-BF63-BEC8020B66F3}"/>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8975-4346-BF63-BEC8020B66F3}"/>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8975-4346-BF63-BEC8020B66F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9.6000000000000002E-2</c:v>
                </c:pt>
                <c:pt idx="1">
                  <c:v>0.17799999999999999</c:v>
                </c:pt>
                <c:pt idx="2">
                  <c:v>0.17399999999999999</c:v>
                </c:pt>
                <c:pt idx="3">
                  <c:v>0.22</c:v>
                </c:pt>
                <c:pt idx="4">
                  <c:v>0.33200000000000002</c:v>
                </c:pt>
              </c:numCache>
            </c:numRef>
          </c:val>
          <c:extLst>
            <c:ext xmlns:c16="http://schemas.microsoft.com/office/drawing/2014/chart" uri="{C3380CC4-5D6E-409C-BE32-E72D297353CC}">
              <c16:uniqueId val="{0000000A-8975-4346-BF63-BEC8020B66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52314205541763192"/>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FD0F-4557-A2C7-F4564EFE385C}"/>
              </c:ext>
            </c:extLst>
          </c:dPt>
          <c:dPt>
            <c:idx val="1"/>
            <c:invertIfNegative val="0"/>
            <c:bubble3D val="0"/>
            <c:spPr>
              <a:solidFill>
                <a:srgbClr val="A1EAF7"/>
              </a:solidFill>
              <a:ln>
                <a:noFill/>
              </a:ln>
              <a:effectLst/>
            </c:spPr>
            <c:extLst>
              <c:ext xmlns:c16="http://schemas.microsoft.com/office/drawing/2014/chart" uri="{C3380CC4-5D6E-409C-BE32-E72D297353CC}">
                <c16:uniqueId val="{00000003-FD0F-4557-A2C7-F4564EFE385C}"/>
              </c:ext>
            </c:extLst>
          </c:dPt>
          <c:dPt>
            <c:idx val="2"/>
            <c:invertIfNegative val="0"/>
            <c:bubble3D val="0"/>
            <c:spPr>
              <a:solidFill>
                <a:srgbClr val="2D8BB4"/>
              </a:solidFill>
              <a:ln>
                <a:noFill/>
              </a:ln>
              <a:effectLst/>
            </c:spPr>
            <c:extLst>
              <c:ext xmlns:c16="http://schemas.microsoft.com/office/drawing/2014/chart" uri="{C3380CC4-5D6E-409C-BE32-E72D297353CC}">
                <c16:uniqueId val="{00000005-FD0F-4557-A2C7-F4564EFE385C}"/>
              </c:ext>
            </c:extLst>
          </c:dPt>
          <c:dPt>
            <c:idx val="3"/>
            <c:invertIfNegative val="0"/>
            <c:bubble3D val="0"/>
            <c:spPr>
              <a:solidFill>
                <a:srgbClr val="185073"/>
              </a:solidFill>
              <a:ln>
                <a:noFill/>
              </a:ln>
              <a:effectLst/>
            </c:spPr>
            <c:extLst>
              <c:ext xmlns:c16="http://schemas.microsoft.com/office/drawing/2014/chart" uri="{C3380CC4-5D6E-409C-BE32-E72D297353CC}">
                <c16:uniqueId val="{00000007-FD0F-4557-A2C7-F4564EFE385C}"/>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F-4557-A2C7-F4564EFE385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0.12</c:v>
                </c:pt>
                <c:pt idx="1">
                  <c:v>0.125</c:v>
                </c:pt>
                <c:pt idx="2">
                  <c:v>0.48099999999999998</c:v>
                </c:pt>
                <c:pt idx="3">
                  <c:v>0.27400000000000002</c:v>
                </c:pt>
              </c:numCache>
            </c:numRef>
          </c:val>
          <c:extLst>
            <c:ext xmlns:c16="http://schemas.microsoft.com/office/drawing/2014/chart" uri="{C3380CC4-5D6E-409C-BE32-E72D297353CC}">
              <c16:uniqueId val="{00000008-FD0F-4557-A2C7-F4564EFE385C}"/>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83275138263059E-3"/>
          <c:y val="4.6144346031579846E-2"/>
          <c:w val="0.98848910325945094"/>
          <c:h val="0.74392690693285757"/>
        </c:manualLayout>
      </c:layout>
      <c:barChart>
        <c:barDir val="col"/>
        <c:grouping val="clustered"/>
        <c:varyColors val="0"/>
        <c:ser>
          <c:idx val="0"/>
          <c:order val="0"/>
          <c:tx>
            <c:strRef>
              <c:f>Sheet1!$B$1</c:f>
              <c:strCache>
                <c:ptCount val="1"/>
                <c:pt idx="0">
                  <c:v>18-24</c:v>
                </c:pt>
              </c:strCache>
            </c:strRef>
          </c:tx>
          <c:spPr>
            <a:solidFill>
              <a:srgbClr val="0A0936"/>
            </a:solidFill>
            <a:ln>
              <a:noFill/>
            </a:ln>
            <a:effectLst/>
          </c:spPr>
          <c:invertIfNegative val="0"/>
          <c:dLbls>
            <c:dLbl>
              <c:idx val="1"/>
              <c:layout>
                <c:manualLayout>
                  <c:x val="-3.437710100634869E-3"/>
                  <c:y val="6.441246691763277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44-4E0E-BDFE-FF3A6C7759C0}"/>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Sheet1!$B$2:$B$6</c:f>
              <c:numCache>
                <c:formatCode>###0.0%</c:formatCode>
                <c:ptCount val="5"/>
                <c:pt idx="0">
                  <c:v>0.13200000000000001</c:v>
                </c:pt>
                <c:pt idx="1">
                  <c:v>0.20899999999999999</c:v>
                </c:pt>
                <c:pt idx="2">
                  <c:v>0.192</c:v>
                </c:pt>
                <c:pt idx="3">
                  <c:v>0.31900000000000001</c:v>
                </c:pt>
                <c:pt idx="4">
                  <c:v>0.14799999999999999</c:v>
                </c:pt>
              </c:numCache>
            </c:numRef>
          </c:val>
          <c:extLst>
            <c:ext xmlns:c16="http://schemas.microsoft.com/office/drawing/2014/chart" uri="{C3380CC4-5D6E-409C-BE32-E72D297353CC}">
              <c16:uniqueId val="{00000001-6B44-4E0E-BDFE-FF3A6C7759C0}"/>
            </c:ext>
          </c:extLst>
        </c:ser>
        <c:ser>
          <c:idx val="1"/>
          <c:order val="1"/>
          <c:tx>
            <c:strRef>
              <c:f>Sheet1!$C$1</c:f>
              <c:strCache>
                <c:ptCount val="1"/>
                <c:pt idx="0">
                  <c:v>25-34</c:v>
                </c:pt>
              </c:strCache>
            </c:strRef>
          </c:tx>
          <c:spPr>
            <a:solidFill>
              <a:srgbClr val="185073"/>
            </a:solidFill>
            <a:ln>
              <a:noFill/>
            </a:ln>
            <a:effectLst/>
          </c:spPr>
          <c:invertIfNegative val="0"/>
          <c:dLbls>
            <c:dLbl>
              <c:idx val="2"/>
              <c:layout>
                <c:manualLayout>
                  <c:x val="-7.4349253765711642E-3"/>
                  <c:y val="-2.7413175646415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32-4C4A-8C61-05FCE0AC39CC}"/>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Sheet1!$C$2:$C$6</c:f>
              <c:numCache>
                <c:formatCode>###0.0%</c:formatCode>
                <c:ptCount val="5"/>
                <c:pt idx="0">
                  <c:v>0.1</c:v>
                </c:pt>
                <c:pt idx="1">
                  <c:v>0.16700000000000001</c:v>
                </c:pt>
                <c:pt idx="2">
                  <c:v>0.189</c:v>
                </c:pt>
                <c:pt idx="3">
                  <c:v>0.34799999999999998</c:v>
                </c:pt>
                <c:pt idx="4">
                  <c:v>0.19600000000000001</c:v>
                </c:pt>
              </c:numCache>
            </c:numRef>
          </c:val>
          <c:extLst>
            <c:ext xmlns:c16="http://schemas.microsoft.com/office/drawing/2014/chart" uri="{C3380CC4-5D6E-409C-BE32-E72D297353CC}">
              <c16:uniqueId val="{00000002-6B44-4E0E-BDFE-FF3A6C7759C0}"/>
            </c:ext>
          </c:extLst>
        </c:ser>
        <c:ser>
          <c:idx val="2"/>
          <c:order val="2"/>
          <c:tx>
            <c:strRef>
              <c:f>Sheet1!$D$1</c:f>
              <c:strCache>
                <c:ptCount val="1"/>
                <c:pt idx="0">
                  <c:v>35-44</c:v>
                </c:pt>
              </c:strCache>
            </c:strRef>
          </c:tx>
          <c:spPr>
            <a:solidFill>
              <a:srgbClr val="2D8BB4"/>
            </a:solidFill>
            <a:ln>
              <a:noFill/>
            </a:ln>
            <a:effectLst/>
          </c:spPr>
          <c:invertIfNegative val="0"/>
          <c:dLbls>
            <c:dLbl>
              <c:idx val="3"/>
              <c:layout>
                <c:manualLayout>
                  <c:x val="2.478308458857055E-3"/>
                  <c:y val="6.85329391160382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32-4C4A-8C61-05FCE0AC39CC}"/>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Sheet1!$D$2:$D$6</c:f>
              <c:numCache>
                <c:formatCode>###0.0%</c:formatCode>
                <c:ptCount val="5"/>
                <c:pt idx="0">
                  <c:v>0.114</c:v>
                </c:pt>
                <c:pt idx="1">
                  <c:v>0.121</c:v>
                </c:pt>
                <c:pt idx="2">
                  <c:v>0.184</c:v>
                </c:pt>
                <c:pt idx="3">
                  <c:v>0.34100000000000003</c:v>
                </c:pt>
                <c:pt idx="4">
                  <c:v>0.24</c:v>
                </c:pt>
              </c:numCache>
            </c:numRef>
          </c:val>
          <c:extLst>
            <c:ext xmlns:c16="http://schemas.microsoft.com/office/drawing/2014/chart" uri="{C3380CC4-5D6E-409C-BE32-E72D297353CC}">
              <c16:uniqueId val="{00000003-6B44-4E0E-BDFE-FF3A6C7759C0}"/>
            </c:ext>
          </c:extLst>
        </c:ser>
        <c:ser>
          <c:idx val="3"/>
          <c:order val="3"/>
          <c:tx>
            <c:strRef>
              <c:f>Sheet1!$E$1</c:f>
              <c:strCache>
                <c:ptCount val="1"/>
                <c:pt idx="0">
                  <c:v>45-54</c:v>
                </c:pt>
              </c:strCache>
            </c:strRef>
          </c:tx>
          <c:spPr>
            <a:solidFill>
              <a:srgbClr val="40AE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Sheet1!$E$2:$E$6</c:f>
              <c:numCache>
                <c:formatCode>###0.0%</c:formatCode>
                <c:ptCount val="5"/>
                <c:pt idx="0">
                  <c:v>0.11799999999999999</c:v>
                </c:pt>
                <c:pt idx="1">
                  <c:v>0.14399999999999999</c:v>
                </c:pt>
                <c:pt idx="2">
                  <c:v>0.17100000000000001</c:v>
                </c:pt>
                <c:pt idx="3">
                  <c:v>0.38</c:v>
                </c:pt>
                <c:pt idx="4">
                  <c:v>0.187</c:v>
                </c:pt>
              </c:numCache>
            </c:numRef>
          </c:val>
          <c:extLst>
            <c:ext xmlns:c16="http://schemas.microsoft.com/office/drawing/2014/chart" uri="{C3380CC4-5D6E-409C-BE32-E72D297353CC}">
              <c16:uniqueId val="{00000004-6B44-4E0E-BDFE-FF3A6C7759C0}"/>
            </c:ext>
          </c:extLst>
        </c:ser>
        <c:ser>
          <c:idx val="4"/>
          <c:order val="4"/>
          <c:tx>
            <c:strRef>
              <c:f>Sheet1!$F$1</c:f>
              <c:strCache>
                <c:ptCount val="1"/>
                <c:pt idx="0">
                  <c:v>&gt;54</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Sheet1!$F$2:$F$6</c:f>
              <c:numCache>
                <c:formatCode>###0.0%</c:formatCode>
                <c:ptCount val="5"/>
                <c:pt idx="0">
                  <c:v>0.152</c:v>
                </c:pt>
                <c:pt idx="1">
                  <c:v>0.156</c:v>
                </c:pt>
                <c:pt idx="2">
                  <c:v>0.182</c:v>
                </c:pt>
                <c:pt idx="3">
                  <c:v>0.309</c:v>
                </c:pt>
                <c:pt idx="4">
                  <c:v>0.20100000000000001</c:v>
                </c:pt>
              </c:numCache>
            </c:numRef>
          </c:val>
          <c:extLst>
            <c:ext xmlns:c16="http://schemas.microsoft.com/office/drawing/2014/chart" uri="{C3380CC4-5D6E-409C-BE32-E72D297353CC}">
              <c16:uniqueId val="{00000005-6B44-4E0E-BDFE-FF3A6C7759C0}"/>
            </c:ext>
          </c:extLst>
        </c:ser>
        <c:dLbls>
          <c:showLegendKey val="0"/>
          <c:showVal val="0"/>
          <c:showCatName val="0"/>
          <c:showSerName val="0"/>
          <c:showPercent val="0"/>
          <c:showBubbleSize val="0"/>
        </c:dLbls>
        <c:gapWidth val="219"/>
        <c:overlap val="-27"/>
        <c:axId val="545474976"/>
        <c:axId val="545475304"/>
      </c:barChart>
      <c:catAx>
        <c:axId val="54547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545475304"/>
        <c:crosses val="autoZero"/>
        <c:auto val="1"/>
        <c:lblAlgn val="ctr"/>
        <c:lblOffset val="100"/>
        <c:noMultiLvlLbl val="0"/>
      </c:catAx>
      <c:valAx>
        <c:axId val="545475304"/>
        <c:scaling>
          <c:orientation val="minMax"/>
        </c:scaling>
        <c:delete val="1"/>
        <c:axPos val="l"/>
        <c:numFmt formatCode="###0.0%" sourceLinked="1"/>
        <c:majorTickMark val="none"/>
        <c:minorTickMark val="none"/>
        <c:tickLblPos val="nextTo"/>
        <c:crossAx val="54547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0.49</c:v>
                </c:pt>
              </c:numCache>
            </c:numRef>
          </c:val>
          <c:extLst>
            <c:ext xmlns:c16="http://schemas.microsoft.com/office/drawing/2014/chart" uri="{C3380CC4-5D6E-409C-BE32-E72D297353CC}">
              <c16:uniqueId val="{00000000-978B-4169-AEBB-7A59EC308D67}"/>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0.188</c:v>
                </c:pt>
              </c:numCache>
            </c:numRef>
          </c:val>
          <c:extLst>
            <c:ext xmlns:c16="http://schemas.microsoft.com/office/drawing/2014/chart" uri="{C3380CC4-5D6E-409C-BE32-E72D297353CC}">
              <c16:uniqueId val="{00000001-978B-4169-AEBB-7A59EC308D67}"/>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0.32200000000000001</c:v>
                </c:pt>
                <c:pt idx="1">
                  <c:v>0</c:v>
                </c:pt>
              </c:numCache>
            </c:numRef>
          </c:val>
          <c:extLst>
            <c:ext xmlns:c16="http://schemas.microsoft.com/office/drawing/2014/chart" uri="{C3380CC4-5D6E-409C-BE32-E72D297353CC}">
              <c16:uniqueId val="{00000002-978B-4169-AEBB-7A59EC308D67}"/>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8975-4346-BF63-BEC8020B66F3}"/>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8975-4346-BF63-BEC8020B66F3}"/>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8975-4346-BF63-BEC8020B66F3}"/>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8975-4346-BF63-BEC8020B66F3}"/>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8975-4346-BF63-BEC8020B66F3}"/>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8975-4346-BF63-BEC8020B66F3}"/>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8975-4346-BF63-BEC8020B66F3}"/>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8975-4346-BF63-BEC8020B66F3}"/>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8975-4346-BF63-BEC8020B66F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9.0999999999999998E-2</c:v>
                </c:pt>
                <c:pt idx="1">
                  <c:v>0.26</c:v>
                </c:pt>
                <c:pt idx="2">
                  <c:v>0.22800000000000001</c:v>
                </c:pt>
                <c:pt idx="3">
                  <c:v>0.186</c:v>
                </c:pt>
                <c:pt idx="4">
                  <c:v>0.23499999999999999</c:v>
                </c:pt>
              </c:numCache>
            </c:numRef>
          </c:val>
          <c:extLst>
            <c:ext xmlns:c16="http://schemas.microsoft.com/office/drawing/2014/chart" uri="{C3380CC4-5D6E-409C-BE32-E72D297353CC}">
              <c16:uniqueId val="{0000000A-8975-4346-BF63-BEC8020B66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807375253298"/>
          <c:y val="6.6903727117081521E-2"/>
          <c:w val="0.37645129643011577"/>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FD0F-4557-A2C7-F4564EFE385C}"/>
              </c:ext>
            </c:extLst>
          </c:dPt>
          <c:dPt>
            <c:idx val="1"/>
            <c:invertIfNegative val="0"/>
            <c:bubble3D val="0"/>
            <c:spPr>
              <a:solidFill>
                <a:srgbClr val="A1EAF7"/>
              </a:solidFill>
              <a:ln>
                <a:noFill/>
              </a:ln>
              <a:effectLst/>
            </c:spPr>
            <c:extLst>
              <c:ext xmlns:c16="http://schemas.microsoft.com/office/drawing/2014/chart" uri="{C3380CC4-5D6E-409C-BE32-E72D297353CC}">
                <c16:uniqueId val="{00000003-FD0F-4557-A2C7-F4564EFE385C}"/>
              </c:ext>
            </c:extLst>
          </c:dPt>
          <c:dPt>
            <c:idx val="2"/>
            <c:invertIfNegative val="0"/>
            <c:bubble3D val="0"/>
            <c:spPr>
              <a:solidFill>
                <a:srgbClr val="2D8BB4"/>
              </a:solidFill>
              <a:ln>
                <a:noFill/>
              </a:ln>
              <a:effectLst/>
            </c:spPr>
            <c:extLst>
              <c:ext xmlns:c16="http://schemas.microsoft.com/office/drawing/2014/chart" uri="{C3380CC4-5D6E-409C-BE32-E72D297353CC}">
                <c16:uniqueId val="{00000005-FD0F-4557-A2C7-F4564EFE385C}"/>
              </c:ext>
            </c:extLst>
          </c:dPt>
          <c:dPt>
            <c:idx val="3"/>
            <c:invertIfNegative val="0"/>
            <c:bubble3D val="0"/>
            <c:spPr>
              <a:solidFill>
                <a:srgbClr val="185073"/>
              </a:solidFill>
              <a:ln>
                <a:noFill/>
              </a:ln>
              <a:effectLst/>
            </c:spPr>
            <c:extLst>
              <c:ext xmlns:c16="http://schemas.microsoft.com/office/drawing/2014/chart" uri="{C3380CC4-5D6E-409C-BE32-E72D297353CC}">
                <c16:uniqueId val="{00000007-FD0F-4557-A2C7-F4564EFE385C}"/>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F-4557-A2C7-F4564EFE385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9.4E-2</c:v>
                </c:pt>
                <c:pt idx="1">
                  <c:v>0.154</c:v>
                </c:pt>
                <c:pt idx="2">
                  <c:v>0.45</c:v>
                </c:pt>
                <c:pt idx="3">
                  <c:v>0.30199999999999999</c:v>
                </c:pt>
              </c:numCache>
            </c:numRef>
          </c:val>
          <c:extLst>
            <c:ext xmlns:c16="http://schemas.microsoft.com/office/drawing/2014/chart" uri="{C3380CC4-5D6E-409C-BE32-E72D297353CC}">
              <c16:uniqueId val="{00000008-FD0F-4557-A2C7-F4564EFE385C}"/>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0.505</c:v>
                </c:pt>
              </c:numCache>
            </c:numRef>
          </c:val>
          <c:extLst>
            <c:ext xmlns:c16="http://schemas.microsoft.com/office/drawing/2014/chart" uri="{C3380CC4-5D6E-409C-BE32-E72D297353CC}">
              <c16:uniqueId val="{00000000-978B-4169-AEBB-7A59EC308D67}"/>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0.218</c:v>
                </c:pt>
              </c:numCache>
            </c:numRef>
          </c:val>
          <c:extLst>
            <c:ext xmlns:c16="http://schemas.microsoft.com/office/drawing/2014/chart" uri="{C3380CC4-5D6E-409C-BE32-E72D297353CC}">
              <c16:uniqueId val="{00000001-978B-4169-AEBB-7A59EC308D67}"/>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0.27700000000000002</c:v>
                </c:pt>
              </c:numCache>
            </c:numRef>
          </c:val>
          <c:extLst>
            <c:ext xmlns:c16="http://schemas.microsoft.com/office/drawing/2014/chart" uri="{C3380CC4-5D6E-409C-BE32-E72D297353CC}">
              <c16:uniqueId val="{00000002-978B-4169-AEBB-7A59EC308D67}"/>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0.54400000000000004</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0.17799999999999999</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80-4BFD-BF34-3CDBAAD7011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0.27800000000000002</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5734-4014-8375-0439B08A3D7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5734-4014-8375-0439B08A3D7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5734-4014-8375-0439B08A3D7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5734-4014-8375-0439B08A3D7A}"/>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5734-4014-8375-0439B08A3D7A}"/>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5734-4014-8375-0439B08A3D7A}"/>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734-4014-8375-0439B08A3D7A}"/>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734-4014-8375-0439B08A3D7A}"/>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5734-4014-8375-0439B08A3D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4.5999999999999999E-2</c:v>
                </c:pt>
                <c:pt idx="1">
                  <c:v>0.13400000000000001</c:v>
                </c:pt>
                <c:pt idx="2">
                  <c:v>0.182</c:v>
                </c:pt>
                <c:pt idx="3">
                  <c:v>0.26600000000000001</c:v>
                </c:pt>
                <c:pt idx="4">
                  <c:v>0.372</c:v>
                </c:pt>
              </c:numCache>
            </c:numRef>
          </c:val>
          <c:extLst>
            <c:ext xmlns:c16="http://schemas.microsoft.com/office/drawing/2014/chart" uri="{C3380CC4-5D6E-409C-BE32-E72D297353CC}">
              <c16:uniqueId val="{0000000A-5734-4014-8375-0439B08A3D7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46354893457895346"/>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A1EAF7"/>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2D8BB4"/>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185073"/>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0.124</c:v>
                </c:pt>
                <c:pt idx="1">
                  <c:v>6.2E-2</c:v>
                </c:pt>
                <c:pt idx="2">
                  <c:v>0.34339999999999998</c:v>
                </c:pt>
                <c:pt idx="3">
                  <c:v>0.47070000000000001</c:v>
                </c:pt>
              </c:numCache>
            </c:numRef>
          </c:val>
          <c:extLst>
            <c:ext xmlns:c16="http://schemas.microsoft.com/office/drawing/2014/chart" uri="{C3380CC4-5D6E-409C-BE32-E72D297353CC}">
              <c16:uniqueId val="{00000008-8835-4C33-AB70-83BF08FA8907}"/>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0.74199999999999999</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dLbl>
              <c:idx val="0"/>
              <c:layout>
                <c:manualLayout>
                  <c:x val="0"/>
                  <c:y val="-5.3500355545669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89-4D89-972F-746EB3FCD99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5.6000000000000001E-2</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0.20200000000000001</c:v>
                </c:pt>
                <c:pt idx="1">
                  <c:v>0</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5734-4014-8375-0439B08A3D7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5734-4014-8375-0439B08A3D7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5734-4014-8375-0439B08A3D7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5734-4014-8375-0439B08A3D7A}"/>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5734-4014-8375-0439B08A3D7A}"/>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5734-4014-8375-0439B08A3D7A}"/>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734-4014-8375-0439B08A3D7A}"/>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734-4014-8375-0439B08A3D7A}"/>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5734-4014-8375-0439B08A3D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6.6000000000000003E-2</c:v>
                </c:pt>
                <c:pt idx="1">
                  <c:v>0.23599999999999999</c:v>
                </c:pt>
                <c:pt idx="2">
                  <c:v>0.20399999999999999</c:v>
                </c:pt>
                <c:pt idx="3">
                  <c:v>0.23599999999999999</c:v>
                </c:pt>
                <c:pt idx="4">
                  <c:v>0.25800000000000001</c:v>
                </c:pt>
              </c:numCache>
            </c:numRef>
          </c:val>
          <c:extLst>
            <c:ext xmlns:c16="http://schemas.microsoft.com/office/drawing/2014/chart" uri="{C3380CC4-5D6E-409C-BE32-E72D297353CC}">
              <c16:uniqueId val="{0000000A-5734-4014-8375-0439B08A3D7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46354893457895346"/>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A1EAF7"/>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2D8BB4"/>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185073"/>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5.11E-2</c:v>
                </c:pt>
                <c:pt idx="1">
                  <c:v>0.10059999999999999</c:v>
                </c:pt>
                <c:pt idx="2">
                  <c:v>0.46329999999999999</c:v>
                </c:pt>
                <c:pt idx="3">
                  <c:v>0.38500000000000001</c:v>
                </c:pt>
              </c:numCache>
            </c:numRef>
          </c:val>
          <c:extLst>
            <c:ext xmlns:c16="http://schemas.microsoft.com/office/drawing/2014/chart" uri="{C3380CC4-5D6E-409C-BE32-E72D297353CC}">
              <c16:uniqueId val="{00000008-8835-4C33-AB70-83BF08FA8907}"/>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44537688062299E-3"/>
          <c:y val="0.11427365475366838"/>
          <c:w val="0.9912249490144045"/>
          <c:h val="0.88572634524633165"/>
        </c:manualLayout>
      </c:layout>
      <c:barChart>
        <c:barDir val="col"/>
        <c:grouping val="clustered"/>
        <c:varyColors val="0"/>
        <c:ser>
          <c:idx val="0"/>
          <c:order val="0"/>
          <c:tx>
            <c:strRef>
              <c:f>Sheet1!$B$1</c:f>
              <c:strCache>
                <c:ptCount val="1"/>
                <c:pt idx="0">
                  <c:v>Likely/Very Likely</c:v>
                </c:pt>
              </c:strCache>
            </c:strRef>
          </c:tx>
          <c:spPr>
            <a:solidFill>
              <a:schemeClr val="accent1"/>
            </a:solidFill>
            <a:ln w="12700">
              <a:noFill/>
              <a:prstDash val="sysDot"/>
            </a:ln>
            <a:effectLst/>
          </c:spPr>
          <c:invertIfNegative val="0"/>
          <c:dPt>
            <c:idx val="0"/>
            <c:invertIfNegative val="0"/>
            <c:bubble3D val="0"/>
            <c:spPr>
              <a:solidFill>
                <a:schemeClr val="accent5">
                  <a:lumMod val="20000"/>
                  <a:lumOff val="80000"/>
                </a:schemeClr>
              </a:solidFill>
              <a:ln w="12700">
                <a:noFill/>
                <a:prstDash val="sysDot"/>
              </a:ln>
              <a:effectLst/>
            </c:spPr>
            <c:extLst>
              <c:ext xmlns:c16="http://schemas.microsoft.com/office/drawing/2014/chart" uri="{C3380CC4-5D6E-409C-BE32-E72D297353CC}">
                <c16:uniqueId val="{00000012-40B4-4768-A046-45BB3700A6B9}"/>
              </c:ext>
            </c:extLst>
          </c:dPt>
          <c:dPt>
            <c:idx val="1"/>
            <c:invertIfNegative val="0"/>
            <c:bubble3D val="0"/>
            <c:spPr>
              <a:solidFill>
                <a:schemeClr val="bg1">
                  <a:lumMod val="50000"/>
                </a:schemeClr>
              </a:solidFill>
              <a:ln w="12700">
                <a:noFill/>
                <a:prstDash val="sysDot"/>
              </a:ln>
              <a:effectLst/>
            </c:spPr>
            <c:extLst>
              <c:ext xmlns:c16="http://schemas.microsoft.com/office/drawing/2014/chart" uri="{C3380CC4-5D6E-409C-BE32-E72D297353CC}">
                <c16:uniqueId val="{00000011-40B4-4768-A046-45BB3700A6B9}"/>
              </c:ext>
            </c:extLst>
          </c:dPt>
          <c:dPt>
            <c:idx val="2"/>
            <c:invertIfNegative val="0"/>
            <c:bubble3D val="0"/>
            <c:spPr>
              <a:solidFill>
                <a:srgbClr val="A1EAF7"/>
              </a:solidFill>
              <a:ln w="12700">
                <a:noFill/>
                <a:prstDash val="sysDot"/>
              </a:ln>
              <a:effectLst/>
            </c:spPr>
            <c:extLst>
              <c:ext xmlns:c16="http://schemas.microsoft.com/office/drawing/2014/chart" uri="{C3380CC4-5D6E-409C-BE32-E72D297353CC}">
                <c16:uniqueId val="{00000010-40B4-4768-A046-45BB3700A6B9}"/>
              </c:ext>
            </c:extLst>
          </c:dPt>
          <c:dPt>
            <c:idx val="3"/>
            <c:invertIfNegative val="0"/>
            <c:bubble3D val="0"/>
            <c:spPr>
              <a:solidFill>
                <a:srgbClr val="40AEDD"/>
              </a:solidFill>
              <a:ln w="12700">
                <a:noFill/>
                <a:prstDash val="sysDot"/>
              </a:ln>
              <a:effectLst/>
            </c:spPr>
            <c:extLst>
              <c:ext xmlns:c16="http://schemas.microsoft.com/office/drawing/2014/chart" uri="{C3380CC4-5D6E-409C-BE32-E72D297353CC}">
                <c16:uniqueId val="{0000000F-40B4-4768-A046-45BB3700A6B9}"/>
              </c:ext>
            </c:extLst>
          </c:dPt>
          <c:dPt>
            <c:idx val="4"/>
            <c:invertIfNegative val="0"/>
            <c:bubble3D val="0"/>
            <c:spPr>
              <a:solidFill>
                <a:srgbClr val="2D8BB4"/>
              </a:solidFill>
              <a:ln w="12700">
                <a:noFill/>
                <a:prstDash val="sysDot"/>
              </a:ln>
              <a:effectLst/>
            </c:spPr>
            <c:extLst>
              <c:ext xmlns:c16="http://schemas.microsoft.com/office/drawing/2014/chart" uri="{C3380CC4-5D6E-409C-BE32-E72D297353CC}">
                <c16:uniqueId val="{0000000E-40B4-4768-A046-45BB3700A6B9}"/>
              </c:ext>
            </c:extLst>
          </c:dPt>
          <c:dPt>
            <c:idx val="5"/>
            <c:invertIfNegative val="0"/>
            <c:bubble3D val="0"/>
            <c:spPr>
              <a:solidFill>
                <a:srgbClr val="185073"/>
              </a:solidFill>
              <a:ln w="12700">
                <a:noFill/>
                <a:prstDash val="sysDot"/>
              </a:ln>
              <a:effectLst/>
            </c:spPr>
            <c:extLst>
              <c:ext xmlns:c16="http://schemas.microsoft.com/office/drawing/2014/chart" uri="{C3380CC4-5D6E-409C-BE32-E72D297353CC}">
                <c16:uniqueId val="{0000000D-40B4-4768-A046-45BB3700A6B9}"/>
              </c:ext>
            </c:extLst>
          </c:dPt>
          <c:dPt>
            <c:idx val="6"/>
            <c:invertIfNegative val="0"/>
            <c:bubble3D val="0"/>
            <c:spPr>
              <a:solidFill>
                <a:srgbClr val="0A0936"/>
              </a:solidFill>
              <a:ln w="12700">
                <a:noFill/>
                <a:prstDash val="sysDot"/>
              </a:ln>
              <a:effectLst/>
            </c:spPr>
            <c:extLst>
              <c:ext xmlns:c16="http://schemas.microsoft.com/office/drawing/2014/chart" uri="{C3380CC4-5D6E-409C-BE32-E72D297353CC}">
                <c16:uniqueId val="{0000000C-40B4-4768-A046-45BB3700A6B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Fun</c:v>
                </c:pt>
                <c:pt idx="1">
                  <c:v>Bleisure</c:v>
                </c:pt>
                <c:pt idx="2">
                  <c:v>Business</c:v>
                </c:pt>
                <c:pt idx="3">
                  <c:v>Heritage</c:v>
                </c:pt>
                <c:pt idx="4">
                  <c:v>Explorer</c:v>
                </c:pt>
                <c:pt idx="5">
                  <c:v>Cities</c:v>
                </c:pt>
                <c:pt idx="6">
                  <c:v>Culinary</c:v>
                </c:pt>
              </c:strCache>
            </c:strRef>
          </c:cat>
          <c:val>
            <c:numRef>
              <c:f>Sheet1!$B$2:$B$8</c:f>
              <c:numCache>
                <c:formatCode>0.0%</c:formatCode>
                <c:ptCount val="7"/>
                <c:pt idx="0">
                  <c:v>0.13300000000000001</c:v>
                </c:pt>
                <c:pt idx="1">
                  <c:v>4.4999999999999998E-2</c:v>
                </c:pt>
                <c:pt idx="2">
                  <c:v>0.02</c:v>
                </c:pt>
                <c:pt idx="3">
                  <c:v>3.9E-2</c:v>
                </c:pt>
                <c:pt idx="4">
                  <c:v>0.21199999999999999</c:v>
                </c:pt>
                <c:pt idx="5">
                  <c:v>0.39200000000000002</c:v>
                </c:pt>
                <c:pt idx="6">
                  <c:v>0.16</c:v>
                </c:pt>
              </c:numCache>
            </c:numRef>
          </c:val>
          <c:extLst>
            <c:ext xmlns:c16="http://schemas.microsoft.com/office/drawing/2014/chart" uri="{C3380CC4-5D6E-409C-BE32-E72D297353CC}">
              <c16:uniqueId val="{00000000-40B4-4768-A046-45BB3700A6B9}"/>
            </c:ext>
          </c:extLst>
        </c:ser>
        <c:dLbls>
          <c:showLegendKey val="0"/>
          <c:showVal val="0"/>
          <c:showCatName val="0"/>
          <c:showSerName val="0"/>
          <c:showPercent val="0"/>
          <c:showBubbleSize val="0"/>
        </c:dLbls>
        <c:gapWidth val="219"/>
        <c:overlap val="-27"/>
        <c:axId val="482319728"/>
        <c:axId val="482321368"/>
      </c:barChart>
      <c:catAx>
        <c:axId val="482319728"/>
        <c:scaling>
          <c:orientation val="minMax"/>
        </c:scaling>
        <c:delete val="1"/>
        <c:axPos val="b"/>
        <c:numFmt formatCode="General" sourceLinked="1"/>
        <c:majorTickMark val="none"/>
        <c:minorTickMark val="none"/>
        <c:tickLblPos val="nextTo"/>
        <c:crossAx val="482321368"/>
        <c:crosses val="autoZero"/>
        <c:auto val="1"/>
        <c:lblAlgn val="ctr"/>
        <c:lblOffset val="100"/>
        <c:noMultiLvlLbl val="0"/>
      </c:catAx>
      <c:valAx>
        <c:axId val="482321368"/>
        <c:scaling>
          <c:orientation val="minMax"/>
        </c:scaling>
        <c:delete val="1"/>
        <c:axPos val="l"/>
        <c:numFmt formatCode="0.0%" sourceLinked="1"/>
        <c:majorTickMark val="none"/>
        <c:minorTickMark val="none"/>
        <c:tickLblPos val="nextTo"/>
        <c:crossAx val="4823197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0.52800000000000002</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0.17199999999999999</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0.3</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When</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5734-4014-8375-0439B08A3D7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5734-4014-8375-0439B08A3D7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5734-4014-8375-0439B08A3D7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5734-4014-8375-0439B08A3D7A}"/>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5734-4014-8375-0439B08A3D7A}"/>
              </c:ext>
            </c:extLst>
          </c:dPt>
          <c:dLbls>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5734-4014-8375-0439B08A3D7A}"/>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734-4014-8375-0439B08A3D7A}"/>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734-4014-8375-0439B08A3D7A}"/>
                </c:ext>
              </c:extLst>
            </c:dLbl>
            <c:dLbl>
              <c:idx val="4"/>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5734-4014-8375-0439B08A3D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4.2000000000000003E-2</c:v>
                </c:pt>
                <c:pt idx="1">
                  <c:v>0.28399999999999997</c:v>
                </c:pt>
                <c:pt idx="2">
                  <c:v>0.14399999999999999</c:v>
                </c:pt>
                <c:pt idx="3">
                  <c:v>0.16600000000000001</c:v>
                </c:pt>
                <c:pt idx="4">
                  <c:v>0.36399999999999999</c:v>
                </c:pt>
              </c:numCache>
            </c:numRef>
          </c:val>
          <c:extLst>
            <c:ext xmlns:c16="http://schemas.microsoft.com/office/drawing/2014/chart" uri="{C3380CC4-5D6E-409C-BE32-E72D297353CC}">
              <c16:uniqueId val="{0000000A-5734-4014-8375-0439B08A3D7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46354893457895346"/>
          <c:h val="0.866192545765836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A0936"/>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A1EAF7"/>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2D8BB4"/>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185073"/>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0.125</c:v>
                </c:pt>
                <c:pt idx="1">
                  <c:v>8.6099999999999996E-2</c:v>
                </c:pt>
                <c:pt idx="2">
                  <c:v>0.38179999999999997</c:v>
                </c:pt>
                <c:pt idx="3">
                  <c:v>0.40710000000000002</c:v>
                </c:pt>
              </c:numCache>
            </c:numRef>
          </c:val>
          <c:extLst>
            <c:ext xmlns:c16="http://schemas.microsoft.com/office/drawing/2014/chart" uri="{C3380CC4-5D6E-409C-BE32-E72D297353CC}">
              <c16:uniqueId val="{00000008-8835-4C33-AB70-83BF08FA8907}"/>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D8CB5"/>
            </a:solidFill>
          </c:spPr>
          <c:dPt>
            <c:idx val="0"/>
            <c:bubble3D val="0"/>
            <c:spPr>
              <a:solidFill>
                <a:srgbClr val="2D8CB5"/>
              </a:solidFill>
              <a:ln w="19050">
                <a:solidFill>
                  <a:schemeClr val="lt1"/>
                </a:solidFill>
              </a:ln>
              <a:effectLst/>
            </c:spPr>
            <c:extLst>
              <c:ext xmlns:c16="http://schemas.microsoft.com/office/drawing/2014/chart" uri="{C3380CC4-5D6E-409C-BE32-E72D297353CC}">
                <c16:uniqueId val="{00000001-7AC4-4B09-A894-500233CBDD2C}"/>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7AC4-4B09-A894-500233CBDD2C}"/>
              </c:ext>
            </c:extLst>
          </c:dPt>
          <c:dPt>
            <c:idx val="2"/>
            <c:bubble3D val="0"/>
            <c:spPr>
              <a:solidFill>
                <a:srgbClr val="185073"/>
              </a:solidFill>
              <a:ln w="19050">
                <a:solidFill>
                  <a:schemeClr val="lt1"/>
                </a:solidFill>
              </a:ln>
              <a:effectLst/>
            </c:spPr>
            <c:extLst>
              <c:ext xmlns:c16="http://schemas.microsoft.com/office/drawing/2014/chart" uri="{C3380CC4-5D6E-409C-BE32-E72D297353CC}">
                <c16:uniqueId val="{00000005-7AC4-4B09-A894-500233CBDD2C}"/>
              </c:ext>
            </c:extLst>
          </c:dPt>
          <c:dPt>
            <c:idx val="3"/>
            <c:bubble3D val="0"/>
            <c:spPr>
              <a:solidFill>
                <a:srgbClr val="A1EAF7"/>
              </a:solidFill>
              <a:ln w="19050">
                <a:solidFill>
                  <a:schemeClr val="lt1"/>
                </a:solidFill>
              </a:ln>
              <a:effectLst/>
            </c:spPr>
            <c:extLst>
              <c:ext xmlns:c16="http://schemas.microsoft.com/office/drawing/2014/chart" uri="{C3380CC4-5D6E-409C-BE32-E72D297353CC}">
                <c16:uniqueId val="{00000007-B683-4335-A741-B8434980A915}"/>
              </c:ext>
            </c:extLst>
          </c:dPt>
          <c:dPt>
            <c:idx val="4"/>
            <c:bubble3D val="0"/>
            <c:spPr>
              <a:solidFill>
                <a:srgbClr val="495975"/>
              </a:solidFill>
              <a:ln w="19050">
                <a:solidFill>
                  <a:schemeClr val="lt1"/>
                </a:solidFill>
              </a:ln>
              <a:effectLst/>
            </c:spPr>
            <c:extLst>
              <c:ext xmlns:c16="http://schemas.microsoft.com/office/drawing/2014/chart" uri="{C3380CC4-5D6E-409C-BE32-E72D297353CC}">
                <c16:uniqueId val="{00000009-4F4F-46A4-91F0-FF3EA77EFD39}"/>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B683-4335-A741-B8434980A9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With family</c:v>
                </c:pt>
                <c:pt idx="1">
                  <c:v>With my partner</c:v>
                </c:pt>
                <c:pt idx="2">
                  <c:v>By myself</c:v>
                </c:pt>
                <c:pt idx="3">
                  <c:v>With friends</c:v>
                </c:pt>
                <c:pt idx="4">
                  <c:v>Other</c:v>
                </c:pt>
              </c:strCache>
            </c:strRef>
          </c:cat>
          <c:val>
            <c:numRef>
              <c:f>Sheet1!$B$2:$B$6</c:f>
              <c:numCache>
                <c:formatCode>0.0%</c:formatCode>
                <c:ptCount val="5"/>
                <c:pt idx="0">
                  <c:v>0.35699999999999998</c:v>
                </c:pt>
                <c:pt idx="1">
                  <c:v>0.373</c:v>
                </c:pt>
                <c:pt idx="2">
                  <c:v>0.13300000000000001</c:v>
                </c:pt>
                <c:pt idx="3">
                  <c:v>0.10299999999999999</c:v>
                </c:pt>
                <c:pt idx="4">
                  <c:v>3.4000000000000002E-2</c:v>
                </c:pt>
              </c:numCache>
            </c:numRef>
          </c:val>
          <c:extLst>
            <c:ext xmlns:c16="http://schemas.microsoft.com/office/drawing/2014/chart" uri="{C3380CC4-5D6E-409C-BE32-E72D297353CC}">
              <c16:uniqueId val="{00000006-7AC4-4B09-A894-500233CBDD2C}"/>
            </c:ext>
          </c:extLst>
        </c:ser>
        <c:dLbls>
          <c:showLegendKey val="0"/>
          <c:showVal val="0"/>
          <c:showCatName val="0"/>
          <c:showSerName val="0"/>
          <c:showPercent val="0"/>
          <c:showBubbleSize val="0"/>
          <c:showLeaderLines val="1"/>
        </c:dLbls>
        <c:firstSliceAng val="27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Book trip</c:v>
                </c:pt>
              </c:strCache>
            </c:strRef>
          </c:tx>
          <c:spPr>
            <a:solidFill>
              <a:srgbClr val="2D8BB4"/>
            </a:solidFill>
          </c:spPr>
          <c:dPt>
            <c:idx val="0"/>
            <c:bubble3D val="0"/>
            <c:spPr>
              <a:solidFill>
                <a:srgbClr val="2D8BB4"/>
              </a:solidFill>
              <a:ln w="19050">
                <a:solidFill>
                  <a:schemeClr val="lt1"/>
                </a:solidFill>
              </a:ln>
              <a:effectLst/>
            </c:spPr>
            <c:extLst>
              <c:ext xmlns:c16="http://schemas.microsoft.com/office/drawing/2014/chart" uri="{C3380CC4-5D6E-409C-BE32-E72D297353CC}">
                <c16:uniqueId val="{00000001-ECBE-4604-A4AA-1CB2855DFA80}"/>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ECBE-4604-A4AA-1CB2855DFA80}"/>
              </c:ext>
            </c:extLst>
          </c:dPt>
          <c:dPt>
            <c:idx val="2"/>
            <c:bubble3D val="0"/>
            <c:spPr>
              <a:solidFill>
                <a:srgbClr val="18526A"/>
              </a:solidFill>
              <a:ln w="19050">
                <a:solidFill>
                  <a:schemeClr val="lt1"/>
                </a:solidFill>
              </a:ln>
              <a:effectLst/>
            </c:spPr>
            <c:extLst>
              <c:ext xmlns:c16="http://schemas.microsoft.com/office/drawing/2014/chart" uri="{C3380CC4-5D6E-409C-BE32-E72D297353CC}">
                <c16:uniqueId val="{00000005-ECBE-4604-A4AA-1CB2855DFA80}"/>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ECBE-4604-A4AA-1CB2855DFA80}"/>
              </c:ext>
            </c:extLst>
          </c:dPt>
          <c:dPt>
            <c:idx val="4"/>
            <c:bubble3D val="0"/>
            <c:spPr>
              <a:solidFill>
                <a:srgbClr val="3FADDD"/>
              </a:solidFill>
              <a:ln w="19050">
                <a:solidFill>
                  <a:schemeClr val="lt1"/>
                </a:solidFill>
              </a:ln>
              <a:effectLst/>
            </c:spPr>
            <c:extLst>
              <c:ext xmlns:c16="http://schemas.microsoft.com/office/drawing/2014/chart" uri="{C3380CC4-5D6E-409C-BE32-E72D297353CC}">
                <c16:uniqueId val="{00000009-ECBE-4604-A4AA-1CB2855DFA80}"/>
              </c:ext>
            </c:extLst>
          </c:dPt>
          <c:dPt>
            <c:idx val="5"/>
            <c:bubble3D val="0"/>
            <c:spPr>
              <a:solidFill>
                <a:srgbClr val="2D8BB4"/>
              </a:solidFill>
              <a:ln w="19050">
                <a:solidFill>
                  <a:schemeClr val="lt1"/>
                </a:solidFill>
              </a:ln>
              <a:effectLst/>
            </c:spPr>
            <c:extLst>
              <c:ext xmlns:c16="http://schemas.microsoft.com/office/drawing/2014/chart" uri="{C3380CC4-5D6E-409C-BE32-E72D297353CC}">
                <c16:uniqueId val="{0000000B-ECBE-4604-A4AA-1CB2855DFA80}"/>
              </c:ext>
            </c:extLst>
          </c:dPt>
          <c:dPt>
            <c:idx val="6"/>
            <c:bubble3D val="0"/>
            <c:spPr>
              <a:solidFill>
                <a:srgbClr val="2D8BB4"/>
              </a:solidFill>
              <a:ln w="19050">
                <a:solidFill>
                  <a:schemeClr val="lt1"/>
                </a:solidFill>
              </a:ln>
              <a:effectLst/>
            </c:spPr>
            <c:extLst>
              <c:ext xmlns:c16="http://schemas.microsoft.com/office/drawing/2014/chart" uri="{C3380CC4-5D6E-409C-BE32-E72D297353CC}">
                <c16:uniqueId val="{0000000D-ECBE-4604-A4AA-1CB2855DFA80}"/>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Online booking engine</c:v>
                </c:pt>
                <c:pt idx="1">
                  <c:v>Direct booking via 
accommodation/ airline website
</c:v>
                </c:pt>
                <c:pt idx="2">
                  <c:v>Travel agent/ 
travel designer</c:v>
                </c:pt>
                <c:pt idx="3">
                  <c:v>Package holiday through
a Tour Operator</c:v>
                </c:pt>
                <c:pt idx="4">
                  <c:v>Corporate travel 
office</c:v>
                </c:pt>
              </c:strCache>
            </c:strRef>
          </c:cat>
          <c:val>
            <c:numRef>
              <c:f>Sheet1!$B$2:$B$6</c:f>
              <c:numCache>
                <c:formatCode>0.0%</c:formatCode>
                <c:ptCount val="5"/>
                <c:pt idx="0">
                  <c:v>0.47299999999999998</c:v>
                </c:pt>
                <c:pt idx="1">
                  <c:v>0.26600000000000001</c:v>
                </c:pt>
                <c:pt idx="2">
                  <c:v>0.126</c:v>
                </c:pt>
                <c:pt idx="3">
                  <c:v>8.6999999999999994E-2</c:v>
                </c:pt>
                <c:pt idx="4">
                  <c:v>4.8000000000000001E-2</c:v>
                </c:pt>
              </c:numCache>
            </c:numRef>
          </c:val>
          <c:extLst>
            <c:ext xmlns:c16="http://schemas.microsoft.com/office/drawing/2014/chart" uri="{C3380CC4-5D6E-409C-BE32-E72D297353CC}">
              <c16:uniqueId val="{0000000E-ECBE-4604-A4AA-1CB2855DFA8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049011741646"/>
          <c:y val="1.6628488752461919E-2"/>
          <c:w val="0.85444731157862919"/>
          <c:h val="0.81085072691773552"/>
        </c:manualLayout>
      </c:layout>
      <c:barChart>
        <c:barDir val="col"/>
        <c:grouping val="stacked"/>
        <c:varyColors val="0"/>
        <c:ser>
          <c:idx val="0"/>
          <c:order val="0"/>
          <c:tx>
            <c:strRef>
              <c:f>Sheet1!$B$1</c:f>
              <c:strCache>
                <c:ptCount val="1"/>
                <c:pt idx="0">
                  <c:v>By Air</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0.49299999999999999</c:v>
                </c:pt>
              </c:numCache>
            </c:numRef>
          </c:val>
          <c:extLst>
            <c:ext xmlns:c16="http://schemas.microsoft.com/office/drawing/2014/chart" uri="{C3380CC4-5D6E-409C-BE32-E72D297353CC}">
              <c16:uniqueId val="{00000000-F4D5-4D58-944E-2C1FF3A2272B}"/>
            </c:ext>
          </c:extLst>
        </c:ser>
        <c:ser>
          <c:idx val="1"/>
          <c:order val="1"/>
          <c:tx>
            <c:strRef>
              <c:f>Sheet1!$C$1</c:f>
              <c:strCache>
                <c:ptCount val="1"/>
                <c:pt idx="0">
                  <c:v>By an Owned Car</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0.35599999999999998</c:v>
                </c:pt>
              </c:numCache>
            </c:numRef>
          </c:val>
          <c:extLst>
            <c:ext xmlns:c16="http://schemas.microsoft.com/office/drawing/2014/chart" uri="{C3380CC4-5D6E-409C-BE32-E72D297353CC}">
              <c16:uniqueId val="{00000001-F4D5-4D58-944E-2C1FF3A2272B}"/>
            </c:ext>
          </c:extLst>
        </c:ser>
        <c:ser>
          <c:idx val="2"/>
          <c:order val="2"/>
          <c:tx>
            <c:strRef>
              <c:f>Sheet1!$D$1</c:f>
              <c:strCache>
                <c:ptCount val="1"/>
                <c:pt idx="0">
                  <c:v>By Train </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8.6999999999999994E-2</c:v>
                </c:pt>
              </c:numCache>
            </c:numRef>
          </c:val>
          <c:extLst>
            <c:ext xmlns:c16="http://schemas.microsoft.com/office/drawing/2014/chart" uri="{C3380CC4-5D6E-409C-BE32-E72D297353CC}">
              <c16:uniqueId val="{00000004-F4D5-4D58-944E-2C1FF3A2272B}"/>
            </c:ext>
          </c:extLst>
        </c:ser>
        <c:ser>
          <c:idx val="3"/>
          <c:order val="3"/>
          <c:tx>
            <c:strRef>
              <c:f>Sheet1!$E$1</c:f>
              <c:strCache>
                <c:ptCount val="1"/>
                <c:pt idx="0">
                  <c:v>By a Rented Car</c:v>
                </c:pt>
              </c:strCache>
            </c:strRef>
          </c:tx>
          <c:spPr>
            <a:solidFill>
              <a:srgbClr val="A5A5A5"/>
            </a:solidFill>
            <a:ln>
              <a:noFill/>
            </a:ln>
            <a:effectLst/>
          </c:spPr>
          <c:invertIfNegative val="0"/>
          <c:dLbls>
            <c:dLbl>
              <c:idx val="0"/>
              <c:layout>
                <c:manualLayout>
                  <c:x val="0"/>
                  <c:y val="-4.3387875651031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9A-43BD-9942-70073A4BF06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Sheet1!$E$2:$E$3</c:f>
              <c:numCache>
                <c:formatCode>General</c:formatCode>
                <c:ptCount val="2"/>
                <c:pt idx="0" formatCode="0.0%">
                  <c:v>3.5000000000000003E-2</c:v>
                </c:pt>
              </c:numCache>
            </c:numRef>
          </c:val>
          <c:extLst>
            <c:ext xmlns:c16="http://schemas.microsoft.com/office/drawing/2014/chart" uri="{C3380CC4-5D6E-409C-BE32-E72D297353CC}">
              <c16:uniqueId val="{00000001-C842-4EDB-8423-E0FCA1FA23B6}"/>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4.4070767994425934E-2"/>
          <c:y val="0.92570799959686856"/>
          <c:w val="0.91525142076724653"/>
          <c:h val="6.995321283802827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Type of acc</c:v>
                </c:pt>
              </c:strCache>
            </c:strRef>
          </c:tx>
          <c:dPt>
            <c:idx val="0"/>
            <c:bubble3D val="0"/>
            <c:spPr>
              <a:solidFill>
                <a:srgbClr val="185073"/>
              </a:solidFill>
              <a:ln w="19050">
                <a:solidFill>
                  <a:schemeClr val="lt1"/>
                </a:solidFill>
              </a:ln>
              <a:effectLst/>
            </c:spPr>
            <c:extLst>
              <c:ext xmlns:c16="http://schemas.microsoft.com/office/drawing/2014/chart" uri="{C3380CC4-5D6E-409C-BE32-E72D297353CC}">
                <c16:uniqueId val="{00000001-469F-4F2F-AEF2-53E38535997D}"/>
              </c:ext>
            </c:extLst>
          </c:dPt>
          <c:dPt>
            <c:idx val="1"/>
            <c:bubble3D val="0"/>
            <c:spPr>
              <a:solidFill>
                <a:srgbClr val="2D8BB4"/>
              </a:solidFill>
              <a:ln w="19050">
                <a:solidFill>
                  <a:schemeClr val="lt1"/>
                </a:solidFill>
              </a:ln>
              <a:effectLst/>
            </c:spPr>
            <c:extLst>
              <c:ext xmlns:c16="http://schemas.microsoft.com/office/drawing/2014/chart" uri="{C3380CC4-5D6E-409C-BE32-E72D297353CC}">
                <c16:uniqueId val="{00000003-469F-4F2F-AEF2-53E3853599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9F-4F2F-AEF2-53E38535997D}"/>
              </c:ext>
            </c:extLst>
          </c:dPt>
          <c:dPt>
            <c:idx val="3"/>
            <c:bubble3D val="0"/>
            <c:spPr>
              <a:solidFill>
                <a:srgbClr val="A1EAF7"/>
              </a:solidFill>
              <a:ln w="19050">
                <a:solidFill>
                  <a:schemeClr val="lt1"/>
                </a:solidFill>
              </a:ln>
              <a:effectLst/>
            </c:spPr>
            <c:extLst>
              <c:ext xmlns:c16="http://schemas.microsoft.com/office/drawing/2014/chart" uri="{C3380CC4-5D6E-409C-BE32-E72D297353CC}">
                <c16:uniqueId val="{00000007-469F-4F2F-AEF2-53E38535997D}"/>
              </c:ext>
            </c:extLst>
          </c:dPt>
          <c:dPt>
            <c:idx val="4"/>
            <c:bubble3D val="0"/>
            <c:spPr>
              <a:solidFill>
                <a:srgbClr val="40AEDD"/>
              </a:solidFill>
              <a:ln w="19050">
                <a:solidFill>
                  <a:schemeClr val="lt1"/>
                </a:solidFill>
              </a:ln>
              <a:effectLst/>
            </c:spPr>
            <c:extLst>
              <c:ext xmlns:c16="http://schemas.microsoft.com/office/drawing/2014/chart" uri="{C3380CC4-5D6E-409C-BE32-E72D297353CC}">
                <c16:uniqueId val="{00000009-469F-4F2F-AEF2-53E38535997D}"/>
              </c:ext>
            </c:extLst>
          </c:dPt>
          <c:dPt>
            <c:idx val="5"/>
            <c:bubble3D val="0"/>
            <c:spPr>
              <a:solidFill>
                <a:srgbClr val="0A0936"/>
              </a:solidFill>
              <a:ln w="19050">
                <a:solidFill>
                  <a:schemeClr val="lt1"/>
                </a:solidFill>
              </a:ln>
              <a:effectLst/>
            </c:spPr>
            <c:extLst>
              <c:ext xmlns:c16="http://schemas.microsoft.com/office/drawing/2014/chart" uri="{C3380CC4-5D6E-409C-BE32-E72D297353CC}">
                <c16:uniqueId val="{0000000B-469F-4F2F-AEF2-53E38535997D}"/>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469F-4F2F-AEF2-53E38535997D}"/>
              </c:ext>
            </c:extLst>
          </c:dPt>
          <c:dPt>
            <c:idx val="7"/>
            <c:bubble3D val="0"/>
            <c:spPr>
              <a:solidFill>
                <a:srgbClr val="F4B183"/>
              </a:solidFill>
              <a:ln w="19050">
                <a:solidFill>
                  <a:schemeClr val="lt1"/>
                </a:solidFill>
              </a:ln>
              <a:effectLst/>
            </c:spPr>
            <c:extLst>
              <c:ext xmlns:c16="http://schemas.microsoft.com/office/drawing/2014/chart" uri="{C3380CC4-5D6E-409C-BE32-E72D297353CC}">
                <c16:uniqueId val="{0000000F-469F-4F2F-AEF2-53E38535997D}"/>
              </c:ext>
            </c:extLst>
          </c:dPt>
          <c:dLbls>
            <c:dLbl>
              <c:idx val="3"/>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50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469F-4F2F-AEF2-53E38535997D}"/>
                </c:ext>
              </c:extLst>
            </c:dLbl>
            <c:dLbl>
              <c:idx val="6"/>
              <c:layout>
                <c:manualLayout>
                  <c:x val="-5.0832589281295947E-17"/>
                  <c:y val="-1.5743068169034688E-2"/>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9F-4F2F-AEF2-53E38535997D}"/>
                </c:ext>
              </c:extLst>
            </c:dLbl>
            <c:dLbl>
              <c:idx val="7"/>
              <c:layout>
                <c:manualLayout>
                  <c:x val="3.6786336042155802E-2"/>
                  <c:y val="-9.429570998293364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lumMod val="60000"/>
                          <a:lumOff val="40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9F-4F2F-AEF2-53E38535997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Hotel chain or resort</c:v>
                </c:pt>
                <c:pt idx="1">
                  <c:v>Independent hotel/resort</c:v>
                </c:pt>
                <c:pt idx="2">
                  <c:v>Friends and/or family</c:v>
                </c:pt>
                <c:pt idx="3">
                  <c:v>Short-term rental via online platform</c:v>
                </c:pt>
                <c:pt idx="4">
                  <c:v>Other paid serviced accommodation (i.e. bed and breakfast, parador, etc.)</c:v>
                </c:pt>
                <c:pt idx="5">
                  <c:v>Camping/caravan</c:v>
                </c:pt>
                <c:pt idx="6">
                  <c:v>Hostel/Motel</c:v>
                </c:pt>
                <c:pt idx="7">
                  <c:v>Other </c:v>
                </c:pt>
              </c:strCache>
            </c:strRef>
          </c:cat>
          <c:val>
            <c:numRef>
              <c:f>Sheet1!$B$2:$B$9</c:f>
              <c:numCache>
                <c:formatCode>0.0%</c:formatCode>
                <c:ptCount val="8"/>
                <c:pt idx="0">
                  <c:v>0.313</c:v>
                </c:pt>
                <c:pt idx="1">
                  <c:v>0.247</c:v>
                </c:pt>
                <c:pt idx="2">
                  <c:v>0.123</c:v>
                </c:pt>
                <c:pt idx="3">
                  <c:v>0.14099999999999999</c:v>
                </c:pt>
                <c:pt idx="4">
                  <c:v>8.6999999999999994E-2</c:v>
                </c:pt>
                <c:pt idx="5">
                  <c:v>4.2000000000000003E-2</c:v>
                </c:pt>
                <c:pt idx="6">
                  <c:v>3.2000000000000001E-2</c:v>
                </c:pt>
                <c:pt idx="7">
                  <c:v>1.4E-2</c:v>
                </c:pt>
              </c:numCache>
            </c:numRef>
          </c:val>
          <c:extLst>
            <c:ext xmlns:c16="http://schemas.microsoft.com/office/drawing/2014/chart" uri="{C3380CC4-5D6E-409C-BE32-E72D297353CC}">
              <c16:uniqueId val="{00000010-469F-4F2F-AEF2-53E38535997D}"/>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049011741646"/>
          <c:y val="1.7474198693841973E-2"/>
          <c:w val="0.85444731157862919"/>
          <c:h val="0.55174017658362751"/>
        </c:manualLayout>
      </c:layout>
      <c:barChart>
        <c:barDir val="col"/>
        <c:grouping val="stacked"/>
        <c:varyColors val="0"/>
        <c:ser>
          <c:idx val="0"/>
          <c:order val="0"/>
          <c:tx>
            <c:strRef>
              <c:f>Sheet1!$B$1</c:f>
              <c:strCache>
                <c:ptCount val="1"/>
                <c:pt idx="0">
                  <c:v>I cancelled my trip completely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0.22800000000000001</c:v>
                </c:pt>
              </c:numCache>
            </c:numRef>
          </c:val>
          <c:extLst>
            <c:ext xmlns:c16="http://schemas.microsoft.com/office/drawing/2014/chart" uri="{C3380CC4-5D6E-409C-BE32-E72D297353CC}">
              <c16:uniqueId val="{00000000-5816-4B78-9B9E-6700FEE7C363}"/>
            </c:ext>
          </c:extLst>
        </c:ser>
        <c:ser>
          <c:idx val="1"/>
          <c:order val="1"/>
          <c:tx>
            <c:strRef>
              <c:f>Sheet1!$C$1</c:f>
              <c:strCache>
                <c:ptCount val="1"/>
                <c:pt idx="0">
                  <c:v>I rescheduled it for another date</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0.20699999999999999</c:v>
                </c:pt>
              </c:numCache>
            </c:numRef>
          </c:val>
          <c:extLst>
            <c:ext xmlns:c16="http://schemas.microsoft.com/office/drawing/2014/chart" uri="{C3380CC4-5D6E-409C-BE32-E72D297353CC}">
              <c16:uniqueId val="{00000001-5816-4B78-9B9E-6700FEE7C363}"/>
            </c:ext>
          </c:extLst>
        </c:ser>
        <c:ser>
          <c:idx val="2"/>
          <c:order val="2"/>
          <c:tx>
            <c:strRef>
              <c:f>Sheet1!$D$1</c:f>
              <c:strCache>
                <c:ptCount val="1"/>
                <c:pt idx="0">
                  <c:v>I had not planed any overnight trips in the next 6 months</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0.15</c:v>
                </c:pt>
              </c:numCache>
            </c:numRef>
          </c:val>
          <c:extLst>
            <c:ext xmlns:c16="http://schemas.microsoft.com/office/drawing/2014/chart" uri="{C3380CC4-5D6E-409C-BE32-E72D297353CC}">
              <c16:uniqueId val="{00000002-5816-4B78-9B9E-6700FEE7C363}"/>
            </c:ext>
          </c:extLst>
        </c:ser>
        <c:ser>
          <c:idx val="3"/>
          <c:order val="3"/>
          <c:tx>
            <c:strRef>
              <c:f>Sheet1!$E$1</c:f>
              <c:strCache>
                <c:ptCount val="1"/>
                <c:pt idx="0">
                  <c:v>I changed my trip from international to domestic</c:v>
                </c:pt>
              </c:strCache>
            </c:strRef>
          </c:tx>
          <c:spPr>
            <a:solidFill>
              <a:srgbClr val="A5A5A5"/>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FFD-4958-BDD8-A7837133A97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Sheet1!$E$2:$E$3</c:f>
              <c:numCache>
                <c:formatCode>General</c:formatCode>
                <c:ptCount val="2"/>
                <c:pt idx="0" formatCode="0.0%">
                  <c:v>0.14199999999999999</c:v>
                </c:pt>
              </c:numCache>
            </c:numRef>
          </c:val>
          <c:extLst>
            <c:ext xmlns:c16="http://schemas.microsoft.com/office/drawing/2014/chart" uri="{C3380CC4-5D6E-409C-BE32-E72D297353CC}">
              <c16:uniqueId val="{00000003-5816-4B78-9B9E-6700FEE7C363}"/>
            </c:ext>
          </c:extLst>
        </c:ser>
        <c:ser>
          <c:idx val="4"/>
          <c:order val="4"/>
          <c:tx>
            <c:strRef>
              <c:f>Sheet1!$F$1</c:f>
              <c:strCache>
                <c:ptCount val="1"/>
                <c:pt idx="0">
                  <c:v>Ιt did not affect me at all</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Sheet1!$F$2:$F$3</c:f>
              <c:numCache>
                <c:formatCode>General</c:formatCode>
                <c:ptCount val="2"/>
                <c:pt idx="0" formatCode="0.0%">
                  <c:v>9.2999999999999999E-2</c:v>
                </c:pt>
              </c:numCache>
            </c:numRef>
          </c:val>
          <c:extLst>
            <c:ext xmlns:c16="http://schemas.microsoft.com/office/drawing/2014/chart" uri="{C3380CC4-5D6E-409C-BE32-E72D297353CC}">
              <c16:uniqueId val="{00000001-C923-4FC2-9C2E-8D34180786A6}"/>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600" b="1"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600" b="1"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0.10179853289505485"/>
          <c:y val="0.64655804272120088"/>
          <c:w val="0.81444868758157296"/>
          <c:h val="0.32965523613783559"/>
        </c:manualLayout>
      </c:layout>
      <c:overlay val="0"/>
      <c:spPr>
        <a:noFill/>
        <a:ln>
          <a:noFill/>
        </a:ln>
        <a:effectLst/>
      </c:spPr>
      <c:txPr>
        <a:bodyPr rot="0" spcFirstLastPara="1" vertOverflow="ellipsis" vert="horz" wrap="square" anchor="ctr" anchorCtr="1"/>
        <a:lstStyle/>
        <a:p>
          <a:pPr>
            <a:defRPr lang="en-US" sz="700" b="0" i="0" u="none" strike="noStrike" kern="1200" baseline="0">
              <a:solidFill>
                <a:schemeClr val="bg1">
                  <a:lumMod val="50000"/>
                </a:schemeClr>
              </a:solidFill>
              <a:latin typeface="DINPro Ligh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049011741646"/>
          <c:y val="1.7474198693841973E-2"/>
          <c:w val="0.83505385742815319"/>
          <c:h val="0.56885182053566707"/>
        </c:manualLayout>
      </c:layout>
      <c:barChart>
        <c:barDir val="col"/>
        <c:grouping val="stacked"/>
        <c:varyColors val="0"/>
        <c:ser>
          <c:idx val="0"/>
          <c:order val="0"/>
          <c:tx>
            <c:strRef>
              <c:f>Sheet1!$B$1</c:f>
              <c:strCache>
                <c:ptCount val="1"/>
                <c:pt idx="0">
                  <c:v>Air Travel</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0.2</c:v>
                </c:pt>
              </c:numCache>
            </c:numRef>
          </c:val>
          <c:extLst>
            <c:ext xmlns:c16="http://schemas.microsoft.com/office/drawing/2014/chart" uri="{C3380CC4-5D6E-409C-BE32-E72D297353CC}">
              <c16:uniqueId val="{00000000-8A02-40BD-B5CF-659CE0684E5D}"/>
            </c:ext>
          </c:extLst>
        </c:ser>
        <c:ser>
          <c:idx val="1"/>
          <c:order val="1"/>
          <c:tx>
            <c:strRef>
              <c:f>Sheet1!$C$1</c:f>
              <c:strCache>
                <c:ptCount val="1"/>
                <c:pt idx="0">
                  <c:v>In-destination transport (i.e. metro, bus, taxi)</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0.123</c:v>
                </c:pt>
              </c:numCache>
            </c:numRef>
          </c:val>
          <c:extLst>
            <c:ext xmlns:c16="http://schemas.microsoft.com/office/drawing/2014/chart" uri="{C3380CC4-5D6E-409C-BE32-E72D297353CC}">
              <c16:uniqueId val="{00000001-8A02-40BD-B5CF-659CE0684E5D}"/>
            </c:ext>
          </c:extLst>
        </c:ser>
        <c:ser>
          <c:idx val="2"/>
          <c:order val="2"/>
          <c:tx>
            <c:strRef>
              <c:f>Sheet1!$D$1</c:f>
              <c:strCache>
                <c:ptCount val="1"/>
                <c:pt idx="0">
                  <c:v>Attractions, tours, and activities (i.e. museums, theme parks)</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0.114</c:v>
                </c:pt>
              </c:numCache>
            </c:numRef>
          </c:val>
          <c:extLst>
            <c:ext xmlns:c16="http://schemas.microsoft.com/office/drawing/2014/chart" uri="{C3380CC4-5D6E-409C-BE32-E72D297353CC}">
              <c16:uniqueId val="{00000002-8A02-40BD-B5CF-659CE0684E5D}"/>
            </c:ext>
          </c:extLst>
        </c:ser>
        <c:ser>
          <c:idx val="3"/>
          <c:order val="3"/>
          <c:tx>
            <c:strRef>
              <c:f>Sheet1!$E$1</c:f>
              <c:strCache>
                <c:ptCount val="1"/>
                <c:pt idx="0">
                  <c:v>Public areas in the destination (i.e. streets, neighbourhoods)</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Sheet1!$E$2:$E$3</c:f>
              <c:numCache>
                <c:formatCode>General</c:formatCode>
                <c:ptCount val="2"/>
                <c:pt idx="0" formatCode="0.0%">
                  <c:v>0.106</c:v>
                </c:pt>
              </c:numCache>
            </c:numRef>
          </c:val>
          <c:extLst>
            <c:ext xmlns:c16="http://schemas.microsoft.com/office/drawing/2014/chart" uri="{C3380CC4-5D6E-409C-BE32-E72D297353CC}">
              <c16:uniqueId val="{00000003-8A02-40BD-B5CF-659CE0684E5D}"/>
            </c:ext>
          </c:extLst>
        </c:ser>
        <c:ser>
          <c:idx val="4"/>
          <c:order val="4"/>
          <c:tx>
            <c:strRef>
              <c:f>Sheet1!$F$1</c:f>
              <c:strCache>
                <c:ptCount val="1"/>
                <c:pt idx="0">
                  <c:v>Accommodation – hotels and resorts</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85000"/>
                        <a:lumOff val="1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Sheet1!$F$2:$F$3</c:f>
              <c:numCache>
                <c:formatCode>General</c:formatCode>
                <c:ptCount val="2"/>
                <c:pt idx="0" formatCode="0.0%">
                  <c:v>0.106</c:v>
                </c:pt>
              </c:numCache>
            </c:numRef>
          </c:val>
          <c:extLst>
            <c:ext xmlns:c16="http://schemas.microsoft.com/office/drawing/2014/chart" uri="{C3380CC4-5D6E-409C-BE32-E72D297353CC}">
              <c16:uniqueId val="{00000002-30D3-4CD3-9A78-989992D013BB}"/>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7F7F7F"/>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7F7F7F"/>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3.9841578013940719E-2"/>
          <c:y val="0.68052474616836633"/>
          <c:w val="0.90480173887920234"/>
          <c:h val="0.28647235016080791"/>
        </c:manualLayout>
      </c:layout>
      <c:overlay val="0"/>
      <c:spPr>
        <a:noFill/>
        <a:ln>
          <a:noFill/>
        </a:ln>
        <a:effectLst/>
      </c:spPr>
      <c:txPr>
        <a:bodyPr rot="0" spcFirstLastPara="1" vertOverflow="ellipsis" vert="horz" wrap="square" anchor="ctr" anchorCtr="1"/>
        <a:lstStyle/>
        <a:p>
          <a:pPr>
            <a:defRPr sz="700" b="0" i="0" u="none" strike="noStrike" kern="1200" baseline="0">
              <a:solidFill>
                <a:srgbClr val="7F7F7F"/>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6711858542867"/>
          <c:y val="1.5239854004496841E-2"/>
          <c:w val="0.85444731157862919"/>
          <c:h val="0.68474139088990316"/>
        </c:manualLayout>
      </c:layout>
      <c:barChart>
        <c:barDir val="col"/>
        <c:grouping val="stacked"/>
        <c:varyColors val="0"/>
        <c:ser>
          <c:idx val="0"/>
          <c:order val="0"/>
          <c:tx>
            <c:strRef>
              <c:f>Sheet1!$B$1</c:f>
              <c:strCache>
                <c:ptCount val="1"/>
                <c:pt idx="0">
                  <c:v>Within my country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0.40500000000000003</c:v>
                </c:pt>
              </c:numCache>
            </c:numRef>
          </c:val>
          <c:extLst>
            <c:ext xmlns:c16="http://schemas.microsoft.com/office/drawing/2014/chart" uri="{C3380CC4-5D6E-409C-BE32-E72D297353CC}">
              <c16:uniqueId val="{00000000-F4D5-4D58-944E-2C1FF3A2272B}"/>
            </c:ext>
          </c:extLst>
        </c:ser>
        <c:ser>
          <c:idx val="1"/>
          <c:order val="1"/>
          <c:tx>
            <c:strRef>
              <c:f>Sheet1!$C$1</c:f>
              <c:strCache>
                <c:ptCount val="1"/>
                <c:pt idx="0">
                  <c:v>To another European country</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0.38600000000000001</c:v>
                </c:pt>
              </c:numCache>
            </c:numRef>
          </c:val>
          <c:extLst>
            <c:ext xmlns:c16="http://schemas.microsoft.com/office/drawing/2014/chart" uri="{C3380CC4-5D6E-409C-BE32-E72D297353CC}">
              <c16:uniqueId val="{00000001-F4D5-4D58-944E-2C1FF3A2272B}"/>
            </c:ext>
          </c:extLst>
        </c:ser>
        <c:ser>
          <c:idx val="2"/>
          <c:order val="2"/>
          <c:tx>
            <c:strRef>
              <c:f>Sheet1!$D$1</c:f>
              <c:strCache>
                <c:ptCount val="1"/>
                <c:pt idx="0">
                  <c:v>To destinations outside Europe</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0.105</c:v>
                </c:pt>
              </c:numCache>
            </c:numRef>
          </c:val>
          <c:extLst>
            <c:ext xmlns:c16="http://schemas.microsoft.com/office/drawing/2014/chart" uri="{C3380CC4-5D6E-409C-BE32-E72D297353CC}">
              <c16:uniqueId val="{00000004-F4D5-4D58-944E-2C1FF3A2272B}"/>
            </c:ext>
          </c:extLst>
        </c:ser>
        <c:ser>
          <c:idx val="3"/>
          <c:order val="3"/>
          <c:tx>
            <c:strRef>
              <c:f>Sheet1!$E$1</c:f>
              <c:strCache>
                <c:ptCount val="1"/>
                <c:pt idx="0">
                  <c:v>Do not know yet</c:v>
                </c:pt>
              </c:strCache>
            </c:strRef>
          </c:tx>
          <c:spPr>
            <a:solidFill>
              <a:srgbClr val="B4C7E7"/>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D-4732-AAC2-8BB8B166CBF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Sheet1!$E$2:$E$3</c:f>
              <c:numCache>
                <c:formatCode>General</c:formatCode>
                <c:ptCount val="2"/>
                <c:pt idx="0" formatCode="0.0%">
                  <c:v>0.104</c:v>
                </c:pt>
              </c:numCache>
            </c:numRef>
          </c:val>
          <c:extLst>
            <c:ext xmlns:c16="http://schemas.microsoft.com/office/drawing/2014/chart" uri="{C3380CC4-5D6E-409C-BE32-E72D297353CC}">
              <c16:uniqueId val="{00000001-FD0D-4732-AAC2-8BB8B166CBF0}"/>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4.281862817420796E-3"/>
          <c:y val="0.77869141502096606"/>
          <c:w val="0.99571813718257918"/>
          <c:h val="0.1254794841375328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lumMod val="50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48409305695"/>
          <c:y val="2.1414024121961511E-2"/>
          <c:w val="0.85444731157862919"/>
          <c:h val="0.75500581119664589"/>
        </c:manualLayout>
      </c:layout>
      <c:barChart>
        <c:barDir val="col"/>
        <c:grouping val="stacked"/>
        <c:varyColors val="0"/>
        <c:ser>
          <c:idx val="0"/>
          <c:order val="0"/>
          <c:tx>
            <c:strRef>
              <c:f>Sheet1!$B$1</c:f>
              <c:strCache>
                <c:ptCount val="1"/>
                <c:pt idx="0">
                  <c:v>This month</c:v>
                </c:pt>
              </c:strCache>
            </c:strRef>
          </c:tx>
          <c:spPr>
            <a:solidFill>
              <a:srgbClr val="2D8C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6.3E-2</c:v>
                </c:pt>
              </c:numCache>
            </c:numRef>
          </c:val>
          <c:extLst>
            <c:ext xmlns:c16="http://schemas.microsoft.com/office/drawing/2014/chart" uri="{C3380CC4-5D6E-409C-BE32-E72D297353CC}">
              <c16:uniqueId val="{00000000-847C-45FC-BE90-FBC0C2BD345B}"/>
            </c:ext>
          </c:extLst>
        </c:ser>
        <c:ser>
          <c:idx val="1"/>
          <c:order val="1"/>
          <c:tx>
            <c:strRef>
              <c:f>Sheet1!$C$1</c:f>
              <c:strCache>
                <c:ptCount val="1"/>
                <c:pt idx="0">
                  <c:v>In 1-2 months</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0.20100000000000001</c:v>
                </c:pt>
              </c:numCache>
            </c:numRef>
          </c:val>
          <c:extLst>
            <c:ext xmlns:c16="http://schemas.microsoft.com/office/drawing/2014/chart" uri="{C3380CC4-5D6E-409C-BE32-E72D297353CC}">
              <c16:uniqueId val="{00000001-847C-45FC-BE90-FBC0C2BD345B}"/>
            </c:ext>
          </c:extLst>
        </c:ser>
        <c:ser>
          <c:idx val="2"/>
          <c:order val="2"/>
          <c:tx>
            <c:strRef>
              <c:f>Sheet1!$D$1</c:f>
              <c:strCache>
                <c:ptCount val="1"/>
                <c:pt idx="0">
                  <c:v>In 3-4 months</c:v>
                </c:pt>
              </c:strCache>
            </c:strRef>
          </c:tx>
          <c:spPr>
            <a:solidFill>
              <a:srgbClr val="0A093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0E0-4583-9F1E-591D20C8822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0.188</c:v>
                </c:pt>
                <c:pt idx="1">
                  <c:v>0</c:v>
                </c:pt>
              </c:numCache>
            </c:numRef>
          </c:val>
          <c:extLst>
            <c:ext xmlns:c16="http://schemas.microsoft.com/office/drawing/2014/chart" uri="{C3380CC4-5D6E-409C-BE32-E72D297353CC}">
              <c16:uniqueId val="{00000004-847C-45FC-BE90-FBC0C2BD345B}"/>
            </c:ext>
          </c:extLst>
        </c:ser>
        <c:ser>
          <c:idx val="3"/>
          <c:order val="3"/>
          <c:tx>
            <c:strRef>
              <c:f>Sheet1!$E$1</c:f>
              <c:strCache>
                <c:ptCount val="1"/>
                <c:pt idx="0">
                  <c:v>In 5-6 months</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Sheet1!$E$2:$E$3</c:f>
              <c:numCache>
                <c:formatCode>General</c:formatCode>
                <c:ptCount val="2"/>
                <c:pt idx="0" formatCode="0.0%">
                  <c:v>0.224</c:v>
                </c:pt>
              </c:numCache>
            </c:numRef>
          </c:val>
          <c:extLst>
            <c:ext xmlns:c16="http://schemas.microsoft.com/office/drawing/2014/chart" uri="{C3380CC4-5D6E-409C-BE32-E72D297353CC}">
              <c16:uniqueId val="{00000001-7F74-4ED8-BE38-E3662FC3133C}"/>
            </c:ext>
          </c:extLst>
        </c:ser>
        <c:ser>
          <c:idx val="4"/>
          <c:order val="4"/>
          <c:tx>
            <c:strRef>
              <c:f>Sheet1!$F$1</c:f>
              <c:strCache>
                <c:ptCount val="1"/>
                <c:pt idx="0">
                  <c:v>Do not know yet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Sheet1!$F$2:$F$3</c:f>
              <c:numCache>
                <c:formatCode>General</c:formatCode>
                <c:ptCount val="2"/>
                <c:pt idx="0" formatCode="0.0%">
                  <c:v>0.32400000000000001</c:v>
                </c:pt>
              </c:numCache>
            </c:numRef>
          </c:val>
          <c:extLst>
            <c:ext xmlns:c16="http://schemas.microsoft.com/office/drawing/2014/chart" uri="{C3380CC4-5D6E-409C-BE32-E72D297353CC}">
              <c16:uniqueId val="{00000002-7F74-4ED8-BE38-E3662FC3133C}"/>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0"/>
          <c:y val="0.92620949128390284"/>
          <c:w val="1"/>
          <c:h val="6.5828244683653531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lumMod val="50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049011741646"/>
          <c:y val="2.1800795028273891E-2"/>
          <c:w val="0.85444731157862919"/>
          <c:h val="0.68598040423268558"/>
        </c:manualLayout>
      </c:layout>
      <c:barChart>
        <c:barDir val="col"/>
        <c:grouping val="stacked"/>
        <c:varyColors val="0"/>
        <c:ser>
          <c:idx val="0"/>
          <c:order val="0"/>
          <c:tx>
            <c:strRef>
              <c:f>Sheet1!$B$1</c:f>
              <c:strCache>
                <c:ptCount val="1"/>
                <c:pt idx="0">
                  <c:v>For Leisure</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Sheet1!$B$2:$B$3</c:f>
              <c:numCache>
                <c:formatCode>General</c:formatCode>
                <c:ptCount val="2"/>
                <c:pt idx="0" formatCode="0.0%">
                  <c:v>0.66100000000000003</c:v>
                </c:pt>
              </c:numCache>
            </c:numRef>
          </c:val>
          <c:extLst>
            <c:ext xmlns:c16="http://schemas.microsoft.com/office/drawing/2014/chart" uri="{C3380CC4-5D6E-409C-BE32-E72D297353CC}">
              <c16:uniqueId val="{00000000-7951-4714-9D49-63508288B163}"/>
            </c:ext>
          </c:extLst>
        </c:ser>
        <c:ser>
          <c:idx val="1"/>
          <c:order val="1"/>
          <c:tx>
            <c:strRef>
              <c:f>Sheet1!$C$1</c:f>
              <c:strCache>
                <c:ptCount val="1"/>
                <c:pt idx="0">
                  <c:v>For Business</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Sheet1!$C$2:$C$3</c:f>
              <c:numCache>
                <c:formatCode>General</c:formatCode>
                <c:ptCount val="2"/>
                <c:pt idx="0" formatCode="0.0%">
                  <c:v>8.7999999999999995E-2</c:v>
                </c:pt>
              </c:numCache>
            </c:numRef>
          </c:val>
          <c:extLst>
            <c:ext xmlns:c16="http://schemas.microsoft.com/office/drawing/2014/chart" uri="{C3380CC4-5D6E-409C-BE32-E72D297353CC}">
              <c16:uniqueId val="{00000001-7951-4714-9D49-63508288B163}"/>
            </c:ext>
          </c:extLst>
        </c:ser>
        <c:ser>
          <c:idx val="2"/>
          <c:order val="2"/>
          <c:tx>
            <c:strRef>
              <c:f>Sheet1!$D$1</c:f>
              <c:strCache>
                <c:ptCount val="1"/>
                <c:pt idx="0">
                  <c:v>To visit friends/relatives</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Sheet1!$D$2:$D$3</c:f>
              <c:numCache>
                <c:formatCode>General</c:formatCode>
                <c:ptCount val="2"/>
                <c:pt idx="0" formatCode="0.0%">
                  <c:v>0.191</c:v>
                </c:pt>
              </c:numCache>
            </c:numRef>
          </c:val>
          <c:extLst>
            <c:ext xmlns:c16="http://schemas.microsoft.com/office/drawing/2014/chart" uri="{C3380CC4-5D6E-409C-BE32-E72D297353CC}">
              <c16:uniqueId val="{00000002-7951-4714-9D49-63508288B163}"/>
            </c:ext>
          </c:extLst>
        </c:ser>
        <c:ser>
          <c:idx val="3"/>
          <c:order val="3"/>
          <c:tx>
            <c:strRef>
              <c:f>Sheet1!$E$1</c:f>
              <c:strCache>
                <c:ptCount val="1"/>
                <c:pt idx="0">
                  <c:v>Other</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Wave 1</c:v>
                </c:pt>
              </c:strCache>
            </c:strRef>
          </c:cat>
          <c:val>
            <c:numRef>
              <c:f>Sheet1!$E$2:$E$3</c:f>
              <c:numCache>
                <c:formatCode>General</c:formatCode>
                <c:ptCount val="2"/>
                <c:pt idx="0" formatCode="0.0%">
                  <c:v>6.0999999999999999E-2</c:v>
                </c:pt>
              </c:numCache>
            </c:numRef>
          </c:val>
          <c:extLst>
            <c:ext xmlns:c16="http://schemas.microsoft.com/office/drawing/2014/chart" uri="{C3380CC4-5D6E-409C-BE32-E72D297353CC}">
              <c16:uniqueId val="{00000003-7951-4714-9D49-63508288B163}"/>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0"/>
          <c:y val="0.84120268606823489"/>
          <c:w val="1"/>
          <c:h val="0.156876150062578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Nature outdoors</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928E-44CE-8AF8-13161C06541D}"/>
              </c:ext>
            </c:extLst>
          </c:dPt>
          <c:dPt>
            <c:idx val="1"/>
            <c:invertIfNegative val="0"/>
            <c:bubble3D val="0"/>
            <c:spPr>
              <a:solidFill>
                <a:srgbClr val="40AEDD"/>
              </a:solidFill>
              <a:ln>
                <a:noFill/>
              </a:ln>
              <a:effectLst/>
            </c:spPr>
            <c:extLst>
              <c:ext xmlns:c16="http://schemas.microsoft.com/office/drawing/2014/chart" uri="{C3380CC4-5D6E-409C-BE32-E72D297353CC}">
                <c16:uniqueId val="{00000003-928E-44CE-8AF8-13161C06541D}"/>
              </c:ext>
            </c:extLst>
          </c:dPt>
          <c:dPt>
            <c:idx val="2"/>
            <c:invertIfNegative val="0"/>
            <c:bubble3D val="0"/>
            <c:spPr>
              <a:solidFill>
                <a:srgbClr val="2D8BB4"/>
              </a:solidFill>
              <a:ln>
                <a:noFill/>
              </a:ln>
              <a:effectLst/>
            </c:spPr>
            <c:extLst>
              <c:ext xmlns:c16="http://schemas.microsoft.com/office/drawing/2014/chart" uri="{C3380CC4-5D6E-409C-BE32-E72D297353CC}">
                <c16:uniqueId val="{00000005-928E-44CE-8AF8-13161C06541D}"/>
              </c:ext>
            </c:extLst>
          </c:dPt>
          <c:dPt>
            <c:idx val="3"/>
            <c:invertIfNegative val="0"/>
            <c:bubble3D val="0"/>
            <c:spPr>
              <a:solidFill>
                <a:srgbClr val="185073"/>
              </a:solidFill>
              <a:ln>
                <a:noFill/>
              </a:ln>
              <a:effectLst/>
            </c:spPr>
            <c:extLst>
              <c:ext xmlns:c16="http://schemas.microsoft.com/office/drawing/2014/chart" uri="{C3380CC4-5D6E-409C-BE32-E72D297353CC}">
                <c16:uniqueId val="{00000007-928E-44CE-8AF8-13161C06541D}"/>
              </c:ext>
            </c:extLst>
          </c:dPt>
          <c:dPt>
            <c:idx val="4"/>
            <c:invertIfNegative val="0"/>
            <c:bubble3D val="0"/>
            <c:spPr>
              <a:solidFill>
                <a:srgbClr val="0A0936"/>
              </a:solidFill>
              <a:ln>
                <a:noFill/>
              </a:ln>
              <a:effectLst/>
            </c:spPr>
            <c:extLst>
              <c:ext xmlns:c16="http://schemas.microsoft.com/office/drawing/2014/chart" uri="{C3380CC4-5D6E-409C-BE32-E72D297353CC}">
                <c16:uniqueId val="{00000009-928E-44CE-8AF8-13161C06541D}"/>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Switzerland</c:v>
                </c:pt>
                <c:pt idx="1">
                  <c:v>Belgium </c:v>
                </c:pt>
                <c:pt idx="2">
                  <c:v>Austria</c:v>
                </c:pt>
                <c:pt idx="3">
                  <c:v>Netherlands</c:v>
                </c:pt>
                <c:pt idx="4">
                  <c:v>Germany</c:v>
                </c:pt>
              </c:strCache>
            </c:strRef>
          </c:cat>
          <c:val>
            <c:numRef>
              <c:f>Sheet1!$B$2:$B$6</c:f>
              <c:numCache>
                <c:formatCode>0.0%</c:formatCode>
                <c:ptCount val="5"/>
                <c:pt idx="0">
                  <c:v>0.151</c:v>
                </c:pt>
                <c:pt idx="1">
                  <c:v>0.16400000000000001</c:v>
                </c:pt>
                <c:pt idx="2">
                  <c:v>0.18</c:v>
                </c:pt>
                <c:pt idx="3">
                  <c:v>0.19900000000000001</c:v>
                </c:pt>
                <c:pt idx="4">
                  <c:v>0.219</c:v>
                </c:pt>
              </c:numCache>
            </c:numRef>
          </c:val>
          <c:extLst>
            <c:ext xmlns:c16="http://schemas.microsoft.com/office/drawing/2014/chart" uri="{C3380CC4-5D6E-409C-BE32-E72D297353CC}">
              <c16:uniqueId val="{0000000A-928E-44CE-8AF8-13161C06541D}"/>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City Break</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2436-45DC-959B-1132AF76B854}"/>
              </c:ext>
            </c:extLst>
          </c:dPt>
          <c:dPt>
            <c:idx val="1"/>
            <c:invertIfNegative val="0"/>
            <c:bubble3D val="0"/>
            <c:spPr>
              <a:solidFill>
                <a:srgbClr val="40AEDD"/>
              </a:solidFill>
              <a:ln>
                <a:noFill/>
              </a:ln>
              <a:effectLst/>
            </c:spPr>
            <c:extLst>
              <c:ext xmlns:c16="http://schemas.microsoft.com/office/drawing/2014/chart" uri="{C3380CC4-5D6E-409C-BE32-E72D297353CC}">
                <c16:uniqueId val="{00000003-2436-45DC-959B-1132AF76B854}"/>
              </c:ext>
            </c:extLst>
          </c:dPt>
          <c:dPt>
            <c:idx val="2"/>
            <c:invertIfNegative val="0"/>
            <c:bubble3D val="0"/>
            <c:spPr>
              <a:solidFill>
                <a:srgbClr val="2D8BB4"/>
              </a:solidFill>
              <a:ln>
                <a:noFill/>
              </a:ln>
              <a:effectLst/>
            </c:spPr>
            <c:extLst>
              <c:ext xmlns:c16="http://schemas.microsoft.com/office/drawing/2014/chart" uri="{C3380CC4-5D6E-409C-BE32-E72D297353CC}">
                <c16:uniqueId val="{00000005-2436-45DC-959B-1132AF76B854}"/>
              </c:ext>
            </c:extLst>
          </c:dPt>
          <c:dPt>
            <c:idx val="3"/>
            <c:invertIfNegative val="0"/>
            <c:bubble3D val="0"/>
            <c:spPr>
              <a:solidFill>
                <a:srgbClr val="185073"/>
              </a:solidFill>
              <a:ln>
                <a:noFill/>
              </a:ln>
              <a:effectLst/>
            </c:spPr>
            <c:extLst>
              <c:ext xmlns:c16="http://schemas.microsoft.com/office/drawing/2014/chart" uri="{C3380CC4-5D6E-409C-BE32-E72D297353CC}">
                <c16:uniqueId val="{00000007-2436-45DC-959B-1132AF76B854}"/>
              </c:ext>
            </c:extLst>
          </c:dPt>
          <c:dPt>
            <c:idx val="4"/>
            <c:invertIfNegative val="0"/>
            <c:bubble3D val="0"/>
            <c:spPr>
              <a:solidFill>
                <a:srgbClr val="0A0936"/>
              </a:solidFill>
              <a:ln>
                <a:noFill/>
              </a:ln>
              <a:effectLst/>
            </c:spPr>
            <c:extLst>
              <c:ext xmlns:c16="http://schemas.microsoft.com/office/drawing/2014/chart" uri="{C3380CC4-5D6E-409C-BE32-E72D297353CC}">
                <c16:uniqueId val="{00000009-2436-45DC-959B-1132AF76B854}"/>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Belgium</c:v>
                </c:pt>
                <c:pt idx="1">
                  <c:v>Spain</c:v>
                </c:pt>
                <c:pt idx="2">
                  <c:v>Poland</c:v>
                </c:pt>
                <c:pt idx="3">
                  <c:v>France</c:v>
                </c:pt>
                <c:pt idx="4">
                  <c:v>Italy</c:v>
                </c:pt>
              </c:strCache>
            </c:strRef>
          </c:cat>
          <c:val>
            <c:numRef>
              <c:f>Sheet1!$B$2:$B$6</c:f>
              <c:numCache>
                <c:formatCode>0.0%</c:formatCode>
                <c:ptCount val="5"/>
                <c:pt idx="0">
                  <c:v>0.11600000000000001</c:v>
                </c:pt>
                <c:pt idx="1">
                  <c:v>0.152</c:v>
                </c:pt>
                <c:pt idx="2">
                  <c:v>0.20399999999999999</c:v>
                </c:pt>
                <c:pt idx="3">
                  <c:v>0.20499999999999999</c:v>
                </c:pt>
                <c:pt idx="4">
                  <c:v>0.313</c:v>
                </c:pt>
              </c:numCache>
            </c:numRef>
          </c:val>
          <c:extLst>
            <c:ext xmlns:c16="http://schemas.microsoft.com/office/drawing/2014/chart" uri="{C3380CC4-5D6E-409C-BE32-E72D297353CC}">
              <c16:uniqueId val="{0000000A-2436-45DC-959B-1132AF76B854}"/>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2170A2-6E30-40C1-97F4-FA7352196EC9}"/>
              </a:ext>
            </a:extLst>
          </p:cNvPr>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bg-BG"/>
          </a:p>
        </p:txBody>
      </p:sp>
      <p:sp>
        <p:nvSpPr>
          <p:cNvPr id="3" name="Date Placeholder 2">
            <a:extLst>
              <a:ext uri="{FF2B5EF4-FFF2-40B4-BE49-F238E27FC236}">
                <a16:creationId xmlns:a16="http://schemas.microsoft.com/office/drawing/2014/main" id="{890D2F50-A152-4D8B-AA0A-8531F258891E}"/>
              </a:ext>
            </a:extLst>
          </p:cNvPr>
          <p:cNvSpPr>
            <a:spLocks noGrp="1"/>
          </p:cNvSpPr>
          <p:nvPr>
            <p:ph type="dt" sz="quarter" idx="1"/>
          </p:nvPr>
        </p:nvSpPr>
        <p:spPr>
          <a:xfrm>
            <a:off x="5180013" y="0"/>
            <a:ext cx="3962400" cy="258763"/>
          </a:xfrm>
          <a:prstGeom prst="rect">
            <a:avLst/>
          </a:prstGeom>
        </p:spPr>
        <p:txBody>
          <a:bodyPr vert="horz" lIns="91440" tIns="45720" rIns="91440" bIns="45720" rtlCol="0"/>
          <a:lstStyle>
            <a:lvl1pPr algn="r">
              <a:defRPr sz="1200"/>
            </a:lvl1pPr>
          </a:lstStyle>
          <a:p>
            <a:fld id="{ACA6688D-B681-4082-8BE4-60E2A7A18E3E}" type="datetimeFigureOut">
              <a:rPr lang="bg-BG" smtClean="0"/>
              <a:t>23.10.2020 г.</a:t>
            </a:fld>
            <a:endParaRPr lang="bg-BG"/>
          </a:p>
        </p:txBody>
      </p:sp>
      <p:sp>
        <p:nvSpPr>
          <p:cNvPr id="4" name="Footer Placeholder 3">
            <a:extLst>
              <a:ext uri="{FF2B5EF4-FFF2-40B4-BE49-F238E27FC236}">
                <a16:creationId xmlns:a16="http://schemas.microsoft.com/office/drawing/2014/main" id="{ED951543-B8AA-47C8-922D-9411BD238A21}"/>
              </a:ext>
            </a:extLst>
          </p:cNvPr>
          <p:cNvSpPr>
            <a:spLocks noGrp="1"/>
          </p:cNvSpPr>
          <p:nvPr>
            <p:ph type="ftr" sz="quarter" idx="2"/>
          </p:nvPr>
        </p:nvSpPr>
        <p:spPr>
          <a:xfrm>
            <a:off x="0" y="4891088"/>
            <a:ext cx="3962400" cy="258762"/>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a:extLst>
              <a:ext uri="{FF2B5EF4-FFF2-40B4-BE49-F238E27FC236}">
                <a16:creationId xmlns:a16="http://schemas.microsoft.com/office/drawing/2014/main" id="{3F8AA72F-D0E5-4A37-A125-EC67C781FEBD}"/>
              </a:ext>
            </a:extLst>
          </p:cNvPr>
          <p:cNvSpPr>
            <a:spLocks noGrp="1"/>
          </p:cNvSpPr>
          <p:nvPr>
            <p:ph type="sldNum" sz="quarter" idx="3"/>
          </p:nvPr>
        </p:nvSpPr>
        <p:spPr>
          <a:xfrm>
            <a:off x="5180013" y="4891088"/>
            <a:ext cx="3962400" cy="258762"/>
          </a:xfrm>
          <a:prstGeom prst="rect">
            <a:avLst/>
          </a:prstGeom>
        </p:spPr>
        <p:txBody>
          <a:bodyPr vert="horz" lIns="91440" tIns="45720" rIns="91440" bIns="45720" rtlCol="0" anchor="b"/>
          <a:lstStyle>
            <a:lvl1pPr algn="r">
              <a:defRPr sz="1200"/>
            </a:lvl1pPr>
          </a:lstStyle>
          <a:p>
            <a:fld id="{166F6F40-2A20-4B31-B861-12946CBB3C8A}" type="slidenum">
              <a:rPr lang="bg-BG" smtClean="0"/>
              <a:t>‹#›</a:t>
            </a:fld>
            <a:endParaRPr lang="bg-BG"/>
          </a:p>
        </p:txBody>
      </p:sp>
    </p:spTree>
    <p:extLst>
      <p:ext uri="{BB962C8B-B14F-4D97-AF65-F5344CB8AC3E}">
        <p14:creationId xmlns:p14="http://schemas.microsoft.com/office/powerpoint/2010/main" val="1468062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F26E2017-3D20-441B-AA86-0A68421774FE}" type="datetimeFigureOut">
              <a:rPr lang="en-US" smtClean="0"/>
              <a:t>10/23/2020</a:t>
            </a:fld>
            <a:endParaRPr lang="en-US" dirty="0"/>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ECBFCAEF-9C79-4978-911A-E27124BA1F0B}" type="slidenum">
              <a:rPr lang="en-US" smtClean="0"/>
              <a:t>‹#›</a:t>
            </a:fld>
            <a:endParaRPr lang="en-US" dirty="0"/>
          </a:p>
        </p:txBody>
      </p:sp>
    </p:spTree>
    <p:extLst>
      <p:ext uri="{BB962C8B-B14F-4D97-AF65-F5344CB8AC3E}">
        <p14:creationId xmlns:p14="http://schemas.microsoft.com/office/powerpoint/2010/main" val="423168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ECBFCAEF-9C79-4978-911A-E27124BA1F0B}" type="slidenum">
              <a:rPr lang="en-US" smtClean="0"/>
              <a:t>1</a:t>
            </a:fld>
            <a:endParaRPr lang="en-US" dirty="0"/>
          </a:p>
        </p:txBody>
      </p:sp>
    </p:spTree>
    <p:extLst>
      <p:ext uri="{BB962C8B-B14F-4D97-AF65-F5344CB8AC3E}">
        <p14:creationId xmlns:p14="http://schemas.microsoft.com/office/powerpoint/2010/main" val="89362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13</a:t>
            </a:fld>
            <a:endParaRPr lang="en-US" dirty="0"/>
          </a:p>
        </p:txBody>
      </p:sp>
    </p:spTree>
    <p:extLst>
      <p:ext uri="{BB962C8B-B14F-4D97-AF65-F5344CB8AC3E}">
        <p14:creationId xmlns:p14="http://schemas.microsoft.com/office/powerpoint/2010/main" val="86021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16</a:t>
            </a:fld>
            <a:endParaRPr lang="en-US" dirty="0"/>
          </a:p>
        </p:txBody>
      </p:sp>
    </p:spTree>
    <p:extLst>
      <p:ext uri="{BB962C8B-B14F-4D97-AF65-F5344CB8AC3E}">
        <p14:creationId xmlns:p14="http://schemas.microsoft.com/office/powerpoint/2010/main" val="396488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32</a:t>
            </a:fld>
            <a:endParaRPr lang="en-US" dirty="0"/>
          </a:p>
        </p:txBody>
      </p:sp>
    </p:spTree>
    <p:extLst>
      <p:ext uri="{BB962C8B-B14F-4D97-AF65-F5344CB8AC3E}">
        <p14:creationId xmlns:p14="http://schemas.microsoft.com/office/powerpoint/2010/main" val="411706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33</a:t>
            </a:fld>
            <a:endParaRPr lang="en-US" dirty="0"/>
          </a:p>
        </p:txBody>
      </p:sp>
    </p:spTree>
    <p:extLst>
      <p:ext uri="{BB962C8B-B14F-4D97-AF65-F5344CB8AC3E}">
        <p14:creationId xmlns:p14="http://schemas.microsoft.com/office/powerpoint/2010/main" val="154993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38</a:t>
            </a:fld>
            <a:endParaRPr lang="en-US" dirty="0"/>
          </a:p>
        </p:txBody>
      </p:sp>
    </p:spTree>
    <p:extLst>
      <p:ext uri="{BB962C8B-B14F-4D97-AF65-F5344CB8AC3E}">
        <p14:creationId xmlns:p14="http://schemas.microsoft.com/office/powerpoint/2010/main" val="408877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42</a:t>
            </a:fld>
            <a:endParaRPr lang="en-US" dirty="0"/>
          </a:p>
        </p:txBody>
      </p:sp>
    </p:spTree>
    <p:extLst>
      <p:ext uri="{BB962C8B-B14F-4D97-AF65-F5344CB8AC3E}">
        <p14:creationId xmlns:p14="http://schemas.microsoft.com/office/powerpoint/2010/main" val="46813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43</a:t>
            </a:fld>
            <a:endParaRPr lang="en-US" dirty="0"/>
          </a:p>
        </p:txBody>
      </p:sp>
    </p:spTree>
    <p:extLst>
      <p:ext uri="{BB962C8B-B14F-4D97-AF65-F5344CB8AC3E}">
        <p14:creationId xmlns:p14="http://schemas.microsoft.com/office/powerpoint/2010/main" val="122862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615553"/>
          </a:xfrm>
          <a:prstGeom prst="rect">
            <a:avLst/>
          </a:prstGeom>
        </p:spPr>
        <p:txBody>
          <a:bodyPr wrap="square" lIns="0" tIns="0" rIns="0" bIns="0">
            <a:spAutoFit/>
          </a:bodyPr>
          <a:lstStyle>
            <a:lvl1pPr>
              <a:defRPr b="0" i="0">
                <a:latin typeface="DINPro" panose="02000503030000020004" pitchFamily="2" charset="0"/>
              </a:defRPr>
            </a:lvl1pPr>
          </a:lstStyle>
          <a:p>
            <a:endParaRPr dirty="0"/>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EDA6-ABAB-40AA-ABD9-25D7671A3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B1CBB-2B13-4777-B430-C54ACC9C2AAD}"/>
              </a:ext>
            </a:extLst>
          </p:cNvPr>
          <p:cNvSpPr>
            <a:spLocks noGrp="1"/>
          </p:cNvSpPr>
          <p:nvPr>
            <p:ph sz="half" idx="1"/>
          </p:nvPr>
        </p:nvSpPr>
        <p:spPr>
          <a:xfrm>
            <a:off x="6286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CA55D-1C9A-4D88-942C-DBF3F19A8008}"/>
              </a:ext>
            </a:extLst>
          </p:cNvPr>
          <p:cNvSpPr>
            <a:spLocks noGrp="1"/>
          </p:cNvSpPr>
          <p:nvPr>
            <p:ph sz="half" idx="2"/>
          </p:nvPr>
        </p:nvSpPr>
        <p:spPr>
          <a:xfrm>
            <a:off x="46291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CAF399-D6F8-43D6-B7B3-378F9DA745D0}"/>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6" name="Footer Placeholder 5">
            <a:extLst>
              <a:ext uri="{FF2B5EF4-FFF2-40B4-BE49-F238E27FC236}">
                <a16:creationId xmlns:a16="http://schemas.microsoft.com/office/drawing/2014/main" id="{7145D003-A93E-4474-BEE0-6228FC2DE2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A992CF-D174-43ED-B0AC-819C44823559}"/>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36316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BB99-3FB7-4437-A98D-C3AC3335FC07}"/>
              </a:ext>
            </a:extLst>
          </p:cNvPr>
          <p:cNvSpPr>
            <a:spLocks noGrp="1"/>
          </p:cNvSpPr>
          <p:nvPr>
            <p:ph type="title"/>
          </p:nvPr>
        </p:nvSpPr>
        <p:spPr>
          <a:xfrm>
            <a:off x="629841" y="274182"/>
            <a:ext cx="7886700" cy="995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6AAE7-BD19-45EC-929D-FE28465B9F62}"/>
              </a:ext>
            </a:extLst>
          </p:cNvPr>
          <p:cNvSpPr>
            <a:spLocks noGrp="1"/>
          </p:cNvSpPr>
          <p:nvPr>
            <p:ph type="body" idx="1"/>
          </p:nvPr>
        </p:nvSpPr>
        <p:spPr>
          <a:xfrm>
            <a:off x="629842" y="1262429"/>
            <a:ext cx="3868340"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E44226-8763-4FDF-AA7D-049CD39AB307}"/>
              </a:ext>
            </a:extLst>
          </p:cNvPr>
          <p:cNvSpPr>
            <a:spLocks noGrp="1"/>
          </p:cNvSpPr>
          <p:nvPr>
            <p:ph sz="half" idx="2"/>
          </p:nvPr>
        </p:nvSpPr>
        <p:spPr>
          <a:xfrm>
            <a:off x="629842" y="1881126"/>
            <a:ext cx="3868340"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951D3-0922-4418-979B-4B12957E933D}"/>
              </a:ext>
            </a:extLst>
          </p:cNvPr>
          <p:cNvSpPr>
            <a:spLocks noGrp="1"/>
          </p:cNvSpPr>
          <p:nvPr>
            <p:ph type="body" sz="quarter" idx="3"/>
          </p:nvPr>
        </p:nvSpPr>
        <p:spPr>
          <a:xfrm>
            <a:off x="4629150" y="1262429"/>
            <a:ext cx="3887391"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17DE5-5019-4160-AEB7-DA056762B034}"/>
              </a:ext>
            </a:extLst>
          </p:cNvPr>
          <p:cNvSpPr>
            <a:spLocks noGrp="1"/>
          </p:cNvSpPr>
          <p:nvPr>
            <p:ph sz="quarter" idx="4"/>
          </p:nvPr>
        </p:nvSpPr>
        <p:spPr>
          <a:xfrm>
            <a:off x="4629150" y="1881126"/>
            <a:ext cx="3887391"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973BDD-2898-4D52-B721-AE253914B8B1}"/>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8" name="Footer Placeholder 7">
            <a:extLst>
              <a:ext uri="{FF2B5EF4-FFF2-40B4-BE49-F238E27FC236}">
                <a16:creationId xmlns:a16="http://schemas.microsoft.com/office/drawing/2014/main" id="{CFC9866C-1212-49A4-8BD1-080C25DF92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B36A09-6885-43A1-94DA-2F4FBA09B9EF}"/>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417472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92BF-129B-4D47-8540-EFD948DBF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AF9594-8BD2-4E16-95E6-509AF6FD23EB}"/>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4" name="Footer Placeholder 3">
            <a:extLst>
              <a:ext uri="{FF2B5EF4-FFF2-40B4-BE49-F238E27FC236}">
                <a16:creationId xmlns:a16="http://schemas.microsoft.com/office/drawing/2014/main" id="{178EDBBF-A3C3-478A-A7D3-7CBE38225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A6B389-33DF-47E0-B361-A60EBD6C4822}"/>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5968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0AE0E-8B17-4647-BB68-051E633B3A4E}"/>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3" name="Footer Placeholder 2">
            <a:extLst>
              <a:ext uri="{FF2B5EF4-FFF2-40B4-BE49-F238E27FC236}">
                <a16:creationId xmlns:a16="http://schemas.microsoft.com/office/drawing/2014/main" id="{7061EF85-C7B6-4A67-9202-AD4A456C33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C06D6-D7E0-4D13-9E1D-7006FA127564}"/>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4079767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C1B0-7BA4-423E-9DAE-68FF4F30B47E}"/>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B0A2E0-456E-47B7-96C5-598DD85721A9}"/>
              </a:ext>
            </a:extLst>
          </p:cNvPr>
          <p:cNvSpPr>
            <a:spLocks noGrp="1"/>
          </p:cNvSpPr>
          <p:nvPr>
            <p:ph idx="1"/>
          </p:nvPr>
        </p:nvSpPr>
        <p:spPr>
          <a:xfrm>
            <a:off x="3887391" y="741484"/>
            <a:ext cx="4629150" cy="36597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A7A835-B662-43AB-8BE6-8242C7EE16C0}"/>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68E17F-0484-4A2B-A385-96959DFA7C67}"/>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6" name="Footer Placeholder 5">
            <a:extLst>
              <a:ext uri="{FF2B5EF4-FFF2-40B4-BE49-F238E27FC236}">
                <a16:creationId xmlns:a16="http://schemas.microsoft.com/office/drawing/2014/main" id="{B0FC08DA-7069-4BC7-ABA8-27C66D8AF5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23BF04-0BEA-41B2-BB3C-D637B0830300}"/>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97470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937B-A116-4B5A-AF25-8D11152DB6A6}"/>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EA11C1-61AE-4EEA-97D1-5174A1604466}"/>
              </a:ext>
            </a:extLst>
          </p:cNvPr>
          <p:cNvSpPr>
            <a:spLocks noGrp="1"/>
          </p:cNvSpPr>
          <p:nvPr>
            <p:ph type="pic" idx="1"/>
          </p:nvPr>
        </p:nvSpPr>
        <p:spPr>
          <a:xfrm>
            <a:off x="3887391" y="741484"/>
            <a:ext cx="4629150" cy="36597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C3FC906-D0ED-46BC-A85E-7A4BEBB84034}"/>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3AB408-1B75-4AFE-A0E5-0B6217ED341A}"/>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6" name="Footer Placeholder 5">
            <a:extLst>
              <a:ext uri="{FF2B5EF4-FFF2-40B4-BE49-F238E27FC236}">
                <a16:creationId xmlns:a16="http://schemas.microsoft.com/office/drawing/2014/main" id="{FFCCFECC-1A37-46AD-B749-2D738F0301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CBC09-37A5-40D7-828E-C366139550A1}"/>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317450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460A-6025-43E6-8261-5A0A1F57CB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0C1A3-6ADB-4DB3-8973-8710DB116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48E64-62DA-4903-96AA-E0E52EC3C2A8}"/>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5" name="Footer Placeholder 4">
            <a:extLst>
              <a:ext uri="{FF2B5EF4-FFF2-40B4-BE49-F238E27FC236}">
                <a16:creationId xmlns:a16="http://schemas.microsoft.com/office/drawing/2014/main" id="{4A4FB7EC-9D7C-4E2C-AB80-D9B9FF2353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64F-DE6E-4C70-8AB6-3909D9D2FDC7}"/>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89934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BC21E-82C4-47B0-98FD-D248587B5780}"/>
              </a:ext>
            </a:extLst>
          </p:cNvPr>
          <p:cNvSpPr>
            <a:spLocks noGrp="1"/>
          </p:cNvSpPr>
          <p:nvPr>
            <p:ph type="title" orient="vert"/>
          </p:nvPr>
        </p:nvSpPr>
        <p:spPr>
          <a:xfrm>
            <a:off x="6543675" y="274182"/>
            <a:ext cx="1971675" cy="43642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718D36-EE9D-4364-B6CD-3AE6401DD256}"/>
              </a:ext>
            </a:extLst>
          </p:cNvPr>
          <p:cNvSpPr>
            <a:spLocks noGrp="1"/>
          </p:cNvSpPr>
          <p:nvPr>
            <p:ph type="body" orient="vert" idx="1"/>
          </p:nvPr>
        </p:nvSpPr>
        <p:spPr>
          <a:xfrm>
            <a:off x="628650" y="274182"/>
            <a:ext cx="5800725" cy="43642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89AD4-D96C-4752-8F29-072AA5503E80}"/>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5" name="Footer Placeholder 4">
            <a:extLst>
              <a:ext uri="{FF2B5EF4-FFF2-40B4-BE49-F238E27FC236}">
                <a16:creationId xmlns:a16="http://schemas.microsoft.com/office/drawing/2014/main" id="{8CFBD80B-09C6-4F30-BFF1-DA1BB969B4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58286-2BAE-4908-887B-9C0D8CB4A26F}"/>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214370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8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90835"/>
                </a:solidFill>
                <a:latin typeface="DINPro" panose="02000503030000020004" pitchFamily="2" charset="0"/>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90835"/>
                </a:solidFill>
                <a:latin typeface="DINPro" panose="02000503030000020004" pitchFamily="2" charset="0"/>
                <a:cs typeface="Arial"/>
              </a:defRPr>
            </a:lvl1pPr>
          </a:lstStyle>
          <a:p>
            <a:endParaRPr dirty="0"/>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90835"/>
                </a:solidFill>
                <a:latin typeface="DINPro" panose="02000503030000020004"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9144000" cy="3888003"/>
          </a:xfrm>
          <a:prstGeom prst="rect">
            <a:avLst/>
          </a:prstGeom>
          <a:blipFill>
            <a:blip r:embed="rId2" cstate="print"/>
            <a:stretch>
              <a:fillRect/>
            </a:stretch>
          </a:blipFill>
        </p:spPr>
        <p:txBody>
          <a:bodyPr wrap="square" lIns="0" tIns="0" rIns="0" bIns="0" rtlCol="0"/>
          <a:lstStyle/>
          <a:p>
            <a:endParaRPr dirty="0"/>
          </a:p>
        </p:txBody>
      </p:sp>
      <p:sp>
        <p:nvSpPr>
          <p:cNvPr id="17" name="bg object 17"/>
          <p:cNvSpPr/>
          <p:nvPr/>
        </p:nvSpPr>
        <p:spPr>
          <a:xfrm>
            <a:off x="594004" y="3888003"/>
            <a:ext cx="3013710" cy="111760"/>
          </a:xfrm>
          <a:custGeom>
            <a:avLst/>
            <a:gdLst/>
            <a:ahLst/>
            <a:cxnLst/>
            <a:rect l="l" t="t" r="r" b="b"/>
            <a:pathLst>
              <a:path w="3013710" h="111760">
                <a:moveTo>
                  <a:pt x="3013202" y="0"/>
                </a:moveTo>
                <a:lnTo>
                  <a:pt x="0" y="0"/>
                </a:lnTo>
                <a:lnTo>
                  <a:pt x="0" y="111594"/>
                </a:lnTo>
                <a:lnTo>
                  <a:pt x="3013202" y="111594"/>
                </a:lnTo>
                <a:lnTo>
                  <a:pt x="3013202" y="0"/>
                </a:lnTo>
                <a:close/>
              </a:path>
            </a:pathLst>
          </a:custGeom>
          <a:solidFill>
            <a:srgbClr val="00A7DA"/>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9F6A-2FA9-4CBF-B782-297F63185E76}"/>
              </a:ext>
            </a:extLst>
          </p:cNvPr>
          <p:cNvSpPr>
            <a:spLocks noGrp="1"/>
          </p:cNvSpPr>
          <p:nvPr>
            <p:ph type="ctrTitle"/>
          </p:nvPr>
        </p:nvSpPr>
        <p:spPr>
          <a:xfrm>
            <a:off x="1143000" y="842811"/>
            <a:ext cx="6858000" cy="1792911"/>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76301B6-2D0B-4EE5-8B2F-BFA168B57C65}"/>
              </a:ext>
            </a:extLst>
          </p:cNvPr>
          <p:cNvSpPr>
            <a:spLocks noGrp="1"/>
          </p:cNvSpPr>
          <p:nvPr>
            <p:ph type="subTitle" idx="1"/>
          </p:nvPr>
        </p:nvSpPr>
        <p:spPr>
          <a:xfrm>
            <a:off x="1143000" y="2704864"/>
            <a:ext cx="6858000" cy="124335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8F75FF-AEC7-4B72-8EA7-5FC581FD315B}"/>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5" name="Footer Placeholder 4">
            <a:extLst>
              <a:ext uri="{FF2B5EF4-FFF2-40B4-BE49-F238E27FC236}">
                <a16:creationId xmlns:a16="http://schemas.microsoft.com/office/drawing/2014/main" id="{4C0DF082-60E6-4621-957E-E2E5E25429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8182E8-B216-41D3-926D-E95C17337304}"/>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226562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53FF-1570-4BBD-94CA-F57F28BC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BBD07-3670-4817-B680-67C2890007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806EF-71FC-497C-9EAD-0F5E618162F7}"/>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5" name="Footer Placeholder 4">
            <a:extLst>
              <a:ext uri="{FF2B5EF4-FFF2-40B4-BE49-F238E27FC236}">
                <a16:creationId xmlns:a16="http://schemas.microsoft.com/office/drawing/2014/main" id="{942B0E1C-5008-4B9F-B9B9-FFFCF5296B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FCE7D-3469-40B8-AD19-3824BE61A587}"/>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6039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F48F-A886-4850-84CF-B6985A6A2678}"/>
              </a:ext>
            </a:extLst>
          </p:cNvPr>
          <p:cNvSpPr>
            <a:spLocks noGrp="1"/>
          </p:cNvSpPr>
          <p:nvPr>
            <p:ph type="title"/>
          </p:nvPr>
        </p:nvSpPr>
        <p:spPr>
          <a:xfrm>
            <a:off x="623888" y="1283887"/>
            <a:ext cx="7886700" cy="2142194"/>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1B37AC-C0AB-4647-86E0-0956A0981F21}"/>
              </a:ext>
            </a:extLst>
          </p:cNvPr>
          <p:cNvSpPr>
            <a:spLocks noGrp="1"/>
          </p:cNvSpPr>
          <p:nvPr>
            <p:ph type="body" idx="1"/>
          </p:nvPr>
        </p:nvSpPr>
        <p:spPr>
          <a:xfrm>
            <a:off x="623888" y="3446347"/>
            <a:ext cx="7886700" cy="11265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21EB5-698E-4DEA-B6A4-DE73BF2E1A8D}"/>
              </a:ext>
            </a:extLst>
          </p:cNvPr>
          <p:cNvSpPr>
            <a:spLocks noGrp="1"/>
          </p:cNvSpPr>
          <p:nvPr>
            <p:ph type="dt" sz="half" idx="10"/>
          </p:nvPr>
        </p:nvSpPr>
        <p:spPr/>
        <p:txBody>
          <a:bodyPr/>
          <a:lstStyle/>
          <a:p>
            <a:fld id="{DBEBB5A3-88D2-43EB-82BA-1D1F37B12692}" type="datetimeFigureOut">
              <a:rPr lang="en-US" smtClean="0"/>
              <a:t>10/23/2020</a:t>
            </a:fld>
            <a:endParaRPr lang="en-US" dirty="0"/>
          </a:p>
        </p:txBody>
      </p:sp>
      <p:sp>
        <p:nvSpPr>
          <p:cNvPr id="5" name="Footer Placeholder 4">
            <a:extLst>
              <a:ext uri="{FF2B5EF4-FFF2-40B4-BE49-F238E27FC236}">
                <a16:creationId xmlns:a16="http://schemas.microsoft.com/office/drawing/2014/main" id="{6D0FB3C3-37FD-4A84-A710-D2E5FF2747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7008C5-21F2-4810-BD75-E4C02305DF57}"/>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881865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13252" y="1743010"/>
            <a:ext cx="2917494" cy="635000"/>
          </a:xfrm>
          <a:prstGeom prst="rect">
            <a:avLst/>
          </a:prstGeom>
        </p:spPr>
        <p:txBody>
          <a:bodyPr wrap="square" lIns="0" tIns="0" rIns="0" bIns="0">
            <a:spAutoFit/>
          </a:bodyPr>
          <a:lstStyle>
            <a:lvl1pPr>
              <a:defRPr sz="4000" b="0" i="0">
                <a:solidFill>
                  <a:srgbClr val="090835"/>
                </a:solidFill>
                <a:latin typeface="Arial"/>
                <a:cs typeface="Arial"/>
              </a:defRPr>
            </a:lvl1pPr>
          </a:lstStyle>
          <a:p>
            <a:endParaRPr dirty="0"/>
          </a:p>
        </p:txBody>
      </p:sp>
      <p:sp>
        <p:nvSpPr>
          <p:cNvPr id="3" name="Holder 3"/>
          <p:cNvSpPr>
            <a:spLocks noGrp="1"/>
          </p:cNvSpPr>
          <p:nvPr>
            <p:ph type="body" idx="1"/>
          </p:nvPr>
        </p:nvSpPr>
        <p:spPr>
          <a:xfrm>
            <a:off x="1300596" y="2128391"/>
            <a:ext cx="7131050" cy="13620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10/23/2020</a:t>
            </a:fld>
            <a:endParaRPr lang="en-US" dirty="0"/>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b="0" i="0">
          <a:latin typeface="DINPro" panose="02000503030000020004" pitchFamily="2"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F64D1-E450-4D93-9524-055F8A5067B4}"/>
              </a:ext>
            </a:extLst>
          </p:cNvPr>
          <p:cNvSpPr>
            <a:spLocks noGrp="1"/>
          </p:cNvSpPr>
          <p:nvPr>
            <p:ph type="title"/>
          </p:nvPr>
        </p:nvSpPr>
        <p:spPr>
          <a:xfrm>
            <a:off x="628650" y="274182"/>
            <a:ext cx="7886700" cy="9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63AE8-9846-4CA5-AC91-755887C4E449}"/>
              </a:ext>
            </a:extLst>
          </p:cNvPr>
          <p:cNvSpPr>
            <a:spLocks noGrp="1"/>
          </p:cNvSpPr>
          <p:nvPr>
            <p:ph type="body" idx="1"/>
          </p:nvPr>
        </p:nvSpPr>
        <p:spPr>
          <a:xfrm>
            <a:off x="628650" y="1370909"/>
            <a:ext cx="7886700" cy="3267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6B693-C200-4594-BAFE-014C09668768}"/>
              </a:ext>
            </a:extLst>
          </p:cNvPr>
          <p:cNvSpPr>
            <a:spLocks noGrp="1"/>
          </p:cNvSpPr>
          <p:nvPr>
            <p:ph type="dt" sz="half" idx="2"/>
          </p:nvPr>
        </p:nvSpPr>
        <p:spPr>
          <a:xfrm>
            <a:off x="628650" y="4773148"/>
            <a:ext cx="2057400" cy="274182"/>
          </a:xfrm>
          <a:prstGeom prst="rect">
            <a:avLst/>
          </a:prstGeom>
        </p:spPr>
        <p:txBody>
          <a:bodyPr vert="horz" lIns="91440" tIns="45720" rIns="91440" bIns="45720" rtlCol="0" anchor="ctr"/>
          <a:lstStyle>
            <a:lvl1pPr algn="l">
              <a:defRPr sz="900">
                <a:solidFill>
                  <a:schemeClr val="tx1">
                    <a:tint val="75000"/>
                  </a:schemeClr>
                </a:solidFill>
              </a:defRPr>
            </a:lvl1pPr>
          </a:lstStyle>
          <a:p>
            <a:fld id="{DBEBB5A3-88D2-43EB-82BA-1D1F37B12692}" type="datetimeFigureOut">
              <a:rPr lang="en-US" smtClean="0"/>
              <a:t>10/23/2020</a:t>
            </a:fld>
            <a:endParaRPr lang="en-US" dirty="0"/>
          </a:p>
        </p:txBody>
      </p:sp>
      <p:sp>
        <p:nvSpPr>
          <p:cNvPr id="5" name="Footer Placeholder 4">
            <a:extLst>
              <a:ext uri="{FF2B5EF4-FFF2-40B4-BE49-F238E27FC236}">
                <a16:creationId xmlns:a16="http://schemas.microsoft.com/office/drawing/2014/main" id="{9C8F140D-1DF2-4F24-867B-45E77E9C2116}"/>
              </a:ext>
            </a:extLst>
          </p:cNvPr>
          <p:cNvSpPr>
            <a:spLocks noGrp="1"/>
          </p:cNvSpPr>
          <p:nvPr>
            <p:ph type="ftr" sz="quarter" idx="3"/>
          </p:nvPr>
        </p:nvSpPr>
        <p:spPr>
          <a:xfrm>
            <a:off x="3028950" y="4773148"/>
            <a:ext cx="3086100" cy="27418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D3A404-FA2A-4A7C-97BA-65470B6D734E}"/>
              </a:ext>
            </a:extLst>
          </p:cNvPr>
          <p:cNvSpPr>
            <a:spLocks noGrp="1"/>
          </p:cNvSpPr>
          <p:nvPr>
            <p:ph type="sldNum" sz="quarter" idx="4"/>
          </p:nvPr>
        </p:nvSpPr>
        <p:spPr>
          <a:xfrm>
            <a:off x="6457950" y="4773148"/>
            <a:ext cx="2057400" cy="274182"/>
          </a:xfrm>
          <a:prstGeom prst="rect">
            <a:avLst/>
          </a:prstGeom>
        </p:spPr>
        <p:txBody>
          <a:bodyPr vert="horz" lIns="91440" tIns="45720" rIns="91440" bIns="45720" rtlCol="0" anchor="ctr"/>
          <a:lstStyle>
            <a:lvl1pPr algn="r">
              <a:defRPr sz="900">
                <a:solidFill>
                  <a:schemeClr val="tx1">
                    <a:tint val="75000"/>
                  </a:schemeClr>
                </a:solidFill>
              </a:defRPr>
            </a:lvl1pPr>
          </a:lstStyle>
          <a:p>
            <a:fld id="{45872C07-24DA-4876-BD78-2A6BBEDC04B9}" type="slidenum">
              <a:rPr lang="en-US" smtClean="0"/>
              <a:t>‹#›</a:t>
            </a:fld>
            <a:endParaRPr lang="en-US" dirty="0"/>
          </a:p>
        </p:txBody>
      </p:sp>
    </p:spTree>
    <p:extLst>
      <p:ext uri="{BB962C8B-B14F-4D97-AF65-F5344CB8AC3E}">
        <p14:creationId xmlns:p14="http://schemas.microsoft.com/office/powerpoint/2010/main" val="41930657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10" Type="http://schemas.openxmlformats.org/officeDocument/2006/relationships/chart" Target="../charts/chart3.xml"/><Relationship Id="rId4" Type="http://schemas.openxmlformats.org/officeDocument/2006/relationships/image" Target="../media/image19.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9.xml"/><Relationship Id="rId7" Type="http://schemas.openxmlformats.org/officeDocument/2006/relationships/image" Target="../media/image33.png"/><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chart" Target="../charts/chart12.xml"/><Relationship Id="rId4" Type="http://schemas.openxmlformats.org/officeDocument/2006/relationships/chart" Target="../charts/chart10.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hart" Target="../charts/char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39.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chart" Target="../charts/chart43.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8.png"/><Relationship Id="rId7" Type="http://schemas.openxmlformats.org/officeDocument/2006/relationships/image" Target="../media/image10.png"/><Relationship Id="rId2" Type="http://schemas.openxmlformats.org/officeDocument/2006/relationships/chart" Target="../charts/chart4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chart" Target="../charts/chart46.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47.xm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chart" Target="../charts/chart48.xml"/><Relationship Id="rId7"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www.mindhaus.gr/" TargetMode="External"/><Relationship Id="rId2" Type="http://schemas.openxmlformats.org/officeDocument/2006/relationships/hyperlink" Target="http://www.etc-corporate.org/" TargetMode="Externa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info@visiteurope.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6635EC87-0BA3-48BD-AE64-88404F903609}"/>
              </a:ext>
            </a:extLst>
          </p:cNvPr>
          <p:cNvGrpSpPr/>
          <p:nvPr/>
        </p:nvGrpSpPr>
        <p:grpSpPr>
          <a:xfrm>
            <a:off x="7889626" y="4387236"/>
            <a:ext cx="1087007" cy="540493"/>
            <a:chOff x="7816240" y="4304995"/>
            <a:chExt cx="865505" cy="422275"/>
          </a:xfrm>
        </p:grpSpPr>
        <p:sp>
          <p:nvSpPr>
            <p:cNvPr id="8" name="object 5">
              <a:extLst>
                <a:ext uri="{FF2B5EF4-FFF2-40B4-BE49-F238E27FC236}">
                  <a16:creationId xmlns:a16="http://schemas.microsoft.com/office/drawing/2014/main" id="{E46976B6-00E3-4295-B885-E2B8A03F3B81}"/>
                </a:ext>
              </a:extLst>
            </p:cNvPr>
            <p:cNvSpPr/>
            <p:nvPr/>
          </p:nvSpPr>
          <p:spPr>
            <a:xfrm>
              <a:off x="7856794" y="4318350"/>
              <a:ext cx="824942" cy="392943"/>
            </a:xfrm>
            <a:prstGeom prst="rect">
              <a:avLst/>
            </a:prstGeom>
            <a:blipFill>
              <a:blip r:embed="rId3" cstate="print"/>
              <a:stretch>
                <a:fillRect/>
              </a:stretch>
            </a:blipFill>
          </p:spPr>
          <p:txBody>
            <a:bodyPr wrap="square" lIns="0" tIns="0" rIns="0" bIns="0" rtlCol="0"/>
            <a:lstStyle/>
            <a:p>
              <a:endParaRPr dirty="0"/>
            </a:p>
          </p:txBody>
        </p:sp>
        <p:sp>
          <p:nvSpPr>
            <p:cNvPr id="9" name="object 6">
              <a:extLst>
                <a:ext uri="{FF2B5EF4-FFF2-40B4-BE49-F238E27FC236}">
                  <a16:creationId xmlns:a16="http://schemas.microsoft.com/office/drawing/2014/main" id="{8ADB2D89-1488-42CA-8CBF-C20562EB62EC}"/>
                </a:ext>
              </a:extLst>
            </p:cNvPr>
            <p:cNvSpPr/>
            <p:nvPr/>
          </p:nvSpPr>
          <p:spPr>
            <a:xfrm>
              <a:off x="7816240" y="4304995"/>
              <a:ext cx="8890" cy="422275"/>
            </a:xfrm>
            <a:custGeom>
              <a:avLst/>
              <a:gdLst/>
              <a:ahLst/>
              <a:cxnLst/>
              <a:rect l="l" t="t" r="r" b="b"/>
              <a:pathLst>
                <a:path w="8890" h="422275">
                  <a:moveTo>
                    <a:pt x="8839" y="0"/>
                  </a:moveTo>
                  <a:lnTo>
                    <a:pt x="0" y="0"/>
                  </a:lnTo>
                  <a:lnTo>
                    <a:pt x="0" y="421792"/>
                  </a:lnTo>
                  <a:lnTo>
                    <a:pt x="8839" y="421792"/>
                  </a:lnTo>
                  <a:lnTo>
                    <a:pt x="8839" y="0"/>
                  </a:lnTo>
                  <a:close/>
                </a:path>
              </a:pathLst>
            </a:custGeom>
            <a:solidFill>
              <a:srgbClr val="00A7DA"/>
            </a:solidFill>
          </p:spPr>
          <p:txBody>
            <a:bodyPr wrap="square" lIns="0" tIns="0" rIns="0" bIns="0" rtlCol="0"/>
            <a:lstStyle/>
            <a:p>
              <a:endParaRPr dirty="0"/>
            </a:p>
          </p:txBody>
        </p:sp>
      </p:grpSp>
      <p:grpSp>
        <p:nvGrpSpPr>
          <p:cNvPr id="10" name="object 7">
            <a:extLst>
              <a:ext uri="{FF2B5EF4-FFF2-40B4-BE49-F238E27FC236}">
                <a16:creationId xmlns:a16="http://schemas.microsoft.com/office/drawing/2014/main" id="{7CC4D2B5-9E2E-40A8-8BE1-6EED326A3EB3}"/>
              </a:ext>
            </a:extLst>
          </p:cNvPr>
          <p:cNvGrpSpPr/>
          <p:nvPr/>
        </p:nvGrpSpPr>
        <p:grpSpPr>
          <a:xfrm>
            <a:off x="6964881" y="4404330"/>
            <a:ext cx="806801" cy="522420"/>
            <a:chOff x="7061390" y="4300207"/>
            <a:chExt cx="636905" cy="426084"/>
          </a:xfrm>
        </p:grpSpPr>
        <p:sp>
          <p:nvSpPr>
            <p:cNvPr id="11" name="object 8">
              <a:extLst>
                <a:ext uri="{FF2B5EF4-FFF2-40B4-BE49-F238E27FC236}">
                  <a16:creationId xmlns:a16="http://schemas.microsoft.com/office/drawing/2014/main" id="{FBE15203-B85D-4120-970F-6C46A9387175}"/>
                </a:ext>
              </a:extLst>
            </p:cNvPr>
            <p:cNvSpPr/>
            <p:nvPr/>
          </p:nvSpPr>
          <p:spPr>
            <a:xfrm>
              <a:off x="7061390" y="4300207"/>
              <a:ext cx="636905" cy="426084"/>
            </a:xfrm>
            <a:custGeom>
              <a:avLst/>
              <a:gdLst/>
              <a:ahLst/>
              <a:cxnLst/>
              <a:rect l="l" t="t" r="r" b="b"/>
              <a:pathLst>
                <a:path w="636904" h="426085">
                  <a:moveTo>
                    <a:pt x="636282" y="0"/>
                  </a:moveTo>
                  <a:lnTo>
                    <a:pt x="0" y="0"/>
                  </a:lnTo>
                  <a:lnTo>
                    <a:pt x="0" y="425627"/>
                  </a:lnTo>
                  <a:lnTo>
                    <a:pt x="636282" y="425627"/>
                  </a:lnTo>
                  <a:lnTo>
                    <a:pt x="636282" y="0"/>
                  </a:lnTo>
                  <a:close/>
                </a:path>
              </a:pathLst>
            </a:custGeom>
            <a:solidFill>
              <a:srgbClr val="034EA2"/>
            </a:solidFill>
          </p:spPr>
          <p:txBody>
            <a:bodyPr wrap="square" lIns="0" tIns="0" rIns="0" bIns="0" rtlCol="0"/>
            <a:lstStyle/>
            <a:p>
              <a:endParaRPr dirty="0"/>
            </a:p>
          </p:txBody>
        </p:sp>
        <p:sp>
          <p:nvSpPr>
            <p:cNvPr id="12" name="object 9">
              <a:extLst>
                <a:ext uri="{FF2B5EF4-FFF2-40B4-BE49-F238E27FC236}">
                  <a16:creationId xmlns:a16="http://schemas.microsoft.com/office/drawing/2014/main" id="{95FEE33C-1BB6-484D-9A7D-02AED824C44B}"/>
                </a:ext>
              </a:extLst>
            </p:cNvPr>
            <p:cNvSpPr/>
            <p:nvPr/>
          </p:nvSpPr>
          <p:spPr>
            <a:xfrm>
              <a:off x="7210072" y="4339230"/>
              <a:ext cx="341185" cy="339942"/>
            </a:xfrm>
            <a:prstGeom prst="rect">
              <a:avLst/>
            </a:prstGeom>
            <a:blipFill>
              <a:blip r:embed="rId4" cstate="print"/>
              <a:stretch>
                <a:fillRect/>
              </a:stretch>
            </a:blipFill>
          </p:spPr>
          <p:txBody>
            <a:bodyPr wrap="square" lIns="0" tIns="0" rIns="0" bIns="0" rtlCol="0"/>
            <a:lstStyle/>
            <a:p>
              <a:endParaRPr dirty="0"/>
            </a:p>
          </p:txBody>
        </p:sp>
      </p:grpSp>
      <p:sp>
        <p:nvSpPr>
          <p:cNvPr id="13" name="object 10">
            <a:extLst>
              <a:ext uri="{FF2B5EF4-FFF2-40B4-BE49-F238E27FC236}">
                <a16:creationId xmlns:a16="http://schemas.microsoft.com/office/drawing/2014/main" id="{BB5AAF36-495A-43CB-8EC0-95B74EE91B5B}"/>
              </a:ext>
            </a:extLst>
          </p:cNvPr>
          <p:cNvSpPr txBox="1"/>
          <p:nvPr/>
        </p:nvSpPr>
        <p:spPr>
          <a:xfrm>
            <a:off x="5886918" y="4665540"/>
            <a:ext cx="1038196" cy="289823"/>
          </a:xfrm>
          <a:prstGeom prst="rect">
            <a:avLst/>
          </a:prstGeom>
        </p:spPr>
        <p:txBody>
          <a:bodyPr vert="horz" wrap="square" lIns="0" tIns="12700" rIns="0" bIns="0" rtlCol="0">
            <a:spAutoFit/>
          </a:bodyPr>
          <a:lstStyle/>
          <a:p>
            <a:pPr marL="12700" marR="5080" indent="290195">
              <a:lnSpc>
                <a:spcPct val="100000"/>
              </a:lnSpc>
              <a:spcBef>
                <a:spcPts val="100"/>
              </a:spcBef>
            </a:pPr>
            <a:r>
              <a:rPr sz="900" spc="-5" dirty="0">
                <a:solidFill>
                  <a:srgbClr val="034EA2"/>
                </a:solidFill>
                <a:latin typeface="DINPro" panose="02000503030000020004" pitchFamily="2" charset="0"/>
                <a:cs typeface="Arial"/>
              </a:rPr>
              <a:t>Co-funded</a:t>
            </a:r>
            <a:r>
              <a:rPr sz="900" spc="-85" dirty="0">
                <a:solidFill>
                  <a:srgbClr val="034EA2"/>
                </a:solidFill>
                <a:latin typeface="DINPro" panose="02000503030000020004" pitchFamily="2" charset="0"/>
                <a:cs typeface="Arial"/>
              </a:rPr>
              <a:t> </a:t>
            </a:r>
            <a:r>
              <a:rPr sz="900" spc="-30" dirty="0">
                <a:solidFill>
                  <a:srgbClr val="034EA2"/>
                </a:solidFill>
                <a:latin typeface="DINPro" panose="02000503030000020004" pitchFamily="2" charset="0"/>
                <a:cs typeface="Arial"/>
              </a:rPr>
              <a:t>by  </a:t>
            </a:r>
            <a:r>
              <a:rPr sz="900" spc="5" dirty="0">
                <a:solidFill>
                  <a:srgbClr val="034EA2"/>
                </a:solidFill>
                <a:latin typeface="DINPro" panose="02000503030000020004" pitchFamily="2" charset="0"/>
                <a:cs typeface="Arial"/>
              </a:rPr>
              <a:t>the </a:t>
            </a:r>
            <a:r>
              <a:rPr sz="900" spc="-10" dirty="0">
                <a:solidFill>
                  <a:srgbClr val="034EA2"/>
                </a:solidFill>
                <a:latin typeface="DINPro" panose="02000503030000020004" pitchFamily="2" charset="0"/>
                <a:cs typeface="Arial"/>
              </a:rPr>
              <a:t>European</a:t>
            </a:r>
            <a:r>
              <a:rPr sz="900" spc="-135" dirty="0">
                <a:solidFill>
                  <a:srgbClr val="034EA2"/>
                </a:solidFill>
                <a:latin typeface="DINPro" panose="02000503030000020004" pitchFamily="2" charset="0"/>
                <a:cs typeface="Arial"/>
              </a:rPr>
              <a:t> </a:t>
            </a:r>
            <a:r>
              <a:rPr sz="900" spc="-5" dirty="0">
                <a:solidFill>
                  <a:srgbClr val="034EA2"/>
                </a:solidFill>
                <a:latin typeface="DINPro" panose="02000503030000020004" pitchFamily="2" charset="0"/>
                <a:cs typeface="Arial"/>
              </a:rPr>
              <a:t>Union</a:t>
            </a:r>
            <a:endParaRPr sz="900" dirty="0">
              <a:latin typeface="DINPro" panose="02000503030000020004" pitchFamily="2" charset="0"/>
              <a:cs typeface="Arial"/>
            </a:endParaRPr>
          </a:p>
        </p:txBody>
      </p:sp>
      <p:sp>
        <p:nvSpPr>
          <p:cNvPr id="4" name="TextBox 3">
            <a:extLst>
              <a:ext uri="{FF2B5EF4-FFF2-40B4-BE49-F238E27FC236}">
                <a16:creationId xmlns:a16="http://schemas.microsoft.com/office/drawing/2014/main" id="{874AF169-549E-468F-8548-ACB51E410E62}"/>
              </a:ext>
            </a:extLst>
          </p:cNvPr>
          <p:cNvSpPr txBox="1"/>
          <p:nvPr/>
        </p:nvSpPr>
        <p:spPr>
          <a:xfrm>
            <a:off x="107887" y="4484657"/>
            <a:ext cx="4572000" cy="470706"/>
          </a:xfrm>
          <a:prstGeom prst="rect">
            <a:avLst/>
          </a:prstGeom>
          <a:noFill/>
        </p:spPr>
        <p:txBody>
          <a:bodyPr wrap="square">
            <a:spAutoFit/>
          </a:bodyPr>
          <a:lstStyle/>
          <a:p>
            <a:pPr marL="12700">
              <a:lnSpc>
                <a:spcPts val="3350"/>
              </a:lnSpc>
              <a:spcBef>
                <a:spcPts val="100"/>
              </a:spcBef>
            </a:pPr>
            <a:r>
              <a:rPr lang="en-US" sz="1400" dirty="0">
                <a:solidFill>
                  <a:srgbClr val="00ADE3"/>
                </a:solidFill>
                <a:latin typeface="Arial" panose="020B0604020202020204" pitchFamily="34" charset="0"/>
                <a:cs typeface="Arial" panose="020B0604020202020204" pitchFamily="34" charset="0"/>
              </a:rPr>
              <a:t>09/20 | WAVE 1</a:t>
            </a:r>
          </a:p>
        </p:txBody>
      </p:sp>
      <p:sp>
        <p:nvSpPr>
          <p:cNvPr id="18" name="object 2">
            <a:extLst>
              <a:ext uri="{FF2B5EF4-FFF2-40B4-BE49-F238E27FC236}">
                <a16:creationId xmlns:a16="http://schemas.microsoft.com/office/drawing/2014/main" id="{43499AF0-ABA4-4957-91E5-68D66210C364}"/>
              </a:ext>
            </a:extLst>
          </p:cNvPr>
          <p:cNvSpPr txBox="1"/>
          <p:nvPr/>
        </p:nvSpPr>
        <p:spPr>
          <a:xfrm>
            <a:off x="140125" y="4050164"/>
            <a:ext cx="4636085" cy="508344"/>
          </a:xfrm>
          <a:prstGeom prst="rect">
            <a:avLst/>
          </a:prstGeom>
        </p:spPr>
        <p:txBody>
          <a:bodyPr vert="horz" wrap="square" lIns="0" tIns="12700" rIns="0" bIns="0" rtlCol="0">
            <a:spAutoFit/>
          </a:bodyPr>
          <a:lstStyle/>
          <a:p>
            <a:pPr marL="12700">
              <a:lnSpc>
                <a:spcPts val="2000"/>
              </a:lnSpc>
              <a:spcBef>
                <a:spcPts val="100"/>
              </a:spcBef>
            </a:pPr>
            <a:r>
              <a:rPr lang="en-US" sz="1600" spc="-100" dirty="0">
                <a:solidFill>
                  <a:srgbClr val="2D8CB5"/>
                </a:solidFill>
                <a:latin typeface="Arial" panose="020B0604020202020204" pitchFamily="34" charset="0"/>
                <a:ea typeface="+mj-ea"/>
                <a:cs typeface="Arial" panose="020B0604020202020204" pitchFamily="34" charset="0"/>
              </a:rPr>
              <a:t>MONITORING SENTIMENT FOR DOMESTIC AND INTRA-EUROPEAN TRAVEL</a:t>
            </a:r>
          </a:p>
        </p:txBody>
      </p:sp>
      <p:pic>
        <p:nvPicPr>
          <p:cNvPr id="3" name="Picture 2" descr="A picture containing luggage, sitting, suitcase, living&#10;&#10;Description automatically generated">
            <a:extLst>
              <a:ext uri="{FF2B5EF4-FFF2-40B4-BE49-F238E27FC236}">
                <a16:creationId xmlns:a16="http://schemas.microsoft.com/office/drawing/2014/main" id="{65F64B0D-9C85-4C1E-B57D-8296BDE595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 t="12626" r="46" b="14947"/>
          <a:stretch/>
        </p:blipFill>
        <p:spPr>
          <a:xfrm>
            <a:off x="-4204" y="0"/>
            <a:ext cx="9148204" cy="3931683"/>
          </a:xfrm>
          <a:prstGeom prst="rect">
            <a:avLst/>
          </a:prstGeom>
        </p:spPr>
      </p:pic>
    </p:spTree>
    <p:extLst>
      <p:ext uri="{BB962C8B-B14F-4D97-AF65-F5344CB8AC3E}">
        <p14:creationId xmlns:p14="http://schemas.microsoft.com/office/powerpoint/2010/main" val="130208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sidewalk&#10;&#10;Description automatically generated">
            <a:extLst>
              <a:ext uri="{FF2B5EF4-FFF2-40B4-BE49-F238E27FC236}">
                <a16:creationId xmlns:a16="http://schemas.microsoft.com/office/drawing/2014/main" id="{C50DA907-C728-4D5F-A395-0FF7FFAB2B5A}"/>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4" name="object 4"/>
          <p:cNvSpPr txBox="1">
            <a:spLocks noGrp="1"/>
          </p:cNvSpPr>
          <p:nvPr>
            <p:ph type="title"/>
          </p:nvPr>
        </p:nvSpPr>
        <p:spPr>
          <a:xfrm>
            <a:off x="655834" y="871809"/>
            <a:ext cx="4601966" cy="1202893"/>
          </a:xfrm>
          <a:prstGeom prst="rect">
            <a:avLst/>
          </a:prstGeom>
        </p:spPr>
        <p:txBody>
          <a:bodyPr vert="horz" wrap="square" lIns="0" tIns="73660" rIns="0" bIns="0" rtlCol="0">
            <a:spAutoFit/>
          </a:bodyPr>
          <a:lstStyle/>
          <a:p>
            <a:pPr marL="12700" marR="5080" algn="l">
              <a:lnSpc>
                <a:spcPts val="4400"/>
              </a:lnSpc>
              <a:spcBef>
                <a:spcPts val="580"/>
              </a:spcBef>
            </a:pPr>
            <a:r>
              <a:rPr lang="en-US" sz="4400" spc="-85" dirty="0">
                <a:solidFill>
                  <a:srgbClr val="FFFFFF"/>
                </a:solidFill>
                <a:latin typeface="DINPro" panose="02000503030000020004"/>
              </a:rPr>
              <a:t>TRAVEL </a:t>
            </a:r>
            <a:br>
              <a:rPr lang="en-US" sz="4400" spc="-85" dirty="0">
                <a:solidFill>
                  <a:srgbClr val="FFFFFF"/>
                </a:solidFill>
                <a:latin typeface="DINPro" panose="02000503030000020004"/>
              </a:rPr>
            </a:br>
            <a:r>
              <a:rPr lang="en-US" sz="4400" spc="-85" dirty="0">
                <a:solidFill>
                  <a:srgbClr val="FFFFFF"/>
                </a:solidFill>
                <a:latin typeface="DINPro" panose="02000503030000020004"/>
              </a:rPr>
              <a:t>INTENTIONS</a:t>
            </a:r>
            <a:endParaRPr sz="44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
        <p:nvSpPr>
          <p:cNvPr id="6" name="object 3">
            <a:extLst>
              <a:ext uri="{FF2B5EF4-FFF2-40B4-BE49-F238E27FC236}">
                <a16:creationId xmlns:a16="http://schemas.microsoft.com/office/drawing/2014/main" id="{B0C2B800-EC78-43A0-A300-DCBD25D7B039}"/>
              </a:ext>
            </a:extLst>
          </p:cNvPr>
          <p:cNvSpPr txBox="1"/>
          <p:nvPr/>
        </p:nvSpPr>
        <p:spPr>
          <a:xfrm>
            <a:off x="5913634" y="19653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1</a:t>
            </a:r>
            <a:endParaRPr sz="30500" dirty="0">
              <a:latin typeface="DINPro" panose="02000503030000020004" pitchFamily="2" charset="0"/>
              <a:cs typeface="Arial"/>
            </a:endParaRPr>
          </a:p>
        </p:txBody>
      </p:sp>
    </p:spTree>
    <p:extLst>
      <p:ext uri="{BB962C8B-B14F-4D97-AF65-F5344CB8AC3E}">
        <p14:creationId xmlns:p14="http://schemas.microsoft.com/office/powerpoint/2010/main" val="121444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572000" y="1140460"/>
            <a:ext cx="4572000" cy="4009390"/>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bject 3">
            <a:extLst>
              <a:ext uri="{FF2B5EF4-FFF2-40B4-BE49-F238E27FC236}">
                <a16:creationId xmlns:a16="http://schemas.microsoft.com/office/drawing/2014/main" id="{48D0EB1F-387F-463B-B3B0-CA2ABB00D128}"/>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74" name="TextBox 73">
            <a:extLst>
              <a:ext uri="{FF2B5EF4-FFF2-40B4-BE49-F238E27FC236}">
                <a16:creationId xmlns:a16="http://schemas.microsoft.com/office/drawing/2014/main" id="{A7FC4157-95EB-477D-8464-A48FEE934827}"/>
              </a:ext>
            </a:extLst>
          </p:cNvPr>
          <p:cNvSpPr txBox="1"/>
          <p:nvPr/>
        </p:nvSpPr>
        <p:spPr>
          <a:xfrm>
            <a:off x="1371600" y="2108037"/>
            <a:ext cx="58221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Spain</a:t>
            </a:r>
          </a:p>
        </p:txBody>
      </p:sp>
      <p:sp>
        <p:nvSpPr>
          <p:cNvPr id="76" name="Subtitle 2">
            <a:extLst>
              <a:ext uri="{FF2B5EF4-FFF2-40B4-BE49-F238E27FC236}">
                <a16:creationId xmlns:a16="http://schemas.microsoft.com/office/drawing/2014/main" id="{F59940AE-3FA1-4F3E-B6A9-25315797E27E}"/>
              </a:ext>
            </a:extLst>
          </p:cNvPr>
          <p:cNvSpPr txBox="1">
            <a:spLocks/>
          </p:cNvSpPr>
          <p:nvPr/>
        </p:nvSpPr>
        <p:spPr>
          <a:xfrm>
            <a:off x="1407469" y="2423072"/>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61.8%</a:t>
            </a:r>
          </a:p>
        </p:txBody>
      </p:sp>
      <p:sp>
        <p:nvSpPr>
          <p:cNvPr id="78" name="TextBox 77">
            <a:extLst>
              <a:ext uri="{FF2B5EF4-FFF2-40B4-BE49-F238E27FC236}">
                <a16:creationId xmlns:a16="http://schemas.microsoft.com/office/drawing/2014/main" id="{B21FAFBE-DF49-436C-B9C2-29DA5773BEA2}"/>
              </a:ext>
            </a:extLst>
          </p:cNvPr>
          <p:cNvSpPr txBox="1"/>
          <p:nvPr/>
        </p:nvSpPr>
        <p:spPr>
          <a:xfrm>
            <a:off x="1387308" y="2971300"/>
            <a:ext cx="678455"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Poland</a:t>
            </a:r>
          </a:p>
        </p:txBody>
      </p:sp>
      <p:sp>
        <p:nvSpPr>
          <p:cNvPr id="82" name="TextBox 81">
            <a:extLst>
              <a:ext uri="{FF2B5EF4-FFF2-40B4-BE49-F238E27FC236}">
                <a16:creationId xmlns:a16="http://schemas.microsoft.com/office/drawing/2014/main" id="{09C33CFA-4D48-4E6C-94B4-7DEFF57E25F6}"/>
              </a:ext>
            </a:extLst>
          </p:cNvPr>
          <p:cNvSpPr txBox="1"/>
          <p:nvPr/>
        </p:nvSpPr>
        <p:spPr>
          <a:xfrm>
            <a:off x="1411282" y="3797996"/>
            <a:ext cx="483722"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Italy</a:t>
            </a:r>
          </a:p>
        </p:txBody>
      </p:sp>
      <p:sp>
        <p:nvSpPr>
          <p:cNvPr id="86" name="TextBox 85">
            <a:extLst>
              <a:ext uri="{FF2B5EF4-FFF2-40B4-BE49-F238E27FC236}">
                <a16:creationId xmlns:a16="http://schemas.microsoft.com/office/drawing/2014/main" id="{8624F642-56B4-4D7E-B7CC-D14D700D21F7}"/>
              </a:ext>
            </a:extLst>
          </p:cNvPr>
          <p:cNvSpPr txBox="1"/>
          <p:nvPr/>
        </p:nvSpPr>
        <p:spPr>
          <a:xfrm>
            <a:off x="825905" y="1357139"/>
            <a:ext cx="3206570" cy="415498"/>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50" dirty="0">
                <a:solidFill>
                  <a:srgbClr val="0A0936"/>
                </a:solidFill>
                <a:latin typeface="DINPro-Light" panose="02000504040000020003" pitchFamily="50" charset="0"/>
              </a:rPr>
              <a:t>Top 5 markets most likely to resume travel  when a COVID-19 treatment is found</a:t>
            </a:r>
          </a:p>
        </p:txBody>
      </p:sp>
      <p:pic>
        <p:nvPicPr>
          <p:cNvPr id="88" name="Picture 87">
            <a:extLst>
              <a:ext uri="{FF2B5EF4-FFF2-40B4-BE49-F238E27FC236}">
                <a16:creationId xmlns:a16="http://schemas.microsoft.com/office/drawing/2014/main" id="{117B5FE7-4B79-4214-B574-A43832F8B1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61" b="17527"/>
          <a:stretch/>
        </p:blipFill>
        <p:spPr>
          <a:xfrm>
            <a:off x="650045" y="2071001"/>
            <a:ext cx="714926" cy="609491"/>
          </a:xfrm>
          <a:prstGeom prst="rect">
            <a:avLst/>
          </a:prstGeom>
        </p:spPr>
      </p:pic>
      <p:pic>
        <p:nvPicPr>
          <p:cNvPr id="90" name="Picture 89">
            <a:extLst>
              <a:ext uri="{FF2B5EF4-FFF2-40B4-BE49-F238E27FC236}">
                <a16:creationId xmlns:a16="http://schemas.microsoft.com/office/drawing/2014/main" id="{C515F0D5-79AA-4B7A-A9E4-43FFFB0E7B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23" b="17527"/>
          <a:stretch/>
        </p:blipFill>
        <p:spPr>
          <a:xfrm>
            <a:off x="643065" y="2954518"/>
            <a:ext cx="610823" cy="508967"/>
          </a:xfrm>
          <a:prstGeom prst="rect">
            <a:avLst/>
          </a:prstGeom>
        </p:spPr>
      </p:pic>
      <p:pic>
        <p:nvPicPr>
          <p:cNvPr id="92" name="Picture 91">
            <a:extLst>
              <a:ext uri="{FF2B5EF4-FFF2-40B4-BE49-F238E27FC236}">
                <a16:creationId xmlns:a16="http://schemas.microsoft.com/office/drawing/2014/main" id="{56A5C7C3-1DC0-499C-8B25-F90A7DAECE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86" b="18504"/>
          <a:stretch/>
        </p:blipFill>
        <p:spPr>
          <a:xfrm>
            <a:off x="643065" y="3807382"/>
            <a:ext cx="738843" cy="604454"/>
          </a:xfrm>
          <a:prstGeom prst="rect">
            <a:avLst/>
          </a:prstGeom>
        </p:spPr>
      </p:pic>
      <p:sp>
        <p:nvSpPr>
          <p:cNvPr id="94" name="Subtitle 2">
            <a:extLst>
              <a:ext uri="{FF2B5EF4-FFF2-40B4-BE49-F238E27FC236}">
                <a16:creationId xmlns:a16="http://schemas.microsoft.com/office/drawing/2014/main" id="{79FC2148-21A8-43DA-9F3A-B22A0651054B}"/>
              </a:ext>
            </a:extLst>
          </p:cNvPr>
          <p:cNvSpPr txBox="1">
            <a:spLocks/>
          </p:cNvSpPr>
          <p:nvPr/>
        </p:nvSpPr>
        <p:spPr>
          <a:xfrm>
            <a:off x="1422527" y="3260391"/>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57.4%</a:t>
            </a:r>
          </a:p>
        </p:txBody>
      </p:sp>
      <p:sp>
        <p:nvSpPr>
          <p:cNvPr id="96" name="Subtitle 2">
            <a:extLst>
              <a:ext uri="{FF2B5EF4-FFF2-40B4-BE49-F238E27FC236}">
                <a16:creationId xmlns:a16="http://schemas.microsoft.com/office/drawing/2014/main" id="{A06DEC9E-9886-460E-B829-53EBF9F60324}"/>
              </a:ext>
            </a:extLst>
          </p:cNvPr>
          <p:cNvSpPr txBox="1">
            <a:spLocks/>
          </p:cNvSpPr>
          <p:nvPr/>
        </p:nvSpPr>
        <p:spPr>
          <a:xfrm>
            <a:off x="1457644" y="4111006"/>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51.2%</a:t>
            </a:r>
          </a:p>
        </p:txBody>
      </p:sp>
      <p:pic>
        <p:nvPicPr>
          <p:cNvPr id="4" name="Picture 3">
            <a:extLst>
              <a:ext uri="{FF2B5EF4-FFF2-40B4-BE49-F238E27FC236}">
                <a16:creationId xmlns:a16="http://schemas.microsoft.com/office/drawing/2014/main" id="{C3FE314E-E6EF-4253-B5CE-80C7F183C119}"/>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1172" b="13896"/>
          <a:stretch/>
        </p:blipFill>
        <p:spPr>
          <a:xfrm rot="21336323">
            <a:off x="8105629" y="1278425"/>
            <a:ext cx="659956" cy="574984"/>
          </a:xfrm>
          <a:prstGeom prst="rect">
            <a:avLst/>
          </a:prstGeom>
        </p:spPr>
      </p:pic>
      <p:pic>
        <p:nvPicPr>
          <p:cNvPr id="6" name="Picture 5">
            <a:extLst>
              <a:ext uri="{FF2B5EF4-FFF2-40B4-BE49-F238E27FC236}">
                <a16:creationId xmlns:a16="http://schemas.microsoft.com/office/drawing/2014/main" id="{3E9A1304-A762-4A8A-AEF2-0D2CB57CA6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651" b="14489"/>
          <a:stretch/>
        </p:blipFill>
        <p:spPr>
          <a:xfrm>
            <a:off x="2433295" y="2633083"/>
            <a:ext cx="736565" cy="647001"/>
          </a:xfrm>
          <a:prstGeom prst="rect">
            <a:avLst/>
          </a:prstGeom>
        </p:spPr>
      </p:pic>
      <p:sp>
        <p:nvSpPr>
          <p:cNvPr id="7" name="TextBox 6">
            <a:extLst>
              <a:ext uri="{FF2B5EF4-FFF2-40B4-BE49-F238E27FC236}">
                <a16:creationId xmlns:a16="http://schemas.microsoft.com/office/drawing/2014/main" id="{67D5D039-3334-4572-B05A-4F8635D7EB2C}"/>
              </a:ext>
            </a:extLst>
          </p:cNvPr>
          <p:cNvSpPr txBox="1"/>
          <p:nvPr/>
        </p:nvSpPr>
        <p:spPr>
          <a:xfrm>
            <a:off x="3103203" y="2654675"/>
            <a:ext cx="399468"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UK</a:t>
            </a:r>
          </a:p>
        </p:txBody>
      </p:sp>
      <p:sp>
        <p:nvSpPr>
          <p:cNvPr id="8" name="Subtitle 2">
            <a:extLst>
              <a:ext uri="{FF2B5EF4-FFF2-40B4-BE49-F238E27FC236}">
                <a16:creationId xmlns:a16="http://schemas.microsoft.com/office/drawing/2014/main" id="{00CCB4BD-D0E8-4A7C-B53C-5066C3560C05}"/>
              </a:ext>
            </a:extLst>
          </p:cNvPr>
          <p:cNvSpPr txBox="1">
            <a:spLocks/>
          </p:cNvSpPr>
          <p:nvPr/>
        </p:nvSpPr>
        <p:spPr>
          <a:xfrm>
            <a:off x="3162805" y="2964198"/>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48.4%</a:t>
            </a:r>
          </a:p>
        </p:txBody>
      </p:sp>
      <p:pic>
        <p:nvPicPr>
          <p:cNvPr id="9" name="Picture 8">
            <a:extLst>
              <a:ext uri="{FF2B5EF4-FFF2-40B4-BE49-F238E27FC236}">
                <a16:creationId xmlns:a16="http://schemas.microsoft.com/office/drawing/2014/main" id="{02844F3F-D3E7-423B-9965-01E000B110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172" b="13009"/>
          <a:stretch/>
        </p:blipFill>
        <p:spPr>
          <a:xfrm>
            <a:off x="2558533" y="3555869"/>
            <a:ext cx="483722" cy="425784"/>
          </a:xfrm>
          <a:prstGeom prst="rect">
            <a:avLst/>
          </a:prstGeom>
        </p:spPr>
      </p:pic>
      <p:sp>
        <p:nvSpPr>
          <p:cNvPr id="10" name="TextBox 9">
            <a:extLst>
              <a:ext uri="{FF2B5EF4-FFF2-40B4-BE49-F238E27FC236}">
                <a16:creationId xmlns:a16="http://schemas.microsoft.com/office/drawing/2014/main" id="{EBDDCF58-4FDA-4E4A-85D1-EBC7819FFD20}"/>
              </a:ext>
            </a:extLst>
          </p:cNvPr>
          <p:cNvSpPr txBox="1"/>
          <p:nvPr/>
        </p:nvSpPr>
        <p:spPr>
          <a:xfrm>
            <a:off x="3135821" y="3502344"/>
            <a:ext cx="752240" cy="276999"/>
          </a:xfrm>
          <a:prstGeom prst="rect">
            <a:avLst/>
          </a:prstGeom>
          <a:noFill/>
        </p:spPr>
        <p:txBody>
          <a:bodyPr wrap="squar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France</a:t>
            </a:r>
          </a:p>
        </p:txBody>
      </p:sp>
      <p:sp>
        <p:nvSpPr>
          <p:cNvPr id="12" name="Subtitle 2">
            <a:extLst>
              <a:ext uri="{FF2B5EF4-FFF2-40B4-BE49-F238E27FC236}">
                <a16:creationId xmlns:a16="http://schemas.microsoft.com/office/drawing/2014/main" id="{86D1920D-419F-43CF-A49B-15EC8C201EA1}"/>
              </a:ext>
            </a:extLst>
          </p:cNvPr>
          <p:cNvSpPr txBox="1">
            <a:spLocks/>
          </p:cNvSpPr>
          <p:nvPr/>
        </p:nvSpPr>
        <p:spPr>
          <a:xfrm>
            <a:off x="3193604" y="3794937"/>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43.3%</a:t>
            </a:r>
          </a:p>
        </p:txBody>
      </p:sp>
      <p:sp>
        <p:nvSpPr>
          <p:cNvPr id="15" name="object 5">
            <a:extLst>
              <a:ext uri="{FF2B5EF4-FFF2-40B4-BE49-F238E27FC236}">
                <a16:creationId xmlns:a16="http://schemas.microsoft.com/office/drawing/2014/main" id="{6D5DA930-D76B-4CAA-89F7-2E3B3155B05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A052216-CC2C-4A47-AA64-1C6BCACC6831}" type="slidenum">
              <a:rPr lang="en-US" sz="700" smtClean="0">
                <a:latin typeface="DINPro-Light" panose="02000504040000020003" pitchFamily="50" charset="0"/>
                <a:cs typeface="Arial"/>
              </a:rPr>
              <a:t>11</a:t>
            </a:fld>
            <a:endParaRPr sz="700" dirty="0">
              <a:latin typeface="DINPro-Light" panose="02000504040000020003" pitchFamily="50" charset="0"/>
              <a:cs typeface="Arial"/>
            </a:endParaRPr>
          </a:p>
        </p:txBody>
      </p:sp>
      <p:sp>
        <p:nvSpPr>
          <p:cNvPr id="13" name="Rectangle 12">
            <a:extLst>
              <a:ext uri="{FF2B5EF4-FFF2-40B4-BE49-F238E27FC236}">
                <a16:creationId xmlns:a16="http://schemas.microsoft.com/office/drawing/2014/main" id="{1B244100-F194-4A17-9131-6B046A17D7F8}"/>
              </a:ext>
            </a:extLst>
          </p:cNvPr>
          <p:cNvSpPr/>
          <p:nvPr/>
        </p:nvSpPr>
        <p:spPr>
          <a:xfrm>
            <a:off x="5105400" y="1992484"/>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829700-66CB-4709-BC0D-6A5F5D1C7C7B}"/>
              </a:ext>
            </a:extLst>
          </p:cNvPr>
          <p:cNvSpPr txBox="1"/>
          <p:nvPr/>
        </p:nvSpPr>
        <p:spPr>
          <a:xfrm>
            <a:off x="5378439" y="1412339"/>
            <a:ext cx="2654815" cy="3693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Intention to re-schedule a pre COVID-19 trip immediately after a treatment/ vaccine is found</a:t>
            </a:r>
          </a:p>
        </p:txBody>
      </p:sp>
      <p:sp>
        <p:nvSpPr>
          <p:cNvPr id="21" name="TextBox 20">
            <a:extLst>
              <a:ext uri="{FF2B5EF4-FFF2-40B4-BE49-F238E27FC236}">
                <a16:creationId xmlns:a16="http://schemas.microsoft.com/office/drawing/2014/main" id="{5EE4004D-5953-4F06-98AC-265027DBE816}"/>
              </a:ext>
            </a:extLst>
          </p:cNvPr>
          <p:cNvSpPr txBox="1"/>
          <p:nvPr/>
        </p:nvSpPr>
        <p:spPr>
          <a:xfrm>
            <a:off x="286380" y="4786097"/>
            <a:ext cx="4361820"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Q6.To what extent do you agree/ disagree with the following statement: “when a treatment/ vaccine for COVID-19 is found, I will immediately book or reschedule the trip I had planned pre-COVID 19”</a:t>
            </a:r>
          </a:p>
        </p:txBody>
      </p:sp>
      <p:sp>
        <p:nvSpPr>
          <p:cNvPr id="22" name="TextBox 21">
            <a:extLst>
              <a:ext uri="{FF2B5EF4-FFF2-40B4-BE49-F238E27FC236}">
                <a16:creationId xmlns:a16="http://schemas.microsoft.com/office/drawing/2014/main" id="{29CB89AC-CC3F-4711-8DAC-721B3CF33240}"/>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5,762</a:t>
            </a:r>
          </a:p>
        </p:txBody>
      </p:sp>
      <p:sp>
        <p:nvSpPr>
          <p:cNvPr id="24" name="Rectangle 23">
            <a:extLst>
              <a:ext uri="{FF2B5EF4-FFF2-40B4-BE49-F238E27FC236}">
                <a16:creationId xmlns:a16="http://schemas.microsoft.com/office/drawing/2014/main" id="{AEAC4237-1A99-4A0E-AE70-017CD86C7362}"/>
              </a:ext>
            </a:extLst>
          </p:cNvPr>
          <p:cNvSpPr/>
          <p:nvPr/>
        </p:nvSpPr>
        <p:spPr>
          <a:xfrm>
            <a:off x="5101150" y="2124652"/>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FB03DF1-2D67-4FC0-B329-330BBA296560}"/>
              </a:ext>
            </a:extLst>
          </p:cNvPr>
          <p:cNvSpPr/>
          <p:nvPr/>
        </p:nvSpPr>
        <p:spPr>
          <a:xfrm>
            <a:off x="5122276" y="2055184"/>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Chart 26">
            <a:extLst>
              <a:ext uri="{FF2B5EF4-FFF2-40B4-BE49-F238E27FC236}">
                <a16:creationId xmlns:a16="http://schemas.microsoft.com/office/drawing/2014/main" id="{C1ABDEDD-A669-4FAE-BD88-00DB24951131}"/>
              </a:ext>
            </a:extLst>
          </p:cNvPr>
          <p:cNvGraphicFramePr/>
          <p:nvPr>
            <p:extLst>
              <p:ext uri="{D42A27DB-BD31-4B8C-83A1-F6EECF244321}">
                <p14:modId xmlns:p14="http://schemas.microsoft.com/office/powerpoint/2010/main" val="48703895"/>
              </p:ext>
            </p:extLst>
          </p:nvPr>
        </p:nvGraphicFramePr>
        <p:xfrm>
          <a:off x="5162477" y="1736726"/>
          <a:ext cx="3702429" cy="2890252"/>
        </p:xfrm>
        <a:graphic>
          <a:graphicData uri="http://schemas.openxmlformats.org/drawingml/2006/chart">
            <c:chart xmlns:c="http://schemas.openxmlformats.org/drawingml/2006/chart" xmlns:r="http://schemas.openxmlformats.org/officeDocument/2006/relationships" r:id="rId8"/>
          </a:graphicData>
        </a:graphic>
      </p:graphicFrame>
      <p:sp>
        <p:nvSpPr>
          <p:cNvPr id="28" name="Rectangle 27">
            <a:extLst>
              <a:ext uri="{FF2B5EF4-FFF2-40B4-BE49-F238E27FC236}">
                <a16:creationId xmlns:a16="http://schemas.microsoft.com/office/drawing/2014/main" id="{69965970-7C75-4815-8A6C-F6AEB3E38816}"/>
              </a:ext>
            </a:extLst>
          </p:cNvPr>
          <p:cNvSpPr/>
          <p:nvPr/>
        </p:nvSpPr>
        <p:spPr>
          <a:xfrm>
            <a:off x="5181815" y="1940190"/>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DBF62BC-3D15-4619-9CB8-0D893788376F}"/>
              </a:ext>
            </a:extLst>
          </p:cNvPr>
          <p:cNvSpPr txBox="1"/>
          <p:nvPr/>
        </p:nvSpPr>
        <p:spPr>
          <a:xfrm>
            <a:off x="180271" y="169255"/>
            <a:ext cx="8112150"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The impact of COVID-19 vaccine will not be instant; less than half of respondents plan to re-schedule their pre-COVID-19 trip immediately after a vaccine is found</a:t>
            </a:r>
          </a:p>
        </p:txBody>
      </p:sp>
      <p:sp>
        <p:nvSpPr>
          <p:cNvPr id="33" name="Rectangle 32">
            <a:extLst>
              <a:ext uri="{FF2B5EF4-FFF2-40B4-BE49-F238E27FC236}">
                <a16:creationId xmlns:a16="http://schemas.microsoft.com/office/drawing/2014/main" id="{A3A40EDE-6BAD-4959-A014-999501E8B666}"/>
              </a:ext>
            </a:extLst>
          </p:cNvPr>
          <p:cNvSpPr/>
          <p:nvPr/>
        </p:nvSpPr>
        <p:spPr>
          <a:xfrm>
            <a:off x="5152071" y="1801449"/>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19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572000" y="1140460"/>
            <a:ext cx="4572000" cy="4009389"/>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135F1C2-9060-4B22-B490-E341A5BF08A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172" b="14489"/>
          <a:stretch/>
        </p:blipFill>
        <p:spPr>
          <a:xfrm>
            <a:off x="8129230" y="1366954"/>
            <a:ext cx="583765" cy="505104"/>
          </a:xfrm>
          <a:prstGeom prst="rect">
            <a:avLst/>
          </a:prstGeom>
        </p:spPr>
      </p:pic>
      <p:sp>
        <p:nvSpPr>
          <p:cNvPr id="15" name="object 5">
            <a:extLst>
              <a:ext uri="{FF2B5EF4-FFF2-40B4-BE49-F238E27FC236}">
                <a16:creationId xmlns:a16="http://schemas.microsoft.com/office/drawing/2014/main" id="{B3EB83B3-6C86-438D-B470-9F22C01E87B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466F313E-AE2E-46DD-A83A-63206DCB126C}" type="slidenum">
              <a:rPr lang="en-US" sz="700" smtClean="0">
                <a:latin typeface="DINPro-Light" panose="02000504040000020003" pitchFamily="50" charset="0"/>
                <a:cs typeface="Arial"/>
              </a:rPr>
              <a:t>12</a:t>
            </a:fld>
            <a:endParaRPr sz="700" dirty="0">
              <a:latin typeface="DINPro-Light" panose="02000504040000020003" pitchFamily="50" charset="0"/>
              <a:cs typeface="Arial"/>
            </a:endParaRPr>
          </a:p>
        </p:txBody>
      </p:sp>
      <p:sp>
        <p:nvSpPr>
          <p:cNvPr id="2" name="Rectangle 1">
            <a:extLst>
              <a:ext uri="{FF2B5EF4-FFF2-40B4-BE49-F238E27FC236}">
                <a16:creationId xmlns:a16="http://schemas.microsoft.com/office/drawing/2014/main" id="{EE30966E-757F-4853-9A9E-9910F663C138}"/>
              </a:ext>
            </a:extLst>
          </p:cNvPr>
          <p:cNvSpPr/>
          <p:nvPr/>
        </p:nvSpPr>
        <p:spPr>
          <a:xfrm>
            <a:off x="5101150" y="2124652"/>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0F5C13E6-B376-4D64-B926-7A239F342642}"/>
              </a:ext>
            </a:extLst>
          </p:cNvPr>
          <p:cNvSpPr txBox="1"/>
          <p:nvPr/>
        </p:nvSpPr>
        <p:spPr>
          <a:xfrm>
            <a:off x="1371600" y="2108037"/>
            <a:ext cx="678455"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Poland</a:t>
            </a:r>
          </a:p>
        </p:txBody>
      </p:sp>
      <p:sp>
        <p:nvSpPr>
          <p:cNvPr id="55" name="Subtitle 2">
            <a:extLst>
              <a:ext uri="{FF2B5EF4-FFF2-40B4-BE49-F238E27FC236}">
                <a16:creationId xmlns:a16="http://schemas.microsoft.com/office/drawing/2014/main" id="{FA71CF40-500F-451D-89D5-F595E7ED73FD}"/>
              </a:ext>
            </a:extLst>
          </p:cNvPr>
          <p:cNvSpPr txBox="1">
            <a:spLocks/>
          </p:cNvSpPr>
          <p:nvPr/>
        </p:nvSpPr>
        <p:spPr>
          <a:xfrm>
            <a:off x="1407469" y="2423072"/>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74.2%</a:t>
            </a:r>
          </a:p>
        </p:txBody>
      </p:sp>
      <p:sp>
        <p:nvSpPr>
          <p:cNvPr id="57" name="TextBox 56">
            <a:extLst>
              <a:ext uri="{FF2B5EF4-FFF2-40B4-BE49-F238E27FC236}">
                <a16:creationId xmlns:a16="http://schemas.microsoft.com/office/drawing/2014/main" id="{EADFF7B1-46A6-4F04-9D67-E731B1E66CEC}"/>
              </a:ext>
            </a:extLst>
          </p:cNvPr>
          <p:cNvSpPr txBox="1"/>
          <p:nvPr/>
        </p:nvSpPr>
        <p:spPr>
          <a:xfrm>
            <a:off x="1387308" y="2971300"/>
            <a:ext cx="483722"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Italy</a:t>
            </a:r>
          </a:p>
        </p:txBody>
      </p:sp>
      <p:sp>
        <p:nvSpPr>
          <p:cNvPr id="59" name="TextBox 58">
            <a:extLst>
              <a:ext uri="{FF2B5EF4-FFF2-40B4-BE49-F238E27FC236}">
                <a16:creationId xmlns:a16="http://schemas.microsoft.com/office/drawing/2014/main" id="{A42BDDB5-42E0-4AC3-A407-5DA4DE39189C}"/>
              </a:ext>
            </a:extLst>
          </p:cNvPr>
          <p:cNvSpPr txBox="1"/>
          <p:nvPr/>
        </p:nvSpPr>
        <p:spPr>
          <a:xfrm>
            <a:off x="1411282" y="3797996"/>
            <a:ext cx="58221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Spain</a:t>
            </a:r>
          </a:p>
        </p:txBody>
      </p:sp>
      <p:pic>
        <p:nvPicPr>
          <p:cNvPr id="65" name="Picture 64">
            <a:extLst>
              <a:ext uri="{FF2B5EF4-FFF2-40B4-BE49-F238E27FC236}">
                <a16:creationId xmlns:a16="http://schemas.microsoft.com/office/drawing/2014/main" id="{4456F615-DF04-4776-B195-94F2C64BB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6" b="18504"/>
          <a:stretch/>
        </p:blipFill>
        <p:spPr>
          <a:xfrm>
            <a:off x="577290" y="2964198"/>
            <a:ext cx="738843" cy="604454"/>
          </a:xfrm>
          <a:prstGeom prst="rect">
            <a:avLst/>
          </a:prstGeom>
        </p:spPr>
      </p:pic>
      <p:sp>
        <p:nvSpPr>
          <p:cNvPr id="67" name="Subtitle 2">
            <a:extLst>
              <a:ext uri="{FF2B5EF4-FFF2-40B4-BE49-F238E27FC236}">
                <a16:creationId xmlns:a16="http://schemas.microsoft.com/office/drawing/2014/main" id="{FBCD7269-0455-4D41-A385-1EBCDAEDF101}"/>
              </a:ext>
            </a:extLst>
          </p:cNvPr>
          <p:cNvSpPr txBox="1">
            <a:spLocks/>
          </p:cNvSpPr>
          <p:nvPr/>
        </p:nvSpPr>
        <p:spPr>
          <a:xfrm>
            <a:off x="1422527" y="3260391"/>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57.8%</a:t>
            </a:r>
          </a:p>
        </p:txBody>
      </p:sp>
      <p:sp>
        <p:nvSpPr>
          <p:cNvPr id="69" name="Subtitle 2">
            <a:extLst>
              <a:ext uri="{FF2B5EF4-FFF2-40B4-BE49-F238E27FC236}">
                <a16:creationId xmlns:a16="http://schemas.microsoft.com/office/drawing/2014/main" id="{7C2BED3B-8149-4514-A774-987CD62C4F29}"/>
              </a:ext>
            </a:extLst>
          </p:cNvPr>
          <p:cNvSpPr txBox="1">
            <a:spLocks/>
          </p:cNvSpPr>
          <p:nvPr/>
        </p:nvSpPr>
        <p:spPr>
          <a:xfrm>
            <a:off x="1457644" y="4111006"/>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54.4%</a:t>
            </a:r>
          </a:p>
        </p:txBody>
      </p:sp>
      <p:sp>
        <p:nvSpPr>
          <p:cNvPr id="73" name="TextBox 72">
            <a:extLst>
              <a:ext uri="{FF2B5EF4-FFF2-40B4-BE49-F238E27FC236}">
                <a16:creationId xmlns:a16="http://schemas.microsoft.com/office/drawing/2014/main" id="{C5E7A873-3D62-4ECB-A3B9-3E0527F2549F}"/>
              </a:ext>
            </a:extLst>
          </p:cNvPr>
          <p:cNvSpPr txBox="1"/>
          <p:nvPr/>
        </p:nvSpPr>
        <p:spPr>
          <a:xfrm>
            <a:off x="3103203" y="2654675"/>
            <a:ext cx="825867"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Germany</a:t>
            </a:r>
          </a:p>
        </p:txBody>
      </p:sp>
      <p:sp>
        <p:nvSpPr>
          <p:cNvPr id="81" name="Subtitle 2">
            <a:extLst>
              <a:ext uri="{FF2B5EF4-FFF2-40B4-BE49-F238E27FC236}">
                <a16:creationId xmlns:a16="http://schemas.microsoft.com/office/drawing/2014/main" id="{7FBA7064-A16F-4A05-8465-B2DDAA556C1A}"/>
              </a:ext>
            </a:extLst>
          </p:cNvPr>
          <p:cNvSpPr txBox="1">
            <a:spLocks/>
          </p:cNvSpPr>
          <p:nvPr/>
        </p:nvSpPr>
        <p:spPr>
          <a:xfrm>
            <a:off x="3162805" y="2964198"/>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52.8%</a:t>
            </a:r>
          </a:p>
        </p:txBody>
      </p:sp>
      <p:sp>
        <p:nvSpPr>
          <p:cNvPr id="87" name="TextBox 86">
            <a:extLst>
              <a:ext uri="{FF2B5EF4-FFF2-40B4-BE49-F238E27FC236}">
                <a16:creationId xmlns:a16="http://schemas.microsoft.com/office/drawing/2014/main" id="{E03EA6E8-059B-4417-80A9-736F3A8733FA}"/>
              </a:ext>
            </a:extLst>
          </p:cNvPr>
          <p:cNvSpPr txBox="1"/>
          <p:nvPr/>
        </p:nvSpPr>
        <p:spPr>
          <a:xfrm>
            <a:off x="3135821" y="3502344"/>
            <a:ext cx="752240" cy="276999"/>
          </a:xfrm>
          <a:prstGeom prst="rect">
            <a:avLst/>
          </a:prstGeom>
          <a:noFill/>
        </p:spPr>
        <p:txBody>
          <a:bodyPr wrap="squar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Austria</a:t>
            </a:r>
          </a:p>
        </p:txBody>
      </p:sp>
      <p:sp>
        <p:nvSpPr>
          <p:cNvPr id="99" name="Subtitle 2">
            <a:extLst>
              <a:ext uri="{FF2B5EF4-FFF2-40B4-BE49-F238E27FC236}">
                <a16:creationId xmlns:a16="http://schemas.microsoft.com/office/drawing/2014/main" id="{80205F55-B595-4E0D-B2DB-4FF4123B7D71}"/>
              </a:ext>
            </a:extLst>
          </p:cNvPr>
          <p:cNvSpPr txBox="1">
            <a:spLocks/>
          </p:cNvSpPr>
          <p:nvPr/>
        </p:nvSpPr>
        <p:spPr>
          <a:xfrm>
            <a:off x="3193604" y="3794937"/>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52.8%</a:t>
            </a:r>
          </a:p>
        </p:txBody>
      </p:sp>
      <p:pic>
        <p:nvPicPr>
          <p:cNvPr id="101" name="Picture 100">
            <a:extLst>
              <a:ext uri="{FF2B5EF4-FFF2-40B4-BE49-F238E27FC236}">
                <a16:creationId xmlns:a16="http://schemas.microsoft.com/office/drawing/2014/main" id="{11BFB526-EC4E-4D9E-892C-73F8C6CF96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23" b="17527"/>
          <a:stretch/>
        </p:blipFill>
        <p:spPr>
          <a:xfrm>
            <a:off x="602983" y="2081762"/>
            <a:ext cx="687455" cy="572821"/>
          </a:xfrm>
          <a:prstGeom prst="rect">
            <a:avLst/>
          </a:prstGeom>
        </p:spPr>
      </p:pic>
      <p:pic>
        <p:nvPicPr>
          <p:cNvPr id="103" name="Picture 102">
            <a:extLst>
              <a:ext uri="{FF2B5EF4-FFF2-40B4-BE49-F238E27FC236}">
                <a16:creationId xmlns:a16="http://schemas.microsoft.com/office/drawing/2014/main" id="{3C2DACBC-258E-4120-91E6-A63F4841CA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261" b="17527"/>
          <a:stretch/>
        </p:blipFill>
        <p:spPr>
          <a:xfrm>
            <a:off x="669423" y="3770249"/>
            <a:ext cx="714926" cy="609491"/>
          </a:xfrm>
          <a:prstGeom prst="rect">
            <a:avLst/>
          </a:prstGeom>
        </p:spPr>
      </p:pic>
      <p:pic>
        <p:nvPicPr>
          <p:cNvPr id="105" name="Picture 104">
            <a:extLst>
              <a:ext uri="{FF2B5EF4-FFF2-40B4-BE49-F238E27FC236}">
                <a16:creationId xmlns:a16="http://schemas.microsoft.com/office/drawing/2014/main" id="{63747090-109D-4131-940C-5D99B8466C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131" b="15968"/>
          <a:stretch/>
        </p:blipFill>
        <p:spPr>
          <a:xfrm>
            <a:off x="2394405" y="2593571"/>
            <a:ext cx="778998" cy="682813"/>
          </a:xfrm>
          <a:prstGeom prst="rect">
            <a:avLst/>
          </a:prstGeom>
        </p:spPr>
      </p:pic>
      <p:pic>
        <p:nvPicPr>
          <p:cNvPr id="107" name="Picture 106">
            <a:extLst>
              <a:ext uri="{FF2B5EF4-FFF2-40B4-BE49-F238E27FC236}">
                <a16:creationId xmlns:a16="http://schemas.microsoft.com/office/drawing/2014/main" id="{6BFA5A84-D463-4B2B-B291-8C60757858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651" b="16565"/>
          <a:stretch/>
        </p:blipFill>
        <p:spPr>
          <a:xfrm>
            <a:off x="2371782" y="3488050"/>
            <a:ext cx="716125" cy="613773"/>
          </a:xfrm>
          <a:prstGeom prst="rect">
            <a:avLst/>
          </a:prstGeom>
        </p:spPr>
      </p:pic>
      <p:sp>
        <p:nvSpPr>
          <p:cNvPr id="13" name="TextBox 12">
            <a:extLst>
              <a:ext uri="{FF2B5EF4-FFF2-40B4-BE49-F238E27FC236}">
                <a16:creationId xmlns:a16="http://schemas.microsoft.com/office/drawing/2014/main" id="{73D198A1-1C45-4D61-882E-0D5B96D026D4}"/>
              </a:ext>
            </a:extLst>
          </p:cNvPr>
          <p:cNvSpPr txBox="1"/>
          <p:nvPr/>
        </p:nvSpPr>
        <p:spPr>
          <a:xfrm>
            <a:off x="286380" y="4786097"/>
            <a:ext cx="4250554"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7" name="TextBox 16">
            <a:extLst>
              <a:ext uri="{FF2B5EF4-FFF2-40B4-BE49-F238E27FC236}">
                <a16:creationId xmlns:a16="http://schemas.microsoft.com/office/drawing/2014/main" id="{C543BD1C-9714-4264-8429-C1E2C8F9169C}"/>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5,762</a:t>
            </a:r>
          </a:p>
        </p:txBody>
      </p:sp>
      <p:sp>
        <p:nvSpPr>
          <p:cNvPr id="21" name="Rectangle 20">
            <a:extLst>
              <a:ext uri="{FF2B5EF4-FFF2-40B4-BE49-F238E27FC236}">
                <a16:creationId xmlns:a16="http://schemas.microsoft.com/office/drawing/2014/main" id="{2076A557-CFD7-40F8-A79F-6EBFBFB93691}"/>
              </a:ext>
            </a:extLst>
          </p:cNvPr>
          <p:cNvSpPr/>
          <p:nvPr/>
        </p:nvSpPr>
        <p:spPr>
          <a:xfrm>
            <a:off x="5181600" y="1779297"/>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8E6B42D-DF62-45E4-9AAC-CAE9E7ADBCE3}"/>
              </a:ext>
            </a:extLst>
          </p:cNvPr>
          <p:cNvSpPr txBox="1"/>
          <p:nvPr/>
        </p:nvSpPr>
        <p:spPr>
          <a:xfrm>
            <a:off x="5669192" y="1392815"/>
            <a:ext cx="2378474" cy="2308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Intention to travel in the next 6 months</a:t>
            </a:r>
          </a:p>
        </p:txBody>
      </p:sp>
      <p:graphicFrame>
        <p:nvGraphicFramePr>
          <p:cNvPr id="3" name="Chart 2">
            <a:extLst>
              <a:ext uri="{FF2B5EF4-FFF2-40B4-BE49-F238E27FC236}">
                <a16:creationId xmlns:a16="http://schemas.microsoft.com/office/drawing/2014/main" id="{5F3BA0EC-D0D9-4C3E-AF68-5E4453ADF4AA}"/>
              </a:ext>
            </a:extLst>
          </p:cNvPr>
          <p:cNvGraphicFramePr/>
          <p:nvPr>
            <p:extLst>
              <p:ext uri="{D42A27DB-BD31-4B8C-83A1-F6EECF244321}">
                <p14:modId xmlns:p14="http://schemas.microsoft.com/office/powerpoint/2010/main" val="2321846804"/>
              </p:ext>
            </p:extLst>
          </p:nvPr>
        </p:nvGraphicFramePr>
        <p:xfrm>
          <a:off x="5162477" y="1736726"/>
          <a:ext cx="3702429" cy="2890252"/>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a:extLst>
              <a:ext uri="{FF2B5EF4-FFF2-40B4-BE49-F238E27FC236}">
                <a16:creationId xmlns:a16="http://schemas.microsoft.com/office/drawing/2014/main" id="{424F102A-2B7A-4D12-8BBC-2BBF80F19BE0}"/>
              </a:ext>
            </a:extLst>
          </p:cNvPr>
          <p:cNvSpPr/>
          <p:nvPr/>
        </p:nvSpPr>
        <p:spPr>
          <a:xfrm>
            <a:off x="5152071" y="1801449"/>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7D8AE72-2BE1-4E26-BB91-6FC9C5D12308}"/>
              </a:ext>
            </a:extLst>
          </p:cNvPr>
          <p:cNvSpPr txBox="1"/>
          <p:nvPr/>
        </p:nvSpPr>
        <p:spPr>
          <a:xfrm>
            <a:off x="415829" y="1345535"/>
            <a:ext cx="3911906" cy="415498"/>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50" dirty="0">
                <a:solidFill>
                  <a:srgbClr val="0A0936"/>
                </a:solidFill>
                <a:latin typeface="DINPro-Light" panose="02000504040000020003" pitchFamily="50" charset="0"/>
              </a:rPr>
              <a:t>Top 5 markets which are most likely </a:t>
            </a:r>
          </a:p>
          <a:p>
            <a:pPr algn="ctr"/>
            <a:r>
              <a:rPr lang="en-US" sz="1050" dirty="0">
                <a:solidFill>
                  <a:srgbClr val="0A0936"/>
                </a:solidFill>
                <a:latin typeface="DINPro-Light" panose="02000504040000020003" pitchFamily="50" charset="0"/>
              </a:rPr>
              <a:t>to travel in the next 6 months</a:t>
            </a:r>
          </a:p>
        </p:txBody>
      </p:sp>
      <p:sp>
        <p:nvSpPr>
          <p:cNvPr id="7" name="object 3">
            <a:extLst>
              <a:ext uri="{FF2B5EF4-FFF2-40B4-BE49-F238E27FC236}">
                <a16:creationId xmlns:a16="http://schemas.microsoft.com/office/drawing/2014/main" id="{780A7425-CA41-4A25-BF91-8181796950C3}"/>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8" name="TextBox 7">
            <a:extLst>
              <a:ext uri="{FF2B5EF4-FFF2-40B4-BE49-F238E27FC236}">
                <a16:creationId xmlns:a16="http://schemas.microsoft.com/office/drawing/2014/main" id="{4C784246-14F1-48F0-BC79-BF361D37F44D}"/>
              </a:ext>
            </a:extLst>
          </p:cNvPr>
          <p:cNvSpPr txBox="1"/>
          <p:nvPr/>
        </p:nvSpPr>
        <p:spPr>
          <a:xfrm>
            <a:off x="180271" y="169255"/>
            <a:ext cx="64491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Optimism about travel remains with over half of respondents intending to take a trip, domestically or within Europe, in the next 6 months</a:t>
            </a:r>
          </a:p>
        </p:txBody>
      </p:sp>
    </p:spTree>
    <p:extLst>
      <p:ext uri="{BB962C8B-B14F-4D97-AF65-F5344CB8AC3E}">
        <p14:creationId xmlns:p14="http://schemas.microsoft.com/office/powerpoint/2010/main" val="328071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678A9ED-9E70-42CD-8CEC-AC9604B0ABC4}"/>
              </a:ext>
            </a:extLst>
          </p:cNvPr>
          <p:cNvSpPr txBox="1"/>
          <p:nvPr/>
        </p:nvSpPr>
        <p:spPr>
          <a:xfrm>
            <a:off x="7010400" y="1805990"/>
            <a:ext cx="1998274" cy="2292935"/>
          </a:xfrm>
          <a:prstGeom prst="rect">
            <a:avLst/>
          </a:prstGeom>
          <a:noFill/>
        </p:spPr>
        <p:txBody>
          <a:bodyPr wrap="square">
            <a:spAutoFit/>
          </a:bodyPr>
          <a:lstStyle/>
          <a:p>
            <a:pPr algn="ctr"/>
            <a:r>
              <a:rPr lang="en-US" sz="1300" dirty="0">
                <a:latin typeface="DINPro-Light" panose="02000504040000020003" pitchFamily="50" charset="0"/>
              </a:rPr>
              <a:t>By comparison with other age groups, </a:t>
            </a:r>
            <a:r>
              <a:rPr lang="en-US" sz="1300" b="1" dirty="0">
                <a:solidFill>
                  <a:srgbClr val="185073"/>
                </a:solidFill>
                <a:latin typeface="DINPro-Light" panose="02000504040000020003" pitchFamily="50" charset="0"/>
              </a:rPr>
              <a:t>Gen Z respondents (aged 18-24) </a:t>
            </a:r>
            <a:r>
              <a:rPr lang="en-US" sz="1300" dirty="0">
                <a:latin typeface="DINPro-Light" panose="02000504040000020003" pitchFamily="50" charset="0"/>
              </a:rPr>
              <a:t>seem the least likely to travel.</a:t>
            </a:r>
            <a:r>
              <a:rPr lang="en-US" sz="1300" b="1" dirty="0">
                <a:solidFill>
                  <a:srgbClr val="185073"/>
                </a:solidFill>
                <a:latin typeface="DINPro-Light" panose="02000504040000020003" pitchFamily="50" charset="0"/>
              </a:rPr>
              <a:t> </a:t>
            </a:r>
            <a:r>
              <a:rPr lang="en-US" sz="1300" dirty="0">
                <a:latin typeface="DINPro-Light" panose="02000504040000020003" pitchFamily="50" charset="0"/>
              </a:rPr>
              <a:t>Gen Zers</a:t>
            </a:r>
            <a:r>
              <a:rPr lang="en-US" sz="1300" b="1" dirty="0">
                <a:solidFill>
                  <a:srgbClr val="185073"/>
                </a:solidFill>
                <a:latin typeface="DINPro-Light" panose="02000504040000020003" pitchFamily="50" charset="0"/>
              </a:rPr>
              <a:t> </a:t>
            </a:r>
            <a:r>
              <a:rPr lang="en-US" sz="1300" dirty="0">
                <a:latin typeface="DINPro-Light" panose="02000504040000020003" pitchFamily="50" charset="0"/>
              </a:rPr>
              <a:t>prize </a:t>
            </a:r>
            <a:r>
              <a:rPr lang="en-US" sz="1300" b="1" dirty="0">
                <a:latin typeface="DINPro-Light" panose="02000504040000020003" pitchFamily="50" charset="0"/>
              </a:rPr>
              <a:t>fun </a:t>
            </a:r>
            <a:r>
              <a:rPr lang="en-US" sz="1300" dirty="0">
                <a:latin typeface="DINPro-Light" panose="02000504040000020003" pitchFamily="50" charset="0"/>
              </a:rPr>
              <a:t>and</a:t>
            </a:r>
            <a:r>
              <a:rPr lang="en-US" sz="1300" b="1" dirty="0">
                <a:latin typeface="DINPro-Light" panose="02000504040000020003" pitchFamily="50" charset="0"/>
              </a:rPr>
              <a:t> adventure </a:t>
            </a:r>
            <a:r>
              <a:rPr lang="en-US" sz="1300" dirty="0">
                <a:latin typeface="DINPro-Light" panose="02000504040000020003" pitchFamily="50" charset="0"/>
              </a:rPr>
              <a:t>in their travel experiences and for many destinations both of these elements are currently a challenge</a:t>
            </a:r>
          </a:p>
        </p:txBody>
      </p:sp>
      <p:sp>
        <p:nvSpPr>
          <p:cNvPr id="5" name="Oval 4">
            <a:extLst>
              <a:ext uri="{FF2B5EF4-FFF2-40B4-BE49-F238E27FC236}">
                <a16:creationId xmlns:a16="http://schemas.microsoft.com/office/drawing/2014/main" id="{A21A642F-930D-427F-A9E8-D50084C59002}"/>
              </a:ext>
            </a:extLst>
          </p:cNvPr>
          <p:cNvSpPr/>
          <p:nvPr/>
        </p:nvSpPr>
        <p:spPr>
          <a:xfrm>
            <a:off x="6062802" y="1013149"/>
            <a:ext cx="592693" cy="592693"/>
          </a:xfrm>
          <a:prstGeom prst="ellipse">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Oval 5">
            <a:extLst>
              <a:ext uri="{FF2B5EF4-FFF2-40B4-BE49-F238E27FC236}">
                <a16:creationId xmlns:a16="http://schemas.microsoft.com/office/drawing/2014/main" id="{2D4B575D-4956-4AF8-B797-5071F76E1C19}"/>
              </a:ext>
            </a:extLst>
          </p:cNvPr>
          <p:cNvSpPr/>
          <p:nvPr/>
        </p:nvSpPr>
        <p:spPr>
          <a:xfrm>
            <a:off x="6063287" y="1859197"/>
            <a:ext cx="592693" cy="592693"/>
          </a:xfrm>
          <a:prstGeom prst="ellipse">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7" name="Oval 6">
            <a:extLst>
              <a:ext uri="{FF2B5EF4-FFF2-40B4-BE49-F238E27FC236}">
                <a16:creationId xmlns:a16="http://schemas.microsoft.com/office/drawing/2014/main" id="{D9A423E0-2F27-45E0-8697-ECD4AF0FD362}"/>
              </a:ext>
            </a:extLst>
          </p:cNvPr>
          <p:cNvSpPr/>
          <p:nvPr/>
        </p:nvSpPr>
        <p:spPr>
          <a:xfrm>
            <a:off x="6063287" y="2705245"/>
            <a:ext cx="592693" cy="592693"/>
          </a:xfrm>
          <a:prstGeom prst="ellipse">
            <a:avLst/>
          </a:prstGeom>
          <a:solidFill>
            <a:srgbClr val="2D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8" name="Oval 7">
            <a:extLst>
              <a:ext uri="{FF2B5EF4-FFF2-40B4-BE49-F238E27FC236}">
                <a16:creationId xmlns:a16="http://schemas.microsoft.com/office/drawing/2014/main" id="{C31732A4-5CE7-4491-87E2-61041D263196}"/>
              </a:ext>
            </a:extLst>
          </p:cNvPr>
          <p:cNvSpPr/>
          <p:nvPr/>
        </p:nvSpPr>
        <p:spPr>
          <a:xfrm>
            <a:off x="6062803" y="3571866"/>
            <a:ext cx="592693" cy="592693"/>
          </a:xfrm>
          <a:prstGeom prst="ellipse">
            <a:avLst/>
          </a:prstGeom>
          <a:solidFill>
            <a:srgbClr val="40A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9" name="TextBox 8">
            <a:extLst>
              <a:ext uri="{FF2B5EF4-FFF2-40B4-BE49-F238E27FC236}">
                <a16:creationId xmlns:a16="http://schemas.microsoft.com/office/drawing/2014/main" id="{30939FA2-7D77-40FC-9F40-AF476A512188}"/>
              </a:ext>
            </a:extLst>
          </p:cNvPr>
          <p:cNvSpPr txBox="1"/>
          <p:nvPr/>
        </p:nvSpPr>
        <p:spPr>
          <a:xfrm>
            <a:off x="5489857" y="1201004"/>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18-24</a:t>
            </a:r>
          </a:p>
        </p:txBody>
      </p:sp>
      <p:sp>
        <p:nvSpPr>
          <p:cNvPr id="12" name="TextBox 11">
            <a:extLst>
              <a:ext uri="{FF2B5EF4-FFF2-40B4-BE49-F238E27FC236}">
                <a16:creationId xmlns:a16="http://schemas.microsoft.com/office/drawing/2014/main" id="{70D445F0-1AFB-4EBD-94DA-4EA6EC65E7ED}"/>
              </a:ext>
            </a:extLst>
          </p:cNvPr>
          <p:cNvSpPr txBox="1"/>
          <p:nvPr/>
        </p:nvSpPr>
        <p:spPr>
          <a:xfrm>
            <a:off x="5476238" y="2041034"/>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25-34</a:t>
            </a:r>
          </a:p>
        </p:txBody>
      </p:sp>
      <p:sp>
        <p:nvSpPr>
          <p:cNvPr id="26" name="TextBox 25">
            <a:extLst>
              <a:ext uri="{FF2B5EF4-FFF2-40B4-BE49-F238E27FC236}">
                <a16:creationId xmlns:a16="http://schemas.microsoft.com/office/drawing/2014/main" id="{A292E747-F4C7-4B64-90F3-5BF91EB50BC4}"/>
              </a:ext>
            </a:extLst>
          </p:cNvPr>
          <p:cNvSpPr txBox="1"/>
          <p:nvPr/>
        </p:nvSpPr>
        <p:spPr>
          <a:xfrm>
            <a:off x="5476238" y="2863113"/>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35-44</a:t>
            </a:r>
          </a:p>
        </p:txBody>
      </p:sp>
      <p:sp>
        <p:nvSpPr>
          <p:cNvPr id="32" name="TextBox 31">
            <a:extLst>
              <a:ext uri="{FF2B5EF4-FFF2-40B4-BE49-F238E27FC236}">
                <a16:creationId xmlns:a16="http://schemas.microsoft.com/office/drawing/2014/main" id="{A894EC64-35CF-49DE-8F92-516FE5AC5742}"/>
              </a:ext>
            </a:extLst>
          </p:cNvPr>
          <p:cNvSpPr txBox="1"/>
          <p:nvPr/>
        </p:nvSpPr>
        <p:spPr>
          <a:xfrm>
            <a:off x="5476238" y="3752797"/>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45-54</a:t>
            </a:r>
          </a:p>
        </p:txBody>
      </p:sp>
      <p:sp>
        <p:nvSpPr>
          <p:cNvPr id="44" name="Oval 43">
            <a:extLst>
              <a:ext uri="{FF2B5EF4-FFF2-40B4-BE49-F238E27FC236}">
                <a16:creationId xmlns:a16="http://schemas.microsoft.com/office/drawing/2014/main" id="{CC71E1B2-421F-437D-90A5-19D9796F7E22}"/>
              </a:ext>
            </a:extLst>
          </p:cNvPr>
          <p:cNvSpPr/>
          <p:nvPr/>
        </p:nvSpPr>
        <p:spPr>
          <a:xfrm>
            <a:off x="6062802" y="4406012"/>
            <a:ext cx="592693" cy="592693"/>
          </a:xfrm>
          <a:prstGeom prst="ellipse">
            <a:avLst/>
          </a:prstGeom>
          <a:solidFill>
            <a:srgbClr val="A1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46" name="TextBox 45">
            <a:extLst>
              <a:ext uri="{FF2B5EF4-FFF2-40B4-BE49-F238E27FC236}">
                <a16:creationId xmlns:a16="http://schemas.microsoft.com/office/drawing/2014/main" id="{EE91E80F-FE9B-4C8F-81CD-668638DA70B6}"/>
              </a:ext>
            </a:extLst>
          </p:cNvPr>
          <p:cNvSpPr txBox="1"/>
          <p:nvPr/>
        </p:nvSpPr>
        <p:spPr>
          <a:xfrm>
            <a:off x="5591654" y="4586943"/>
            <a:ext cx="372218"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&gt;54</a:t>
            </a:r>
          </a:p>
        </p:txBody>
      </p:sp>
      <p:sp>
        <p:nvSpPr>
          <p:cNvPr id="2" name="Rectangle 1">
            <a:extLst>
              <a:ext uri="{FF2B5EF4-FFF2-40B4-BE49-F238E27FC236}">
                <a16:creationId xmlns:a16="http://schemas.microsoft.com/office/drawing/2014/main" id="{D9B5F605-BC07-4AFB-83F3-3C4787DB0C27}"/>
              </a:ext>
            </a:extLst>
          </p:cNvPr>
          <p:cNvSpPr/>
          <p:nvPr/>
        </p:nvSpPr>
        <p:spPr>
          <a:xfrm>
            <a:off x="7010400" y="1709627"/>
            <a:ext cx="1998274" cy="2389298"/>
          </a:xfrm>
          <a:prstGeom prst="rect">
            <a:avLst/>
          </a:prstGeom>
          <a:noFill/>
          <a:ln w="12700">
            <a:solidFill>
              <a:srgbClr val="40AE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object 5">
            <a:extLst>
              <a:ext uri="{FF2B5EF4-FFF2-40B4-BE49-F238E27FC236}">
                <a16:creationId xmlns:a16="http://schemas.microsoft.com/office/drawing/2014/main" id="{F3C44435-335E-4FC7-BB65-EFE99916FF5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2B77E08-AE8B-425F-A7EE-7C95C69235CE}" type="slidenum">
              <a:rPr lang="en-US" sz="700" smtClean="0">
                <a:latin typeface="DINPro-Light" panose="02000504040000020003" pitchFamily="50" charset="0"/>
                <a:cs typeface="Arial"/>
              </a:rPr>
              <a:t>13</a:t>
            </a:fld>
            <a:endParaRPr sz="700" dirty="0">
              <a:latin typeface="DINPro-Light" panose="02000504040000020003" pitchFamily="50" charset="0"/>
              <a:cs typeface="Arial"/>
            </a:endParaRPr>
          </a:p>
        </p:txBody>
      </p:sp>
      <p:pic>
        <p:nvPicPr>
          <p:cNvPr id="18" name="Picture 17" descr="A close up of a logo&#10;&#10;Description automatically generated">
            <a:extLst>
              <a:ext uri="{FF2B5EF4-FFF2-40B4-BE49-F238E27FC236}">
                <a16:creationId xmlns:a16="http://schemas.microsoft.com/office/drawing/2014/main" id="{52395F72-6715-4BAA-AC79-1882F05E60A3}"/>
              </a:ext>
            </a:extLst>
          </p:cNvPr>
          <p:cNvPicPr>
            <a:picLocks noChangeAspect="1"/>
          </p:cNvPicPr>
          <p:nvPr/>
        </p:nvPicPr>
        <p:blipFill rotWithShape="1">
          <a:blip r:embed="rId3" cstate="print">
            <a:alphaModFix/>
            <a:lum bright="70000" contrast="-70000"/>
            <a:extLst>
              <a:ext uri="{28A0092B-C50C-407E-A947-70E740481C1C}">
                <a14:useLocalDpi xmlns:a14="http://schemas.microsoft.com/office/drawing/2010/main" val="0"/>
              </a:ext>
            </a:extLst>
          </a:blip>
          <a:srcRect r="432" b="16110"/>
          <a:stretch/>
        </p:blipFill>
        <p:spPr>
          <a:xfrm>
            <a:off x="6096000" y="1079723"/>
            <a:ext cx="521010" cy="438972"/>
          </a:xfrm>
          <a:prstGeom prst="rect">
            <a:avLst/>
          </a:prstGeom>
        </p:spPr>
      </p:pic>
      <p:pic>
        <p:nvPicPr>
          <p:cNvPr id="22" name="Picture 21" descr="A close up of a logo&#10;&#10;Description automatically generated">
            <a:extLst>
              <a:ext uri="{FF2B5EF4-FFF2-40B4-BE49-F238E27FC236}">
                <a16:creationId xmlns:a16="http://schemas.microsoft.com/office/drawing/2014/main" id="{A1673EEB-FD3B-4933-AD3D-D48318DA6785}"/>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r="2651" b="21865"/>
          <a:stretch/>
        </p:blipFill>
        <p:spPr>
          <a:xfrm>
            <a:off x="6062802" y="3578085"/>
            <a:ext cx="587406" cy="471467"/>
          </a:xfrm>
          <a:prstGeom prst="rect">
            <a:avLst/>
          </a:prstGeom>
        </p:spPr>
      </p:pic>
      <p:pic>
        <p:nvPicPr>
          <p:cNvPr id="27" name="Picture 26" descr="A close up of a logo&#10;&#10;Description automatically generated">
            <a:extLst>
              <a:ext uri="{FF2B5EF4-FFF2-40B4-BE49-F238E27FC236}">
                <a16:creationId xmlns:a16="http://schemas.microsoft.com/office/drawing/2014/main" id="{EB2E1117-0598-4AE9-BE08-1DB5356FCC50}"/>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r="432" b="16110"/>
          <a:stretch/>
        </p:blipFill>
        <p:spPr>
          <a:xfrm>
            <a:off x="6099673" y="1911551"/>
            <a:ext cx="517525" cy="436036"/>
          </a:xfrm>
          <a:prstGeom prst="rect">
            <a:avLst/>
          </a:prstGeom>
        </p:spPr>
      </p:pic>
      <p:pic>
        <p:nvPicPr>
          <p:cNvPr id="29" name="Picture 28" descr="A close up of a logo&#10;&#10;Description automatically generated">
            <a:extLst>
              <a:ext uri="{FF2B5EF4-FFF2-40B4-BE49-F238E27FC236}">
                <a16:creationId xmlns:a16="http://schemas.microsoft.com/office/drawing/2014/main" id="{B5BDC45B-6F22-4E73-8D36-03BC28B794C1}"/>
              </a:ext>
            </a:extLst>
          </p:cNvPr>
          <p:cNvPicPr>
            <a:picLocks noChangeAspect="1"/>
          </p:cNvPicPr>
          <p:nvPr/>
        </p:nvPicPr>
        <p:blipFill rotWithShape="1">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r="432" b="13754"/>
          <a:stretch/>
        </p:blipFill>
        <p:spPr>
          <a:xfrm>
            <a:off x="6121635" y="4472586"/>
            <a:ext cx="469740" cy="406885"/>
          </a:xfrm>
          <a:prstGeom prst="rect">
            <a:avLst/>
          </a:prstGeom>
        </p:spPr>
      </p:pic>
      <p:pic>
        <p:nvPicPr>
          <p:cNvPr id="37" name="Picture 36" descr="A close up of a logo&#10;&#10;Description automatically generated">
            <a:extLst>
              <a:ext uri="{FF2B5EF4-FFF2-40B4-BE49-F238E27FC236}">
                <a16:creationId xmlns:a16="http://schemas.microsoft.com/office/drawing/2014/main" id="{A1514F3B-DD24-424C-AD36-B3490121C9C9}"/>
              </a:ext>
            </a:extLst>
          </p:cNvPr>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r="1172" b="12462"/>
          <a:stretch/>
        </p:blipFill>
        <p:spPr>
          <a:xfrm>
            <a:off x="6173942" y="2808350"/>
            <a:ext cx="365125" cy="323412"/>
          </a:xfrm>
          <a:prstGeom prst="rect">
            <a:avLst/>
          </a:prstGeom>
        </p:spPr>
      </p:pic>
      <p:sp>
        <p:nvSpPr>
          <p:cNvPr id="15" name="TextBox 14">
            <a:extLst>
              <a:ext uri="{FF2B5EF4-FFF2-40B4-BE49-F238E27FC236}">
                <a16:creationId xmlns:a16="http://schemas.microsoft.com/office/drawing/2014/main" id="{AEA3E4B0-AD2B-4ECC-B9FE-8AA6D88A91F5}"/>
              </a:ext>
            </a:extLst>
          </p:cNvPr>
          <p:cNvSpPr txBox="1"/>
          <p:nvPr/>
        </p:nvSpPr>
        <p:spPr>
          <a:xfrm>
            <a:off x="286380" y="4786097"/>
            <a:ext cx="4188561"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6" name="TextBox 15">
            <a:extLst>
              <a:ext uri="{FF2B5EF4-FFF2-40B4-BE49-F238E27FC236}">
                <a16:creationId xmlns:a16="http://schemas.microsoft.com/office/drawing/2014/main" id="{71010047-5FA9-4FC6-BC6F-2AB87A70183A}"/>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5,762</a:t>
            </a:r>
          </a:p>
        </p:txBody>
      </p:sp>
      <p:graphicFrame>
        <p:nvGraphicFramePr>
          <p:cNvPr id="10" name="Chart 9">
            <a:extLst>
              <a:ext uri="{FF2B5EF4-FFF2-40B4-BE49-F238E27FC236}">
                <a16:creationId xmlns:a16="http://schemas.microsoft.com/office/drawing/2014/main" id="{A7F42F44-86BC-4BFD-8869-FD7237FEB5E5}"/>
              </a:ext>
            </a:extLst>
          </p:cNvPr>
          <p:cNvGraphicFramePr/>
          <p:nvPr>
            <p:extLst>
              <p:ext uri="{D42A27DB-BD31-4B8C-83A1-F6EECF244321}">
                <p14:modId xmlns:p14="http://schemas.microsoft.com/office/powerpoint/2010/main" val="1412004876"/>
              </p:ext>
            </p:extLst>
          </p:nvPr>
        </p:nvGraphicFramePr>
        <p:xfrm>
          <a:off x="185298" y="1279525"/>
          <a:ext cx="5124463" cy="3819577"/>
        </p:xfrm>
        <a:graphic>
          <a:graphicData uri="http://schemas.openxmlformats.org/drawingml/2006/chart">
            <c:chart xmlns:c="http://schemas.openxmlformats.org/drawingml/2006/chart" xmlns:r="http://schemas.openxmlformats.org/officeDocument/2006/relationships" r:id="rId10"/>
          </a:graphicData>
        </a:graphic>
      </p:graphicFrame>
      <p:sp>
        <p:nvSpPr>
          <p:cNvPr id="11" name="object 3">
            <a:extLst>
              <a:ext uri="{FF2B5EF4-FFF2-40B4-BE49-F238E27FC236}">
                <a16:creationId xmlns:a16="http://schemas.microsoft.com/office/drawing/2014/main" id="{05C3B832-5D8F-4125-9565-3DEC1370B3C0}"/>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13" name="TextBox 12">
            <a:extLst>
              <a:ext uri="{FF2B5EF4-FFF2-40B4-BE49-F238E27FC236}">
                <a16:creationId xmlns:a16="http://schemas.microsoft.com/office/drawing/2014/main" id="{94E3FC5E-31C8-4161-99CC-76962B5F3894}"/>
              </a:ext>
            </a:extLst>
          </p:cNvPr>
          <p:cNvSpPr txBox="1"/>
          <p:nvPr/>
        </p:nvSpPr>
        <p:spPr>
          <a:xfrm>
            <a:off x="180271" y="169255"/>
            <a:ext cx="67539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All age groups – other than Gen Z (aged 18-24) – exhibit the same desire to travel in the next 6 months</a:t>
            </a:r>
          </a:p>
        </p:txBody>
      </p:sp>
    </p:spTree>
    <p:extLst>
      <p:ext uri="{BB962C8B-B14F-4D97-AF65-F5344CB8AC3E}">
        <p14:creationId xmlns:p14="http://schemas.microsoft.com/office/powerpoint/2010/main" val="226073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62D5BB8-5D66-42A5-8674-3D0D4F4491A0}"/>
              </a:ext>
            </a:extLst>
          </p:cNvPr>
          <p:cNvGraphicFramePr/>
          <p:nvPr>
            <p:extLst>
              <p:ext uri="{D42A27DB-BD31-4B8C-83A1-F6EECF244321}">
                <p14:modId xmlns:p14="http://schemas.microsoft.com/office/powerpoint/2010/main" val="1593343460"/>
              </p:ext>
            </p:extLst>
          </p:nvPr>
        </p:nvGraphicFramePr>
        <p:xfrm>
          <a:off x="2819400" y="1229921"/>
          <a:ext cx="5334000" cy="3098912"/>
        </p:xfrm>
        <a:graphic>
          <a:graphicData uri="http://schemas.openxmlformats.org/drawingml/2006/chart">
            <c:chart xmlns:c="http://schemas.openxmlformats.org/drawingml/2006/chart" xmlns:r="http://schemas.openxmlformats.org/officeDocument/2006/relationships" r:id="rId2"/>
          </a:graphicData>
        </a:graphic>
      </p:graphicFrame>
      <p:sp>
        <p:nvSpPr>
          <p:cNvPr id="130" name="Subtitle 2">
            <a:extLst>
              <a:ext uri="{FF2B5EF4-FFF2-40B4-BE49-F238E27FC236}">
                <a16:creationId xmlns:a16="http://schemas.microsoft.com/office/drawing/2014/main" id="{57EC6E59-7630-44EC-A2B3-C8D32402203E}"/>
              </a:ext>
            </a:extLst>
          </p:cNvPr>
          <p:cNvSpPr txBox="1">
            <a:spLocks/>
          </p:cNvSpPr>
          <p:nvPr/>
        </p:nvSpPr>
        <p:spPr>
          <a:xfrm>
            <a:off x="526638" y="1868714"/>
            <a:ext cx="3129756"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Sun &amp; beach lovers</a:t>
            </a:r>
          </a:p>
        </p:txBody>
      </p:sp>
      <p:sp>
        <p:nvSpPr>
          <p:cNvPr id="133" name="object 39">
            <a:extLst>
              <a:ext uri="{FF2B5EF4-FFF2-40B4-BE49-F238E27FC236}">
                <a16:creationId xmlns:a16="http://schemas.microsoft.com/office/drawing/2014/main" id="{9AE88FB2-8FA6-4422-8328-F1BFAD218CD3}"/>
              </a:ext>
            </a:extLst>
          </p:cNvPr>
          <p:cNvSpPr/>
          <p:nvPr/>
        </p:nvSpPr>
        <p:spPr>
          <a:xfrm>
            <a:off x="386286" y="1945642"/>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DBEEF4"/>
          </a:solidFill>
        </p:spPr>
        <p:txBody>
          <a:bodyPr wrap="square" lIns="0" tIns="0" rIns="0" bIns="0" rtlCol="0"/>
          <a:lstStyle/>
          <a:p>
            <a:endParaRPr sz="2400" dirty="0"/>
          </a:p>
        </p:txBody>
      </p:sp>
      <p:sp>
        <p:nvSpPr>
          <p:cNvPr id="135" name="object 39">
            <a:extLst>
              <a:ext uri="{FF2B5EF4-FFF2-40B4-BE49-F238E27FC236}">
                <a16:creationId xmlns:a16="http://schemas.microsoft.com/office/drawing/2014/main" id="{DE72977A-FF05-4CD5-AD65-B68220A979E5}"/>
              </a:ext>
            </a:extLst>
          </p:cNvPr>
          <p:cNvSpPr/>
          <p:nvPr/>
        </p:nvSpPr>
        <p:spPr>
          <a:xfrm>
            <a:off x="386285" y="2251735"/>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7F7F7F"/>
          </a:solidFill>
        </p:spPr>
        <p:txBody>
          <a:bodyPr wrap="square" lIns="0" tIns="0" rIns="0" bIns="0" rtlCol="0"/>
          <a:lstStyle/>
          <a:p>
            <a:endParaRPr sz="2400" dirty="0"/>
          </a:p>
        </p:txBody>
      </p:sp>
      <p:sp>
        <p:nvSpPr>
          <p:cNvPr id="137" name="Subtitle 2">
            <a:extLst>
              <a:ext uri="{FF2B5EF4-FFF2-40B4-BE49-F238E27FC236}">
                <a16:creationId xmlns:a16="http://schemas.microsoft.com/office/drawing/2014/main" id="{C30DDDD9-7633-4439-9170-A692910C9805}"/>
              </a:ext>
            </a:extLst>
          </p:cNvPr>
          <p:cNvSpPr txBox="1">
            <a:spLocks/>
          </p:cNvSpPr>
          <p:nvPr/>
        </p:nvSpPr>
        <p:spPr>
          <a:xfrm>
            <a:off x="526638" y="2174982"/>
            <a:ext cx="2476758"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Bleisure travellers</a:t>
            </a:r>
          </a:p>
        </p:txBody>
      </p:sp>
      <p:sp>
        <p:nvSpPr>
          <p:cNvPr id="139" name="object 39">
            <a:extLst>
              <a:ext uri="{FF2B5EF4-FFF2-40B4-BE49-F238E27FC236}">
                <a16:creationId xmlns:a16="http://schemas.microsoft.com/office/drawing/2014/main" id="{38D83829-E1A8-4126-9DD3-C312A27F3086}"/>
              </a:ext>
            </a:extLst>
          </p:cNvPr>
          <p:cNvSpPr/>
          <p:nvPr/>
        </p:nvSpPr>
        <p:spPr>
          <a:xfrm>
            <a:off x="386285" y="2543857"/>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A1EAF7"/>
          </a:solidFill>
        </p:spPr>
        <p:txBody>
          <a:bodyPr wrap="square" lIns="0" tIns="0" rIns="0" bIns="0" rtlCol="0"/>
          <a:lstStyle/>
          <a:p>
            <a:endParaRPr sz="2400" dirty="0"/>
          </a:p>
        </p:txBody>
      </p:sp>
      <p:sp>
        <p:nvSpPr>
          <p:cNvPr id="141" name="Subtitle 2">
            <a:extLst>
              <a:ext uri="{FF2B5EF4-FFF2-40B4-BE49-F238E27FC236}">
                <a16:creationId xmlns:a16="http://schemas.microsoft.com/office/drawing/2014/main" id="{CF9066C1-957D-4B17-BAA5-52975F00F820}"/>
              </a:ext>
            </a:extLst>
          </p:cNvPr>
          <p:cNvSpPr txBox="1">
            <a:spLocks/>
          </p:cNvSpPr>
          <p:nvPr/>
        </p:nvSpPr>
        <p:spPr>
          <a:xfrm>
            <a:off x="526638" y="2477577"/>
            <a:ext cx="2476758"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Business travellers</a:t>
            </a:r>
          </a:p>
        </p:txBody>
      </p:sp>
      <p:sp>
        <p:nvSpPr>
          <p:cNvPr id="143" name="object 39">
            <a:extLst>
              <a:ext uri="{FF2B5EF4-FFF2-40B4-BE49-F238E27FC236}">
                <a16:creationId xmlns:a16="http://schemas.microsoft.com/office/drawing/2014/main" id="{F0E12D8B-6CB5-40FD-B550-ABBF25687360}"/>
              </a:ext>
            </a:extLst>
          </p:cNvPr>
          <p:cNvSpPr/>
          <p:nvPr/>
        </p:nvSpPr>
        <p:spPr>
          <a:xfrm>
            <a:off x="386364" y="2835979"/>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40AEDD"/>
          </a:solidFill>
        </p:spPr>
        <p:txBody>
          <a:bodyPr wrap="square" lIns="0" tIns="0" rIns="0" bIns="0" rtlCol="0"/>
          <a:lstStyle/>
          <a:p>
            <a:endParaRPr sz="2400" dirty="0"/>
          </a:p>
        </p:txBody>
      </p:sp>
      <p:sp>
        <p:nvSpPr>
          <p:cNvPr id="145" name="Subtitle 2">
            <a:extLst>
              <a:ext uri="{FF2B5EF4-FFF2-40B4-BE49-F238E27FC236}">
                <a16:creationId xmlns:a16="http://schemas.microsoft.com/office/drawing/2014/main" id="{CB3E10DF-5453-44D7-88A3-62B02D64259E}"/>
              </a:ext>
            </a:extLst>
          </p:cNvPr>
          <p:cNvSpPr txBox="1">
            <a:spLocks/>
          </p:cNvSpPr>
          <p:nvPr/>
        </p:nvSpPr>
        <p:spPr>
          <a:xfrm>
            <a:off x="528022" y="2768506"/>
            <a:ext cx="2403334"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Explorers of cultural identity &amp; roots</a:t>
            </a:r>
          </a:p>
        </p:txBody>
      </p:sp>
      <p:sp>
        <p:nvSpPr>
          <p:cNvPr id="149" name="object 39">
            <a:extLst>
              <a:ext uri="{FF2B5EF4-FFF2-40B4-BE49-F238E27FC236}">
                <a16:creationId xmlns:a16="http://schemas.microsoft.com/office/drawing/2014/main" id="{96B6B7EF-A9C0-4486-89F3-809730A89E1D}"/>
              </a:ext>
            </a:extLst>
          </p:cNvPr>
          <p:cNvSpPr/>
          <p:nvPr/>
        </p:nvSpPr>
        <p:spPr>
          <a:xfrm>
            <a:off x="386285" y="3161715"/>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2D8BB4"/>
          </a:solidFill>
        </p:spPr>
        <p:txBody>
          <a:bodyPr wrap="square" lIns="0" tIns="0" rIns="0" bIns="0" rtlCol="0"/>
          <a:lstStyle/>
          <a:p>
            <a:endParaRPr sz="2400" dirty="0"/>
          </a:p>
        </p:txBody>
      </p:sp>
      <p:sp>
        <p:nvSpPr>
          <p:cNvPr id="151" name="Subtitle 2">
            <a:extLst>
              <a:ext uri="{FF2B5EF4-FFF2-40B4-BE49-F238E27FC236}">
                <a16:creationId xmlns:a16="http://schemas.microsoft.com/office/drawing/2014/main" id="{520662EA-70C3-46C0-B1EC-D5E023B77268}"/>
              </a:ext>
            </a:extLst>
          </p:cNvPr>
          <p:cNvSpPr txBox="1">
            <a:spLocks/>
          </p:cNvSpPr>
          <p:nvPr/>
        </p:nvSpPr>
        <p:spPr>
          <a:xfrm>
            <a:off x="539549" y="3084525"/>
            <a:ext cx="2380280"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Immersive explorers</a:t>
            </a:r>
          </a:p>
        </p:txBody>
      </p:sp>
      <p:sp>
        <p:nvSpPr>
          <p:cNvPr id="153" name="object 39">
            <a:extLst>
              <a:ext uri="{FF2B5EF4-FFF2-40B4-BE49-F238E27FC236}">
                <a16:creationId xmlns:a16="http://schemas.microsoft.com/office/drawing/2014/main" id="{83D3E729-CF7A-47BD-8B88-D7BBD94FB885}"/>
              </a:ext>
            </a:extLst>
          </p:cNvPr>
          <p:cNvSpPr/>
          <p:nvPr/>
        </p:nvSpPr>
        <p:spPr>
          <a:xfrm>
            <a:off x="380215" y="3453837"/>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185073"/>
          </a:solidFill>
        </p:spPr>
        <p:txBody>
          <a:bodyPr wrap="square" lIns="0" tIns="0" rIns="0" bIns="0" rtlCol="0"/>
          <a:lstStyle/>
          <a:p>
            <a:endParaRPr sz="2400" dirty="0"/>
          </a:p>
        </p:txBody>
      </p:sp>
      <p:sp>
        <p:nvSpPr>
          <p:cNvPr id="155" name="Subtitle 2">
            <a:extLst>
              <a:ext uri="{FF2B5EF4-FFF2-40B4-BE49-F238E27FC236}">
                <a16:creationId xmlns:a16="http://schemas.microsoft.com/office/drawing/2014/main" id="{1FFAD19E-76D3-4355-8F3F-F69B08338A92}"/>
              </a:ext>
            </a:extLst>
          </p:cNvPr>
          <p:cNvSpPr txBox="1">
            <a:spLocks/>
          </p:cNvSpPr>
          <p:nvPr/>
        </p:nvSpPr>
        <p:spPr>
          <a:xfrm>
            <a:off x="533400" y="3381033"/>
            <a:ext cx="2466090"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City life enthusiasts</a:t>
            </a:r>
          </a:p>
        </p:txBody>
      </p:sp>
      <p:sp>
        <p:nvSpPr>
          <p:cNvPr id="157" name="object 39">
            <a:extLst>
              <a:ext uri="{FF2B5EF4-FFF2-40B4-BE49-F238E27FC236}">
                <a16:creationId xmlns:a16="http://schemas.microsoft.com/office/drawing/2014/main" id="{30F7EF80-B637-497D-BF92-BE6C3E2EF225}"/>
              </a:ext>
            </a:extLst>
          </p:cNvPr>
          <p:cNvSpPr/>
          <p:nvPr/>
        </p:nvSpPr>
        <p:spPr>
          <a:xfrm>
            <a:off x="380215" y="3775683"/>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0A0936"/>
          </a:solidFill>
        </p:spPr>
        <p:txBody>
          <a:bodyPr wrap="square" lIns="0" tIns="0" rIns="0" bIns="0" rtlCol="0"/>
          <a:lstStyle/>
          <a:p>
            <a:endParaRPr sz="2400" dirty="0"/>
          </a:p>
        </p:txBody>
      </p:sp>
      <p:sp>
        <p:nvSpPr>
          <p:cNvPr id="159" name="Subtitle 2">
            <a:extLst>
              <a:ext uri="{FF2B5EF4-FFF2-40B4-BE49-F238E27FC236}">
                <a16:creationId xmlns:a16="http://schemas.microsoft.com/office/drawing/2014/main" id="{576EE4C1-0505-4913-A651-24032A49D4F2}"/>
              </a:ext>
            </a:extLst>
          </p:cNvPr>
          <p:cNvSpPr txBox="1">
            <a:spLocks/>
          </p:cNvSpPr>
          <p:nvPr/>
        </p:nvSpPr>
        <p:spPr>
          <a:xfrm>
            <a:off x="533400" y="3705743"/>
            <a:ext cx="2476758"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Gastronomy lovers</a:t>
            </a:r>
          </a:p>
        </p:txBody>
      </p:sp>
      <p:sp>
        <p:nvSpPr>
          <p:cNvPr id="4" name="object 5">
            <a:extLst>
              <a:ext uri="{FF2B5EF4-FFF2-40B4-BE49-F238E27FC236}">
                <a16:creationId xmlns:a16="http://schemas.microsoft.com/office/drawing/2014/main" id="{91735EA9-4E1F-4D0F-8EFF-FF9E1DE9A1BF}"/>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C23FCECA-E59B-4FC0-B836-FCEB518BB80E}" type="slidenum">
              <a:rPr lang="en-US" sz="700" smtClean="0">
                <a:latin typeface="DINPro-Light" panose="02000504040000020003" pitchFamily="50" charset="0"/>
                <a:cs typeface="Arial"/>
              </a:rPr>
              <a:t>14</a:t>
            </a:fld>
            <a:endParaRPr sz="700" dirty="0">
              <a:latin typeface="DINPro-Light" panose="02000504040000020003" pitchFamily="50" charset="0"/>
              <a:cs typeface="Arial"/>
            </a:endParaRPr>
          </a:p>
        </p:txBody>
      </p:sp>
      <p:sp>
        <p:nvSpPr>
          <p:cNvPr id="9" name="TextBox 8">
            <a:extLst>
              <a:ext uri="{FF2B5EF4-FFF2-40B4-BE49-F238E27FC236}">
                <a16:creationId xmlns:a16="http://schemas.microsoft.com/office/drawing/2014/main" id="{281B9679-0F0E-4470-8C91-9766FBC525C9}"/>
              </a:ext>
            </a:extLst>
          </p:cNvPr>
          <p:cNvSpPr txBox="1"/>
          <p:nvPr/>
        </p:nvSpPr>
        <p:spPr>
          <a:xfrm>
            <a:off x="3404835" y="1499919"/>
            <a:ext cx="3082442" cy="3693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Respondents most likely to travel in the next 6 months, per type of traveller</a:t>
            </a:r>
          </a:p>
        </p:txBody>
      </p:sp>
      <p:sp>
        <p:nvSpPr>
          <p:cNvPr id="7" name="TextBox 6">
            <a:extLst>
              <a:ext uri="{FF2B5EF4-FFF2-40B4-BE49-F238E27FC236}">
                <a16:creationId xmlns:a16="http://schemas.microsoft.com/office/drawing/2014/main" id="{4ABE8509-01A9-4B68-9BF8-366E2868C183}"/>
              </a:ext>
            </a:extLst>
          </p:cNvPr>
          <p:cNvSpPr txBox="1"/>
          <p:nvPr/>
        </p:nvSpPr>
        <p:spPr>
          <a:xfrm>
            <a:off x="7965934" y="4876859"/>
            <a:ext cx="1143000" cy="184666"/>
          </a:xfrm>
          <a:prstGeom prst="rect">
            <a:avLst/>
          </a:prstGeom>
          <a:noFill/>
        </p:spPr>
        <p:txBody>
          <a:bodyPr wrap="square">
            <a:spAutoFit/>
          </a:bodyPr>
          <a:lstStyle/>
          <a:p>
            <a:pPr algn="r"/>
            <a:r>
              <a:rPr lang="en-US" sz="600" b="1" dirty="0">
                <a:solidFill>
                  <a:schemeClr val="bg1"/>
                </a:solidFill>
                <a:latin typeface="DINPro-Light" panose="02000504040000020003" pitchFamily="50" charset="0"/>
              </a:rPr>
              <a:t>No. of respondents: 5,762</a:t>
            </a:r>
          </a:p>
        </p:txBody>
      </p:sp>
      <p:sp>
        <p:nvSpPr>
          <p:cNvPr id="11" name="TextBox 10">
            <a:extLst>
              <a:ext uri="{FF2B5EF4-FFF2-40B4-BE49-F238E27FC236}">
                <a16:creationId xmlns:a16="http://schemas.microsoft.com/office/drawing/2014/main" id="{C9DC9154-9E65-4C0E-B5F5-78FBF1946175}"/>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a:t>
            </a:r>
            <a:r>
              <a:rPr lang="el-GR" sz="700" b="1" dirty="0">
                <a:solidFill>
                  <a:schemeClr val="bg1">
                    <a:lumMod val="50000"/>
                  </a:schemeClr>
                </a:solidFill>
                <a:latin typeface="DINPro-Light" panose="02000504040000020003" pitchFamily="50" charset="0"/>
              </a:rPr>
              <a:t>3,086</a:t>
            </a:r>
            <a:endParaRPr lang="en-US" sz="700" b="1" dirty="0">
              <a:solidFill>
                <a:schemeClr val="bg1">
                  <a:lumMod val="50000"/>
                </a:schemeClr>
              </a:solidFill>
              <a:latin typeface="DINPro-Light" panose="02000504040000020003" pitchFamily="50" charset="0"/>
            </a:endParaRPr>
          </a:p>
        </p:txBody>
      </p:sp>
      <p:sp>
        <p:nvSpPr>
          <p:cNvPr id="12" name="TextBox 11">
            <a:extLst>
              <a:ext uri="{FF2B5EF4-FFF2-40B4-BE49-F238E27FC236}">
                <a16:creationId xmlns:a16="http://schemas.microsoft.com/office/drawing/2014/main" id="{5D5F9D22-08A0-44C1-8C7B-268E0375A29C}"/>
              </a:ext>
            </a:extLst>
          </p:cNvPr>
          <p:cNvSpPr txBox="1"/>
          <p:nvPr/>
        </p:nvSpPr>
        <p:spPr>
          <a:xfrm>
            <a:off x="286380" y="4786097"/>
            <a:ext cx="4361820"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 name="object 3">
            <a:extLst>
              <a:ext uri="{FF2B5EF4-FFF2-40B4-BE49-F238E27FC236}">
                <a16:creationId xmlns:a16="http://schemas.microsoft.com/office/drawing/2014/main" id="{EF929CA4-8AA8-464D-938B-F946BFCE7AC1}"/>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 name="TextBox 2">
            <a:extLst>
              <a:ext uri="{FF2B5EF4-FFF2-40B4-BE49-F238E27FC236}">
                <a16:creationId xmlns:a16="http://schemas.microsoft.com/office/drawing/2014/main" id="{A2DF0809-9EA6-4E14-A4FF-BE4AF31CB51C}"/>
              </a:ext>
            </a:extLst>
          </p:cNvPr>
          <p:cNvSpPr txBox="1"/>
          <p:nvPr/>
        </p:nvSpPr>
        <p:spPr>
          <a:xfrm>
            <a:off x="180271" y="169255"/>
            <a:ext cx="64491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“City life enthusiasts” (respondents that enjoy city breaks) are the most likely to resume travel first </a:t>
            </a:r>
          </a:p>
        </p:txBody>
      </p:sp>
    </p:spTree>
    <p:extLst>
      <p:ext uri="{BB962C8B-B14F-4D97-AF65-F5344CB8AC3E}">
        <p14:creationId xmlns:p14="http://schemas.microsoft.com/office/powerpoint/2010/main" val="411584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49AF1-B2E2-417A-A15D-E569485832A0}"/>
              </a:ext>
            </a:extLst>
          </p:cNvPr>
          <p:cNvSpPr/>
          <p:nvPr/>
        </p:nvSpPr>
        <p:spPr>
          <a:xfrm>
            <a:off x="-2" y="992360"/>
            <a:ext cx="9144000" cy="415749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C58B7D34-731A-4331-AF5D-C651A5F408CA}"/>
              </a:ext>
            </a:extLst>
          </p:cNvPr>
          <p:cNvGraphicFramePr/>
          <p:nvPr>
            <p:extLst>
              <p:ext uri="{D42A27DB-BD31-4B8C-83A1-F6EECF244321}">
                <p14:modId xmlns:p14="http://schemas.microsoft.com/office/powerpoint/2010/main" val="1697588173"/>
              </p:ext>
            </p:extLst>
          </p:nvPr>
        </p:nvGraphicFramePr>
        <p:xfrm>
          <a:off x="5133799" y="1565289"/>
          <a:ext cx="3693953" cy="3193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334A648-B660-4A07-BAC7-AC6D0522BAD7}"/>
              </a:ext>
            </a:extLst>
          </p:cNvPr>
          <p:cNvGraphicFramePr/>
          <p:nvPr>
            <p:extLst>
              <p:ext uri="{D42A27DB-BD31-4B8C-83A1-F6EECF244321}">
                <p14:modId xmlns:p14="http://schemas.microsoft.com/office/powerpoint/2010/main" val="335904265"/>
              </p:ext>
            </p:extLst>
          </p:nvPr>
        </p:nvGraphicFramePr>
        <p:xfrm>
          <a:off x="457200" y="1536097"/>
          <a:ext cx="3693953" cy="286601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28426C17-E0E1-4CA3-9B86-400C43EDA3BC}"/>
              </a:ext>
            </a:extLst>
          </p:cNvPr>
          <p:cNvSpPr txBox="1"/>
          <p:nvPr/>
        </p:nvSpPr>
        <p:spPr>
          <a:xfrm>
            <a:off x="1227414" y="1229187"/>
            <a:ext cx="2153523" cy="2308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When will Europeans travel next </a:t>
            </a:r>
          </a:p>
        </p:txBody>
      </p:sp>
      <p:sp>
        <p:nvSpPr>
          <p:cNvPr id="7" name="TextBox 6">
            <a:extLst>
              <a:ext uri="{FF2B5EF4-FFF2-40B4-BE49-F238E27FC236}">
                <a16:creationId xmlns:a16="http://schemas.microsoft.com/office/drawing/2014/main" id="{89BD5CED-0306-4D56-893E-5212FBF739E0}"/>
              </a:ext>
            </a:extLst>
          </p:cNvPr>
          <p:cNvSpPr txBox="1"/>
          <p:nvPr/>
        </p:nvSpPr>
        <p:spPr>
          <a:xfrm>
            <a:off x="5783560" y="1229187"/>
            <a:ext cx="2057400" cy="3693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Where will Europeans travel within the next 6 months </a:t>
            </a:r>
          </a:p>
        </p:txBody>
      </p:sp>
      <p:sp>
        <p:nvSpPr>
          <p:cNvPr id="3" name="object 23">
            <a:extLst>
              <a:ext uri="{FF2B5EF4-FFF2-40B4-BE49-F238E27FC236}">
                <a16:creationId xmlns:a16="http://schemas.microsoft.com/office/drawing/2014/main" id="{F0B63962-D551-4457-B8E2-6743C338FFEB}"/>
              </a:ext>
            </a:extLst>
          </p:cNvPr>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11" name="TextBox 10">
            <a:extLst>
              <a:ext uri="{FF2B5EF4-FFF2-40B4-BE49-F238E27FC236}">
                <a16:creationId xmlns:a16="http://schemas.microsoft.com/office/drawing/2014/main" id="{EA23863C-D561-4029-BEB6-12FB2337E928}"/>
              </a:ext>
            </a:extLst>
          </p:cNvPr>
          <p:cNvSpPr txBox="1"/>
          <p:nvPr/>
        </p:nvSpPr>
        <p:spPr>
          <a:xfrm>
            <a:off x="5162232" y="4783379"/>
            <a:ext cx="2810996"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Q10.Where do you plan to travel in the next 6 months?</a:t>
            </a:r>
          </a:p>
        </p:txBody>
      </p:sp>
      <p:sp>
        <p:nvSpPr>
          <p:cNvPr id="6" name="object 5">
            <a:extLst>
              <a:ext uri="{FF2B5EF4-FFF2-40B4-BE49-F238E27FC236}">
                <a16:creationId xmlns:a16="http://schemas.microsoft.com/office/drawing/2014/main" id="{12236653-7E15-4A20-931D-81FEE4D58CC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9CBBB073-86F2-4C52-91DA-FB910989052E}" type="slidenum">
              <a:rPr lang="en-US" sz="700" smtClean="0">
                <a:latin typeface="DINPro-Light" panose="02000504040000020003" pitchFamily="50" charset="0"/>
                <a:cs typeface="Arial"/>
              </a:rPr>
              <a:t>15</a:t>
            </a:fld>
            <a:endParaRPr sz="700" dirty="0">
              <a:latin typeface="DINPro-Light" panose="02000504040000020003" pitchFamily="50" charset="0"/>
              <a:cs typeface="Arial"/>
            </a:endParaRPr>
          </a:p>
        </p:txBody>
      </p:sp>
      <p:sp>
        <p:nvSpPr>
          <p:cNvPr id="8" name="Rectangle 7">
            <a:extLst>
              <a:ext uri="{FF2B5EF4-FFF2-40B4-BE49-F238E27FC236}">
                <a16:creationId xmlns:a16="http://schemas.microsoft.com/office/drawing/2014/main" id="{4DCC1FF1-2262-4BA0-AA5A-B1689515D3A9}"/>
              </a:ext>
            </a:extLst>
          </p:cNvPr>
          <p:cNvSpPr/>
          <p:nvPr/>
        </p:nvSpPr>
        <p:spPr>
          <a:xfrm>
            <a:off x="470362" y="1536097"/>
            <a:ext cx="381000" cy="20144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A2044D0-825C-40DC-99D7-5352FCA14E13}"/>
              </a:ext>
            </a:extLst>
          </p:cNvPr>
          <p:cNvSpPr/>
          <p:nvPr/>
        </p:nvSpPr>
        <p:spPr>
          <a:xfrm>
            <a:off x="5114889" y="1528577"/>
            <a:ext cx="381000" cy="20144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25CD7EF-AAC9-4310-A8E8-001EAF2E271E}"/>
              </a:ext>
            </a:extLst>
          </p:cNvPr>
          <p:cNvSpPr txBox="1"/>
          <p:nvPr/>
        </p:nvSpPr>
        <p:spPr>
          <a:xfrm>
            <a:off x="335501" y="4815880"/>
            <a:ext cx="3963512"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3" name="TextBox 12">
            <a:extLst>
              <a:ext uri="{FF2B5EF4-FFF2-40B4-BE49-F238E27FC236}">
                <a16:creationId xmlns:a16="http://schemas.microsoft.com/office/drawing/2014/main" id="{D24E9455-BB6E-44AB-9B34-22C4DF5A802E}"/>
              </a:ext>
            </a:extLst>
          </p:cNvPr>
          <p:cNvSpPr txBox="1"/>
          <p:nvPr/>
        </p:nvSpPr>
        <p:spPr>
          <a:xfrm>
            <a:off x="244082" y="4965075"/>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5,762</a:t>
            </a:r>
          </a:p>
        </p:txBody>
      </p:sp>
      <p:sp>
        <p:nvSpPr>
          <p:cNvPr id="14" name="TextBox 13">
            <a:extLst>
              <a:ext uri="{FF2B5EF4-FFF2-40B4-BE49-F238E27FC236}">
                <a16:creationId xmlns:a16="http://schemas.microsoft.com/office/drawing/2014/main" id="{DC814FD5-4FFF-48EE-A0DC-CC87937B68D1}"/>
              </a:ext>
            </a:extLst>
          </p:cNvPr>
          <p:cNvSpPr txBox="1"/>
          <p:nvPr/>
        </p:nvSpPr>
        <p:spPr>
          <a:xfrm>
            <a:off x="5080559" y="4963810"/>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5,762</a:t>
            </a:r>
          </a:p>
        </p:txBody>
      </p:sp>
      <p:sp>
        <p:nvSpPr>
          <p:cNvPr id="10" name="TextBox 9">
            <a:extLst>
              <a:ext uri="{FF2B5EF4-FFF2-40B4-BE49-F238E27FC236}">
                <a16:creationId xmlns:a16="http://schemas.microsoft.com/office/drawing/2014/main" id="{386175FC-D696-4220-A7AE-0AC2F2FEAFAC}"/>
              </a:ext>
            </a:extLst>
          </p:cNvPr>
          <p:cNvSpPr txBox="1"/>
          <p:nvPr/>
        </p:nvSpPr>
        <p:spPr>
          <a:xfrm>
            <a:off x="912349" y="261562"/>
            <a:ext cx="7319299"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More than 1 out 4 respondents intend to travel until November 2020 having either domestic or intra-European trips as top choices</a:t>
            </a:r>
          </a:p>
        </p:txBody>
      </p:sp>
      <p:sp>
        <p:nvSpPr>
          <p:cNvPr id="9" name="TextBox 8">
            <a:extLst>
              <a:ext uri="{FF2B5EF4-FFF2-40B4-BE49-F238E27FC236}">
                <a16:creationId xmlns:a16="http://schemas.microsoft.com/office/drawing/2014/main" id="{F9D6DB8E-6877-43FC-B638-4AC346FF3799}"/>
              </a:ext>
            </a:extLst>
          </p:cNvPr>
          <p:cNvSpPr txBox="1"/>
          <p:nvPr/>
        </p:nvSpPr>
        <p:spPr>
          <a:xfrm>
            <a:off x="1143000" y="4346479"/>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348701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D22B83-4F0D-43C9-B367-EC67460843FA}"/>
              </a:ext>
            </a:extLst>
          </p:cNvPr>
          <p:cNvSpPr/>
          <p:nvPr/>
        </p:nvSpPr>
        <p:spPr>
          <a:xfrm>
            <a:off x="-10856" y="1"/>
            <a:ext cx="9162394" cy="514984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394A1059-07BF-4EF4-8276-E11D08EB02DD}"/>
              </a:ext>
            </a:extLst>
          </p:cNvPr>
          <p:cNvCxnSpPr/>
          <p:nvPr/>
        </p:nvCxnSpPr>
        <p:spPr>
          <a:xfrm>
            <a:off x="-17799" y="4899475"/>
            <a:ext cx="2057400" cy="0"/>
          </a:xfrm>
          <a:prstGeom prst="line">
            <a:avLst/>
          </a:prstGeom>
          <a:ln>
            <a:solidFill>
              <a:srgbClr val="0A0935"/>
            </a:solidFill>
          </a:ln>
        </p:spPr>
        <p:style>
          <a:lnRef idx="1">
            <a:schemeClr val="accent1"/>
          </a:lnRef>
          <a:fillRef idx="0">
            <a:schemeClr val="accent1"/>
          </a:fillRef>
          <a:effectRef idx="0">
            <a:schemeClr val="accent1"/>
          </a:effectRef>
          <a:fontRef idx="minor">
            <a:schemeClr val="tx1"/>
          </a:fontRef>
        </p:style>
      </p:cxnSp>
      <p:sp>
        <p:nvSpPr>
          <p:cNvPr id="5" name="object 5">
            <a:extLst>
              <a:ext uri="{FF2B5EF4-FFF2-40B4-BE49-F238E27FC236}">
                <a16:creationId xmlns:a16="http://schemas.microsoft.com/office/drawing/2014/main" id="{7388FDF1-CCD1-4F25-A5E4-1F4F21FFC738}"/>
              </a:ext>
            </a:extLst>
          </p:cNvPr>
          <p:cNvSpPr txBox="1"/>
          <p:nvPr/>
        </p:nvSpPr>
        <p:spPr>
          <a:xfrm>
            <a:off x="76200" y="4864501"/>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C9ABB4B5-4D17-46E0-99C1-0E0EA4F4E1D5}" type="slidenum">
              <a:rPr lang="en-US" sz="700" smtClean="0">
                <a:solidFill>
                  <a:srgbClr val="0A0935"/>
                </a:solidFill>
                <a:latin typeface="DINPro-Light" panose="02000504040000020003" pitchFamily="50" charset="0"/>
                <a:cs typeface="Arial"/>
              </a:rPr>
              <a:t>16</a:t>
            </a:fld>
            <a:endParaRPr sz="700" dirty="0">
              <a:solidFill>
                <a:srgbClr val="0A0935"/>
              </a:solidFill>
              <a:latin typeface="DINPro-Light" panose="02000504040000020003" pitchFamily="50" charset="0"/>
              <a:cs typeface="Arial"/>
            </a:endParaRPr>
          </a:p>
        </p:txBody>
      </p:sp>
      <p:sp>
        <p:nvSpPr>
          <p:cNvPr id="2" name="TextBox 1">
            <a:extLst>
              <a:ext uri="{FF2B5EF4-FFF2-40B4-BE49-F238E27FC236}">
                <a16:creationId xmlns:a16="http://schemas.microsoft.com/office/drawing/2014/main" id="{170F1AC8-96DB-4685-9D81-9722D8D91229}"/>
              </a:ext>
            </a:extLst>
          </p:cNvPr>
          <p:cNvSpPr txBox="1"/>
          <p:nvPr/>
        </p:nvSpPr>
        <p:spPr>
          <a:xfrm>
            <a:off x="281874" y="4918988"/>
            <a:ext cx="3963512" cy="200055"/>
          </a:xfrm>
          <a:prstGeom prst="rect">
            <a:avLst/>
          </a:prstGeom>
          <a:noFill/>
        </p:spPr>
        <p:txBody>
          <a:bodyPr wrap="square">
            <a:spAutoFit/>
          </a:bodyPr>
          <a:lstStyle/>
          <a:p>
            <a:r>
              <a:rPr lang="en-US" sz="700" b="1" dirty="0">
                <a:solidFill>
                  <a:srgbClr val="0A0935"/>
                </a:solidFill>
                <a:latin typeface="DINPro-Light" panose="02000504040000020003" pitchFamily="50" charset="0"/>
              </a:rPr>
              <a:t>Q11. To which country(ies) do you plan to travel next?</a:t>
            </a:r>
          </a:p>
        </p:txBody>
      </p:sp>
      <p:sp>
        <p:nvSpPr>
          <p:cNvPr id="10" name="TextBox 9">
            <a:extLst>
              <a:ext uri="{FF2B5EF4-FFF2-40B4-BE49-F238E27FC236}">
                <a16:creationId xmlns:a16="http://schemas.microsoft.com/office/drawing/2014/main" id="{CC583404-9720-4823-9B44-F4CB1DC8644C}"/>
              </a:ext>
            </a:extLst>
          </p:cNvPr>
          <p:cNvSpPr txBox="1"/>
          <p:nvPr/>
        </p:nvSpPr>
        <p:spPr>
          <a:xfrm>
            <a:off x="104775" y="746125"/>
            <a:ext cx="2675954" cy="1015663"/>
          </a:xfrm>
          <a:prstGeom prst="rect">
            <a:avLst/>
          </a:prstGeom>
          <a:noFill/>
        </p:spPr>
        <p:txBody>
          <a:bodyPr wrap="square">
            <a:spAutoFit/>
          </a:bodyPr>
          <a:lstStyle/>
          <a:p>
            <a:r>
              <a:rPr lang="en-US" sz="1600" spc="-75" dirty="0">
                <a:solidFill>
                  <a:srgbClr val="0A0935"/>
                </a:solidFill>
                <a:latin typeface="DINPro-Bold" panose="02000503030000020004" pitchFamily="50" charset="0"/>
              </a:rPr>
              <a:t>PREFERRED COUNTRIES FOR INTRA-ΕUROPEAN TRAVEL</a:t>
            </a:r>
          </a:p>
          <a:p>
            <a:r>
              <a:rPr lang="en-US" sz="1400" dirty="0">
                <a:solidFill>
                  <a:srgbClr val="3FADDD"/>
                </a:solidFill>
                <a:latin typeface="DINPro-Bold" panose="02000503030000020004" pitchFamily="50" charset="0"/>
              </a:rPr>
              <a:t>Which countries respondents intend to visit next</a:t>
            </a:r>
          </a:p>
        </p:txBody>
      </p:sp>
      <p:cxnSp>
        <p:nvCxnSpPr>
          <p:cNvPr id="14" name="Straight Connector 13">
            <a:extLst>
              <a:ext uri="{FF2B5EF4-FFF2-40B4-BE49-F238E27FC236}">
                <a16:creationId xmlns:a16="http://schemas.microsoft.com/office/drawing/2014/main" id="{1AD76F69-D8F4-476C-9AA0-B5C405BD8E98}"/>
              </a:ext>
            </a:extLst>
          </p:cNvPr>
          <p:cNvCxnSpPr/>
          <p:nvPr/>
        </p:nvCxnSpPr>
        <p:spPr>
          <a:xfrm>
            <a:off x="209217" y="2027554"/>
            <a:ext cx="1371600" cy="0"/>
          </a:xfrm>
          <a:prstGeom prst="line">
            <a:avLst/>
          </a:prstGeom>
          <a:ln>
            <a:solidFill>
              <a:srgbClr val="0C0B3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0A6CE0-E20F-4AB1-BE45-A85353F95172}"/>
              </a:ext>
            </a:extLst>
          </p:cNvPr>
          <p:cNvSpPr txBox="1"/>
          <p:nvPr/>
        </p:nvSpPr>
        <p:spPr>
          <a:xfrm>
            <a:off x="54200" y="2031166"/>
            <a:ext cx="1795769" cy="307777"/>
          </a:xfrm>
          <a:prstGeom prst="rect">
            <a:avLst/>
          </a:prstGeom>
          <a:noFill/>
        </p:spPr>
        <p:txBody>
          <a:bodyPr wrap="square">
            <a:spAutoFit/>
          </a:bodyPr>
          <a:lstStyle/>
          <a:p>
            <a:pPr algn="ctr"/>
            <a:r>
              <a:rPr lang="en-US" sz="1400" b="1" spc="-75" dirty="0">
                <a:solidFill>
                  <a:srgbClr val="0A0A35"/>
                </a:solidFill>
                <a:latin typeface="DINPro-Light" panose="02000504040000020003" pitchFamily="50" charset="0"/>
              </a:rPr>
              <a:t>TOP 10 COUNTRIES</a:t>
            </a:r>
          </a:p>
        </p:txBody>
      </p:sp>
      <p:sp>
        <p:nvSpPr>
          <p:cNvPr id="16" name="TextBox 15">
            <a:extLst>
              <a:ext uri="{FF2B5EF4-FFF2-40B4-BE49-F238E27FC236}">
                <a16:creationId xmlns:a16="http://schemas.microsoft.com/office/drawing/2014/main" id="{62CCA30D-DEFE-4E66-BF37-9017799BF203}"/>
              </a:ext>
            </a:extLst>
          </p:cNvPr>
          <p:cNvSpPr txBox="1"/>
          <p:nvPr/>
        </p:nvSpPr>
        <p:spPr>
          <a:xfrm>
            <a:off x="152400" y="2384112"/>
            <a:ext cx="1024835" cy="1631216"/>
          </a:xfrm>
          <a:prstGeom prst="rect">
            <a:avLst/>
          </a:prstGeom>
          <a:noFill/>
        </p:spPr>
        <p:txBody>
          <a:bodyPr wrap="square">
            <a:spAutoFit/>
          </a:bodyPr>
          <a:lstStyle/>
          <a:p>
            <a:r>
              <a:rPr lang="en-US" sz="1000" b="1" spc="-75" dirty="0">
                <a:solidFill>
                  <a:srgbClr val="0A0A35"/>
                </a:solidFill>
                <a:latin typeface="DINPro-Light" panose="02000504040000020003" pitchFamily="50" charset="0"/>
              </a:rPr>
              <a:t>Spain</a:t>
            </a:r>
          </a:p>
          <a:p>
            <a:r>
              <a:rPr lang="en-US" sz="1000" b="1" spc="-75" dirty="0">
                <a:solidFill>
                  <a:srgbClr val="0A0A35"/>
                </a:solidFill>
                <a:latin typeface="DINPro-Light" panose="02000504040000020003" pitchFamily="50" charset="0"/>
              </a:rPr>
              <a:t>France</a:t>
            </a:r>
          </a:p>
          <a:p>
            <a:r>
              <a:rPr lang="en-US" sz="1000" b="1" spc="-75" dirty="0">
                <a:solidFill>
                  <a:srgbClr val="0A0A35"/>
                </a:solidFill>
                <a:latin typeface="DINPro-Light" panose="02000504040000020003" pitchFamily="50" charset="0"/>
              </a:rPr>
              <a:t>Italy</a:t>
            </a:r>
          </a:p>
          <a:p>
            <a:r>
              <a:rPr lang="en-US" sz="1000" b="1" spc="-75" dirty="0">
                <a:solidFill>
                  <a:srgbClr val="0A0A35"/>
                </a:solidFill>
                <a:latin typeface="DINPro-Light" panose="02000504040000020003" pitchFamily="50" charset="0"/>
              </a:rPr>
              <a:t>Greece</a:t>
            </a:r>
          </a:p>
          <a:p>
            <a:r>
              <a:rPr lang="en-US" sz="1000" b="1" spc="-75" dirty="0">
                <a:solidFill>
                  <a:srgbClr val="0A0A35"/>
                </a:solidFill>
                <a:latin typeface="DINPro-Light" panose="02000504040000020003" pitchFamily="50" charset="0"/>
              </a:rPr>
              <a:t>Germany</a:t>
            </a:r>
          </a:p>
          <a:p>
            <a:r>
              <a:rPr lang="en-US" sz="1000" b="1" spc="-75" dirty="0">
                <a:solidFill>
                  <a:srgbClr val="0A0A35"/>
                </a:solidFill>
                <a:latin typeface="DINPro-Light" panose="02000504040000020003" pitchFamily="50" charset="0"/>
              </a:rPr>
              <a:t>Portugal</a:t>
            </a:r>
          </a:p>
          <a:p>
            <a:r>
              <a:rPr lang="en-US" sz="1000" b="1" spc="-75" dirty="0">
                <a:solidFill>
                  <a:srgbClr val="0A0A35"/>
                </a:solidFill>
                <a:latin typeface="DINPro-Light" panose="02000504040000020003" pitchFamily="50" charset="0"/>
              </a:rPr>
              <a:t>United Kingdom</a:t>
            </a:r>
          </a:p>
          <a:p>
            <a:r>
              <a:rPr lang="en-US" sz="1000" b="1" spc="-75" dirty="0">
                <a:solidFill>
                  <a:srgbClr val="0A0A35"/>
                </a:solidFill>
                <a:latin typeface="DINPro-Light" panose="02000504040000020003" pitchFamily="50" charset="0"/>
              </a:rPr>
              <a:t>Croatia</a:t>
            </a:r>
          </a:p>
          <a:p>
            <a:r>
              <a:rPr lang="en-US" sz="1000" b="1" spc="-75" dirty="0">
                <a:solidFill>
                  <a:srgbClr val="0A0A35"/>
                </a:solidFill>
                <a:latin typeface="DINPro-Light" panose="02000504040000020003" pitchFamily="50" charset="0"/>
              </a:rPr>
              <a:t>Austria</a:t>
            </a:r>
          </a:p>
          <a:p>
            <a:r>
              <a:rPr lang="en-US" sz="1000" b="1" spc="-75" dirty="0">
                <a:solidFill>
                  <a:srgbClr val="0A0A35"/>
                </a:solidFill>
                <a:latin typeface="DINPro-Light" panose="02000504040000020003" pitchFamily="50" charset="0"/>
              </a:rPr>
              <a:t>Netherlands</a:t>
            </a:r>
          </a:p>
        </p:txBody>
      </p:sp>
      <p:sp>
        <p:nvSpPr>
          <p:cNvPr id="17" name="TextBox 16">
            <a:extLst>
              <a:ext uri="{FF2B5EF4-FFF2-40B4-BE49-F238E27FC236}">
                <a16:creationId xmlns:a16="http://schemas.microsoft.com/office/drawing/2014/main" id="{22670B9A-2DB0-49D1-A17F-128A70AA51D7}"/>
              </a:ext>
            </a:extLst>
          </p:cNvPr>
          <p:cNvSpPr txBox="1"/>
          <p:nvPr/>
        </p:nvSpPr>
        <p:spPr>
          <a:xfrm>
            <a:off x="1178793" y="2387723"/>
            <a:ext cx="1024835" cy="1631216"/>
          </a:xfrm>
          <a:prstGeom prst="rect">
            <a:avLst/>
          </a:prstGeom>
          <a:noFill/>
        </p:spPr>
        <p:txBody>
          <a:bodyPr wrap="square">
            <a:spAutoFit/>
          </a:bodyPr>
          <a:lstStyle/>
          <a:p>
            <a:r>
              <a:rPr lang="en-US" sz="1000" b="1" spc="-75" dirty="0">
                <a:solidFill>
                  <a:srgbClr val="0A0A35"/>
                </a:solidFill>
                <a:latin typeface="DINPro-Light" panose="02000504040000020003" pitchFamily="50" charset="0"/>
              </a:rPr>
              <a:t>7.8%</a:t>
            </a:r>
          </a:p>
          <a:p>
            <a:r>
              <a:rPr lang="en-US" sz="1000" b="1" spc="-75" dirty="0">
                <a:solidFill>
                  <a:srgbClr val="0A0A35"/>
                </a:solidFill>
                <a:latin typeface="DINPro-Light" panose="02000504040000020003" pitchFamily="50" charset="0"/>
              </a:rPr>
              <a:t>7.3%</a:t>
            </a:r>
          </a:p>
          <a:p>
            <a:r>
              <a:rPr lang="en-US" sz="1000" b="1" spc="-75" dirty="0">
                <a:solidFill>
                  <a:srgbClr val="0A0A35"/>
                </a:solidFill>
                <a:latin typeface="DINPro-Light" panose="02000504040000020003" pitchFamily="50" charset="0"/>
              </a:rPr>
              <a:t>7.3%</a:t>
            </a:r>
          </a:p>
          <a:p>
            <a:r>
              <a:rPr lang="en-US" sz="1000" b="1" spc="-75" dirty="0">
                <a:solidFill>
                  <a:srgbClr val="0A0A35"/>
                </a:solidFill>
                <a:latin typeface="DINPro-Light" panose="02000504040000020003" pitchFamily="50" charset="0"/>
              </a:rPr>
              <a:t>6.2%</a:t>
            </a:r>
          </a:p>
          <a:p>
            <a:r>
              <a:rPr lang="en-US" sz="1000" b="1" spc="-75" dirty="0">
                <a:solidFill>
                  <a:srgbClr val="0A0A35"/>
                </a:solidFill>
                <a:latin typeface="DINPro-Light" panose="02000504040000020003" pitchFamily="50" charset="0"/>
              </a:rPr>
              <a:t>6.0%</a:t>
            </a:r>
          </a:p>
          <a:p>
            <a:r>
              <a:rPr lang="en-US" sz="1000" b="1" spc="-75" dirty="0">
                <a:solidFill>
                  <a:srgbClr val="0A0A35"/>
                </a:solidFill>
                <a:latin typeface="DINPro-Light" panose="02000504040000020003" pitchFamily="50" charset="0"/>
              </a:rPr>
              <a:t>4.6%</a:t>
            </a:r>
          </a:p>
          <a:p>
            <a:r>
              <a:rPr lang="en-US" sz="1000" b="1" spc="-75" dirty="0">
                <a:solidFill>
                  <a:srgbClr val="0A0A35"/>
                </a:solidFill>
                <a:latin typeface="DINPro-Light" panose="02000504040000020003" pitchFamily="50" charset="0"/>
              </a:rPr>
              <a:t>4.2%</a:t>
            </a:r>
          </a:p>
          <a:p>
            <a:r>
              <a:rPr lang="en-US" sz="1000" b="1" spc="-75" dirty="0">
                <a:solidFill>
                  <a:srgbClr val="0A0A35"/>
                </a:solidFill>
                <a:latin typeface="DINPro-Light" panose="02000504040000020003" pitchFamily="50" charset="0"/>
              </a:rPr>
              <a:t>4.1%</a:t>
            </a:r>
          </a:p>
          <a:p>
            <a:r>
              <a:rPr lang="en-US" sz="1000" b="1" spc="-75" dirty="0">
                <a:solidFill>
                  <a:srgbClr val="0A0A35"/>
                </a:solidFill>
                <a:latin typeface="DINPro-Light" panose="02000504040000020003" pitchFamily="50" charset="0"/>
              </a:rPr>
              <a:t>3.4%</a:t>
            </a:r>
          </a:p>
          <a:p>
            <a:r>
              <a:rPr lang="en-US" sz="1000" b="1" spc="-75" dirty="0">
                <a:solidFill>
                  <a:srgbClr val="0A0A35"/>
                </a:solidFill>
                <a:latin typeface="DINPro-Light" panose="02000504040000020003" pitchFamily="50" charset="0"/>
              </a:rPr>
              <a:t>3.3%</a:t>
            </a:r>
          </a:p>
        </p:txBody>
      </p:sp>
      <p:pic>
        <p:nvPicPr>
          <p:cNvPr id="9" name="Picture 8" descr="Map&#10;&#10;Description automatically generated">
            <a:extLst>
              <a:ext uri="{FF2B5EF4-FFF2-40B4-BE49-F238E27FC236}">
                <a16:creationId xmlns:a16="http://schemas.microsoft.com/office/drawing/2014/main" id="{93018FDA-013A-4605-9BE7-B159BEA3AF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72" t="3423" r="17666" b="2560"/>
          <a:stretch/>
        </p:blipFill>
        <p:spPr>
          <a:xfrm>
            <a:off x="3466032" y="6112"/>
            <a:ext cx="5396094" cy="5078898"/>
          </a:xfrm>
          <a:prstGeom prst="rect">
            <a:avLst/>
          </a:prstGeom>
        </p:spPr>
      </p:pic>
      <p:sp>
        <p:nvSpPr>
          <p:cNvPr id="11" name="Rectangle 10">
            <a:extLst>
              <a:ext uri="{FF2B5EF4-FFF2-40B4-BE49-F238E27FC236}">
                <a16:creationId xmlns:a16="http://schemas.microsoft.com/office/drawing/2014/main" id="{971DB00F-78CD-4E4E-ACCF-ACAD4AA24364}"/>
              </a:ext>
            </a:extLst>
          </p:cNvPr>
          <p:cNvSpPr/>
          <p:nvPr/>
        </p:nvSpPr>
        <p:spPr>
          <a:xfrm>
            <a:off x="7528613" y="418925"/>
            <a:ext cx="1456936" cy="189102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F7AD8C0-D3DD-4233-BF72-767EF2F5D502}"/>
              </a:ext>
            </a:extLst>
          </p:cNvPr>
          <p:cNvSpPr txBox="1"/>
          <p:nvPr/>
        </p:nvSpPr>
        <p:spPr>
          <a:xfrm>
            <a:off x="7835414" y="4889470"/>
            <a:ext cx="1344699" cy="200055"/>
          </a:xfrm>
          <a:prstGeom prst="rect">
            <a:avLst/>
          </a:prstGeom>
          <a:noFill/>
        </p:spPr>
        <p:txBody>
          <a:bodyPr wrap="square">
            <a:spAutoFit/>
          </a:bodyPr>
          <a:lstStyle/>
          <a:p>
            <a:pPr algn="r"/>
            <a:r>
              <a:rPr lang="en-US" sz="700" b="1" dirty="0">
                <a:solidFill>
                  <a:srgbClr val="0A0935"/>
                </a:solidFill>
                <a:latin typeface="DINPro-Light" panose="02000504040000020003" pitchFamily="50" charset="0"/>
              </a:rPr>
              <a:t>No. of respondents: 3,915</a:t>
            </a:r>
            <a:endParaRPr lang="en-US" sz="700" dirty="0">
              <a:solidFill>
                <a:srgbClr val="0A0935"/>
              </a:solidFill>
              <a:latin typeface="DINPro-Light" panose="02000504040000020003" pitchFamily="50" charset="0"/>
            </a:endParaRPr>
          </a:p>
        </p:txBody>
      </p:sp>
      <p:pic>
        <p:nvPicPr>
          <p:cNvPr id="8" name="Picture 7" descr="Map&#10;&#10;Description automatically generated">
            <a:extLst>
              <a:ext uri="{FF2B5EF4-FFF2-40B4-BE49-F238E27FC236}">
                <a16:creationId xmlns:a16="http://schemas.microsoft.com/office/drawing/2014/main" id="{FD53D564-48C3-4879-BF16-10E2BD1B57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642" t="9090" r="9933" b="52919"/>
          <a:stretch/>
        </p:blipFill>
        <p:spPr>
          <a:xfrm>
            <a:off x="7163680" y="746125"/>
            <a:ext cx="846383" cy="1125709"/>
          </a:xfrm>
          <a:prstGeom prst="rect">
            <a:avLst/>
          </a:prstGeom>
        </p:spPr>
      </p:pic>
    </p:spTree>
    <p:extLst>
      <p:ext uri="{BB962C8B-B14F-4D97-AF65-F5344CB8AC3E}">
        <p14:creationId xmlns:p14="http://schemas.microsoft.com/office/powerpoint/2010/main" val="53171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495800" y="0"/>
            <a:ext cx="4648200" cy="5149850"/>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7FC4157-95EB-477D-8464-A48FEE934827}"/>
              </a:ext>
            </a:extLst>
          </p:cNvPr>
          <p:cNvSpPr txBox="1"/>
          <p:nvPr/>
        </p:nvSpPr>
        <p:spPr>
          <a:xfrm>
            <a:off x="2821665" y="2381902"/>
            <a:ext cx="484428"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Spain</a:t>
            </a:r>
          </a:p>
        </p:txBody>
      </p:sp>
      <p:sp>
        <p:nvSpPr>
          <p:cNvPr id="76" name="Subtitle 2">
            <a:extLst>
              <a:ext uri="{FF2B5EF4-FFF2-40B4-BE49-F238E27FC236}">
                <a16:creationId xmlns:a16="http://schemas.microsoft.com/office/drawing/2014/main" id="{F59940AE-3FA1-4F3E-B6A9-25315797E27E}"/>
              </a:ext>
            </a:extLst>
          </p:cNvPr>
          <p:cNvSpPr txBox="1">
            <a:spLocks/>
          </p:cNvSpPr>
          <p:nvPr/>
        </p:nvSpPr>
        <p:spPr>
          <a:xfrm>
            <a:off x="2857534" y="2650770"/>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7.2%</a:t>
            </a:r>
          </a:p>
        </p:txBody>
      </p:sp>
      <p:sp>
        <p:nvSpPr>
          <p:cNvPr id="78" name="TextBox 77">
            <a:extLst>
              <a:ext uri="{FF2B5EF4-FFF2-40B4-BE49-F238E27FC236}">
                <a16:creationId xmlns:a16="http://schemas.microsoft.com/office/drawing/2014/main" id="{B21FAFBE-DF49-436C-B9C2-29DA5773BEA2}"/>
              </a:ext>
            </a:extLst>
          </p:cNvPr>
          <p:cNvSpPr txBox="1"/>
          <p:nvPr/>
        </p:nvSpPr>
        <p:spPr>
          <a:xfrm>
            <a:off x="2837373" y="3245165"/>
            <a:ext cx="558166"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Poland</a:t>
            </a:r>
          </a:p>
        </p:txBody>
      </p:sp>
      <p:sp>
        <p:nvSpPr>
          <p:cNvPr id="82" name="TextBox 81">
            <a:extLst>
              <a:ext uri="{FF2B5EF4-FFF2-40B4-BE49-F238E27FC236}">
                <a16:creationId xmlns:a16="http://schemas.microsoft.com/office/drawing/2014/main" id="{09C33CFA-4D48-4E6C-94B4-7DEFF57E25F6}"/>
              </a:ext>
            </a:extLst>
          </p:cNvPr>
          <p:cNvSpPr txBox="1"/>
          <p:nvPr/>
        </p:nvSpPr>
        <p:spPr>
          <a:xfrm>
            <a:off x="2861347" y="4071861"/>
            <a:ext cx="570990"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Austria</a:t>
            </a:r>
          </a:p>
        </p:txBody>
      </p:sp>
      <p:sp>
        <p:nvSpPr>
          <p:cNvPr id="86" name="TextBox 85">
            <a:extLst>
              <a:ext uri="{FF2B5EF4-FFF2-40B4-BE49-F238E27FC236}">
                <a16:creationId xmlns:a16="http://schemas.microsoft.com/office/drawing/2014/main" id="{8624F642-56B4-4D7E-B7CC-D14D700D21F7}"/>
              </a:ext>
            </a:extLst>
          </p:cNvPr>
          <p:cNvSpPr txBox="1"/>
          <p:nvPr/>
        </p:nvSpPr>
        <p:spPr>
          <a:xfrm>
            <a:off x="2206328" y="1822065"/>
            <a:ext cx="1715101"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dirty="0">
                <a:solidFill>
                  <a:srgbClr val="0A0936"/>
                </a:solidFill>
                <a:latin typeface="DINPro-Light" panose="02000504040000020003" pitchFamily="50" charset="0"/>
              </a:rPr>
              <a:t>Top 3 markets to resume </a:t>
            </a:r>
          </a:p>
          <a:p>
            <a:pPr algn="ctr"/>
            <a:r>
              <a:rPr lang="en-US" sz="900" dirty="0">
                <a:solidFill>
                  <a:srgbClr val="0A0936"/>
                </a:solidFill>
                <a:latin typeface="DINPro-Light" panose="02000504040000020003" pitchFamily="50" charset="0"/>
              </a:rPr>
              <a:t>business travel</a:t>
            </a:r>
          </a:p>
        </p:txBody>
      </p:sp>
      <p:pic>
        <p:nvPicPr>
          <p:cNvPr id="88" name="Picture 87">
            <a:extLst>
              <a:ext uri="{FF2B5EF4-FFF2-40B4-BE49-F238E27FC236}">
                <a16:creationId xmlns:a16="http://schemas.microsoft.com/office/drawing/2014/main" id="{117B5FE7-4B79-4214-B574-A43832F8B1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61" b="17527"/>
          <a:stretch/>
        </p:blipFill>
        <p:spPr>
          <a:xfrm>
            <a:off x="2104474" y="2343871"/>
            <a:ext cx="714926" cy="609491"/>
          </a:xfrm>
          <a:prstGeom prst="rect">
            <a:avLst/>
          </a:prstGeom>
        </p:spPr>
      </p:pic>
      <p:sp>
        <p:nvSpPr>
          <p:cNvPr id="94" name="Subtitle 2">
            <a:extLst>
              <a:ext uri="{FF2B5EF4-FFF2-40B4-BE49-F238E27FC236}">
                <a16:creationId xmlns:a16="http://schemas.microsoft.com/office/drawing/2014/main" id="{79FC2148-21A8-43DA-9F3A-B22A0651054B}"/>
              </a:ext>
            </a:extLst>
          </p:cNvPr>
          <p:cNvSpPr txBox="1">
            <a:spLocks/>
          </p:cNvSpPr>
          <p:nvPr/>
        </p:nvSpPr>
        <p:spPr>
          <a:xfrm>
            <a:off x="2859262" y="3460403"/>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6.2%</a:t>
            </a:r>
          </a:p>
        </p:txBody>
      </p:sp>
      <p:sp>
        <p:nvSpPr>
          <p:cNvPr id="96" name="Subtitle 2">
            <a:extLst>
              <a:ext uri="{FF2B5EF4-FFF2-40B4-BE49-F238E27FC236}">
                <a16:creationId xmlns:a16="http://schemas.microsoft.com/office/drawing/2014/main" id="{A06DEC9E-9886-460E-B829-53EBF9F60324}"/>
              </a:ext>
            </a:extLst>
          </p:cNvPr>
          <p:cNvSpPr txBox="1">
            <a:spLocks/>
          </p:cNvSpPr>
          <p:nvPr/>
        </p:nvSpPr>
        <p:spPr>
          <a:xfrm>
            <a:off x="2907709" y="4338704"/>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6.0%</a:t>
            </a:r>
          </a:p>
        </p:txBody>
      </p:sp>
      <p:pic>
        <p:nvPicPr>
          <p:cNvPr id="8" name="Picture 7">
            <a:extLst>
              <a:ext uri="{FF2B5EF4-FFF2-40B4-BE49-F238E27FC236}">
                <a16:creationId xmlns:a16="http://schemas.microsoft.com/office/drawing/2014/main" id="{59EDF7C4-D363-470C-942E-1161006A4E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6" b="14580"/>
          <a:stretch/>
        </p:blipFill>
        <p:spPr>
          <a:xfrm>
            <a:off x="2805115" y="1370718"/>
            <a:ext cx="517526" cy="439364"/>
          </a:xfrm>
          <a:prstGeom prst="rect">
            <a:avLst/>
          </a:prstGeom>
        </p:spPr>
      </p:pic>
      <p:sp>
        <p:nvSpPr>
          <p:cNvPr id="7" name="TextBox 6">
            <a:extLst>
              <a:ext uri="{FF2B5EF4-FFF2-40B4-BE49-F238E27FC236}">
                <a16:creationId xmlns:a16="http://schemas.microsoft.com/office/drawing/2014/main" id="{CCB95353-DE62-4AAB-B32F-3EB1FC538ADA}"/>
              </a:ext>
            </a:extLst>
          </p:cNvPr>
          <p:cNvSpPr txBox="1"/>
          <p:nvPr/>
        </p:nvSpPr>
        <p:spPr>
          <a:xfrm>
            <a:off x="1037528" y="2381902"/>
            <a:ext cx="558166"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Poland</a:t>
            </a:r>
          </a:p>
        </p:txBody>
      </p:sp>
      <p:sp>
        <p:nvSpPr>
          <p:cNvPr id="9" name="Subtitle 2">
            <a:extLst>
              <a:ext uri="{FF2B5EF4-FFF2-40B4-BE49-F238E27FC236}">
                <a16:creationId xmlns:a16="http://schemas.microsoft.com/office/drawing/2014/main" id="{996BEAFC-851C-4F14-898B-D089C862E160}"/>
              </a:ext>
            </a:extLst>
          </p:cNvPr>
          <p:cNvSpPr txBox="1">
            <a:spLocks/>
          </p:cNvSpPr>
          <p:nvPr/>
        </p:nvSpPr>
        <p:spPr>
          <a:xfrm>
            <a:off x="1073397" y="2650770"/>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50.2%</a:t>
            </a:r>
          </a:p>
        </p:txBody>
      </p:sp>
      <p:sp>
        <p:nvSpPr>
          <p:cNvPr id="10" name="TextBox 9">
            <a:extLst>
              <a:ext uri="{FF2B5EF4-FFF2-40B4-BE49-F238E27FC236}">
                <a16:creationId xmlns:a16="http://schemas.microsoft.com/office/drawing/2014/main" id="{580E0441-ED77-4ADD-932D-4027FF41AEB7}"/>
              </a:ext>
            </a:extLst>
          </p:cNvPr>
          <p:cNvSpPr txBox="1"/>
          <p:nvPr/>
        </p:nvSpPr>
        <p:spPr>
          <a:xfrm>
            <a:off x="1053236" y="3245165"/>
            <a:ext cx="413896"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Italy</a:t>
            </a:r>
          </a:p>
        </p:txBody>
      </p:sp>
      <p:sp>
        <p:nvSpPr>
          <p:cNvPr id="12" name="TextBox 11">
            <a:extLst>
              <a:ext uri="{FF2B5EF4-FFF2-40B4-BE49-F238E27FC236}">
                <a16:creationId xmlns:a16="http://schemas.microsoft.com/office/drawing/2014/main" id="{8EDE5FFE-DF5E-4A8B-8D19-627BD7D0E5C5}"/>
              </a:ext>
            </a:extLst>
          </p:cNvPr>
          <p:cNvSpPr txBox="1"/>
          <p:nvPr/>
        </p:nvSpPr>
        <p:spPr>
          <a:xfrm>
            <a:off x="1077210" y="4071861"/>
            <a:ext cx="484428"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Spain</a:t>
            </a:r>
          </a:p>
        </p:txBody>
      </p:sp>
      <p:sp>
        <p:nvSpPr>
          <p:cNvPr id="13" name="TextBox 12">
            <a:extLst>
              <a:ext uri="{FF2B5EF4-FFF2-40B4-BE49-F238E27FC236}">
                <a16:creationId xmlns:a16="http://schemas.microsoft.com/office/drawing/2014/main" id="{5B71711E-570A-42C5-A3AF-602F239E3B77}"/>
              </a:ext>
            </a:extLst>
          </p:cNvPr>
          <p:cNvSpPr txBox="1"/>
          <p:nvPr/>
        </p:nvSpPr>
        <p:spPr>
          <a:xfrm>
            <a:off x="367799" y="1815921"/>
            <a:ext cx="1715101"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dirty="0">
                <a:solidFill>
                  <a:srgbClr val="0A0936"/>
                </a:solidFill>
                <a:latin typeface="DINPro-Light" panose="02000504040000020003" pitchFamily="50" charset="0"/>
              </a:rPr>
              <a:t>Top 3 markets to resume </a:t>
            </a:r>
          </a:p>
          <a:p>
            <a:pPr algn="ctr"/>
            <a:r>
              <a:rPr lang="en-US" sz="900" dirty="0">
                <a:solidFill>
                  <a:srgbClr val="0A0936"/>
                </a:solidFill>
                <a:latin typeface="DINPro-Light" panose="02000504040000020003" pitchFamily="50" charset="0"/>
              </a:rPr>
              <a:t>leisure travel</a:t>
            </a:r>
          </a:p>
        </p:txBody>
      </p:sp>
      <p:sp>
        <p:nvSpPr>
          <p:cNvPr id="16" name="Subtitle 2">
            <a:extLst>
              <a:ext uri="{FF2B5EF4-FFF2-40B4-BE49-F238E27FC236}">
                <a16:creationId xmlns:a16="http://schemas.microsoft.com/office/drawing/2014/main" id="{D4E1F07B-B3C5-4504-BB6C-14D8000A02E9}"/>
              </a:ext>
            </a:extLst>
          </p:cNvPr>
          <p:cNvSpPr txBox="1">
            <a:spLocks/>
          </p:cNvSpPr>
          <p:nvPr/>
        </p:nvSpPr>
        <p:spPr>
          <a:xfrm>
            <a:off x="1075125" y="3460403"/>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43.3%</a:t>
            </a:r>
          </a:p>
        </p:txBody>
      </p:sp>
      <p:sp>
        <p:nvSpPr>
          <p:cNvPr id="17" name="Subtitle 2">
            <a:extLst>
              <a:ext uri="{FF2B5EF4-FFF2-40B4-BE49-F238E27FC236}">
                <a16:creationId xmlns:a16="http://schemas.microsoft.com/office/drawing/2014/main" id="{E11D0E8B-3DD6-49D4-8A05-F7847A9BD2A9}"/>
              </a:ext>
            </a:extLst>
          </p:cNvPr>
          <p:cNvSpPr txBox="1">
            <a:spLocks/>
          </p:cNvSpPr>
          <p:nvPr/>
        </p:nvSpPr>
        <p:spPr>
          <a:xfrm>
            <a:off x="1123572" y="4338704"/>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35.2%</a:t>
            </a:r>
          </a:p>
        </p:txBody>
      </p:sp>
      <p:pic>
        <p:nvPicPr>
          <p:cNvPr id="27" name="Picture 26">
            <a:extLst>
              <a:ext uri="{FF2B5EF4-FFF2-40B4-BE49-F238E27FC236}">
                <a16:creationId xmlns:a16="http://schemas.microsoft.com/office/drawing/2014/main" id="{FB111137-D890-4120-9DA8-7BECC21983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25" b="12390"/>
          <a:stretch/>
        </p:blipFill>
        <p:spPr>
          <a:xfrm>
            <a:off x="996145" y="1305412"/>
            <a:ext cx="570706" cy="504670"/>
          </a:xfrm>
          <a:prstGeom prst="rect">
            <a:avLst/>
          </a:prstGeom>
        </p:spPr>
      </p:pic>
      <p:pic>
        <p:nvPicPr>
          <p:cNvPr id="29" name="Picture 28">
            <a:extLst>
              <a:ext uri="{FF2B5EF4-FFF2-40B4-BE49-F238E27FC236}">
                <a16:creationId xmlns:a16="http://schemas.microsoft.com/office/drawing/2014/main" id="{BB78FD1C-48DA-4FE3-874B-507A3BCF1B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3" b="17527"/>
          <a:stretch/>
        </p:blipFill>
        <p:spPr>
          <a:xfrm>
            <a:off x="373132" y="2381902"/>
            <a:ext cx="610823" cy="508967"/>
          </a:xfrm>
          <a:prstGeom prst="rect">
            <a:avLst/>
          </a:prstGeom>
        </p:spPr>
      </p:pic>
      <p:pic>
        <p:nvPicPr>
          <p:cNvPr id="31" name="Picture 30">
            <a:extLst>
              <a:ext uri="{FF2B5EF4-FFF2-40B4-BE49-F238E27FC236}">
                <a16:creationId xmlns:a16="http://schemas.microsoft.com/office/drawing/2014/main" id="{0AADF8D2-D2B7-4197-8C0B-4901F9F259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86" b="18504"/>
          <a:stretch/>
        </p:blipFill>
        <p:spPr>
          <a:xfrm>
            <a:off x="332006" y="3195455"/>
            <a:ext cx="738843" cy="604454"/>
          </a:xfrm>
          <a:prstGeom prst="rect">
            <a:avLst/>
          </a:prstGeom>
        </p:spPr>
      </p:pic>
      <p:sp>
        <p:nvSpPr>
          <p:cNvPr id="15" name="object 5">
            <a:extLst>
              <a:ext uri="{FF2B5EF4-FFF2-40B4-BE49-F238E27FC236}">
                <a16:creationId xmlns:a16="http://schemas.microsoft.com/office/drawing/2014/main" id="{6AF844C4-043F-43B8-A36D-A467DFB365E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4218C873-68F9-4AEC-96C4-9D9172932831}" type="slidenum">
              <a:rPr lang="en-US" sz="700" smtClean="0">
                <a:latin typeface="DINPro-Light" panose="02000504040000020003" pitchFamily="50" charset="0"/>
                <a:cs typeface="Arial"/>
              </a:rPr>
              <a:t>17</a:t>
            </a:fld>
            <a:endParaRPr sz="700" dirty="0">
              <a:latin typeface="DINPro-Light" panose="02000504040000020003" pitchFamily="50" charset="0"/>
              <a:cs typeface="Arial"/>
            </a:endParaRPr>
          </a:p>
        </p:txBody>
      </p:sp>
      <p:sp>
        <p:nvSpPr>
          <p:cNvPr id="18" name="Rectangle 17">
            <a:extLst>
              <a:ext uri="{FF2B5EF4-FFF2-40B4-BE49-F238E27FC236}">
                <a16:creationId xmlns:a16="http://schemas.microsoft.com/office/drawing/2014/main" id="{6D7C0FF2-81C1-42FA-9E5E-848CA45A38FC}"/>
              </a:ext>
            </a:extLst>
          </p:cNvPr>
          <p:cNvSpPr/>
          <p:nvPr/>
        </p:nvSpPr>
        <p:spPr>
          <a:xfrm>
            <a:off x="4771712" y="421119"/>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CE72950-96AB-43EA-925B-8BCF28BC800F}"/>
              </a:ext>
            </a:extLst>
          </p:cNvPr>
          <p:cNvSpPr txBox="1"/>
          <p:nvPr/>
        </p:nvSpPr>
        <p:spPr>
          <a:xfrm>
            <a:off x="297877" y="4842624"/>
            <a:ext cx="3657654"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Q8.For what reason are you most likely to travel within Europe next?</a:t>
            </a:r>
          </a:p>
        </p:txBody>
      </p:sp>
      <p:graphicFrame>
        <p:nvGraphicFramePr>
          <p:cNvPr id="5" name="Chart 4">
            <a:extLst>
              <a:ext uri="{FF2B5EF4-FFF2-40B4-BE49-F238E27FC236}">
                <a16:creationId xmlns:a16="http://schemas.microsoft.com/office/drawing/2014/main" id="{8929A38D-8211-46FD-9466-EBD7AE40A7E1}"/>
              </a:ext>
            </a:extLst>
          </p:cNvPr>
          <p:cNvGraphicFramePr/>
          <p:nvPr>
            <p:extLst>
              <p:ext uri="{D42A27DB-BD31-4B8C-83A1-F6EECF244321}">
                <p14:modId xmlns:p14="http://schemas.microsoft.com/office/powerpoint/2010/main" val="1100680621"/>
              </p:ext>
            </p:extLst>
          </p:nvPr>
        </p:nvGraphicFramePr>
        <p:xfrm>
          <a:off x="5054817" y="1703481"/>
          <a:ext cx="3716051" cy="2662234"/>
        </p:xfrm>
        <a:graphic>
          <a:graphicData uri="http://schemas.openxmlformats.org/drawingml/2006/chart">
            <c:chart xmlns:c="http://schemas.openxmlformats.org/drawingml/2006/chart" xmlns:r="http://schemas.openxmlformats.org/officeDocument/2006/relationships" r:id="rId7"/>
          </a:graphicData>
        </a:graphic>
      </p:graphicFrame>
      <p:sp>
        <p:nvSpPr>
          <p:cNvPr id="14" name="Rectangle 13">
            <a:extLst>
              <a:ext uri="{FF2B5EF4-FFF2-40B4-BE49-F238E27FC236}">
                <a16:creationId xmlns:a16="http://schemas.microsoft.com/office/drawing/2014/main" id="{2519DE65-9547-4BBC-BC54-EB6F3966983C}"/>
              </a:ext>
            </a:extLst>
          </p:cNvPr>
          <p:cNvSpPr/>
          <p:nvPr/>
        </p:nvSpPr>
        <p:spPr>
          <a:xfrm>
            <a:off x="4771712" y="2929695"/>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F8AB702-6706-4DFD-B64F-2AAF5EFCFDF0}"/>
              </a:ext>
            </a:extLst>
          </p:cNvPr>
          <p:cNvSpPr txBox="1"/>
          <p:nvPr/>
        </p:nvSpPr>
        <p:spPr>
          <a:xfrm>
            <a:off x="5233445" y="1036402"/>
            <a:ext cx="3172910" cy="3693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Purpose of travel for respondents most likely to travel</a:t>
            </a:r>
            <a:r>
              <a:rPr lang="en-GB" sz="900" dirty="0">
                <a:solidFill>
                  <a:schemeClr val="bg1"/>
                </a:solidFill>
                <a:latin typeface="DINPro-Light" panose="02000504040000020003" pitchFamily="50" charset="0"/>
              </a:rPr>
              <a:t> </a:t>
            </a:r>
          </a:p>
          <a:p>
            <a:pPr algn="ctr"/>
            <a:r>
              <a:rPr lang="en-US" sz="900" dirty="0">
                <a:solidFill>
                  <a:schemeClr val="bg1"/>
                </a:solidFill>
                <a:latin typeface="DINPro-Light" panose="02000504040000020003" pitchFamily="50" charset="0"/>
              </a:rPr>
              <a:t>in the next 6 months</a:t>
            </a:r>
          </a:p>
        </p:txBody>
      </p:sp>
      <p:sp>
        <p:nvSpPr>
          <p:cNvPr id="20" name="TextBox 19">
            <a:extLst>
              <a:ext uri="{FF2B5EF4-FFF2-40B4-BE49-F238E27FC236}">
                <a16:creationId xmlns:a16="http://schemas.microsoft.com/office/drawing/2014/main" id="{772974A1-20AE-43D7-B970-0EDC7E58775F}"/>
              </a:ext>
            </a:extLst>
          </p:cNvPr>
          <p:cNvSpPr txBox="1"/>
          <p:nvPr/>
        </p:nvSpPr>
        <p:spPr>
          <a:xfrm>
            <a:off x="7807466" y="477869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3,086</a:t>
            </a:r>
          </a:p>
        </p:txBody>
      </p:sp>
      <p:sp>
        <p:nvSpPr>
          <p:cNvPr id="23" name="Rectangle 22">
            <a:extLst>
              <a:ext uri="{FF2B5EF4-FFF2-40B4-BE49-F238E27FC236}">
                <a16:creationId xmlns:a16="http://schemas.microsoft.com/office/drawing/2014/main" id="{3CA4FDCC-0741-466F-99DC-96E38D72F0B5}"/>
              </a:ext>
            </a:extLst>
          </p:cNvPr>
          <p:cNvSpPr/>
          <p:nvPr/>
        </p:nvSpPr>
        <p:spPr>
          <a:xfrm>
            <a:off x="5105459" y="1675407"/>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9F4AEBD-9A56-486F-BF68-DAEE945C1A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61" b="17527"/>
          <a:stretch/>
        </p:blipFill>
        <p:spPr>
          <a:xfrm>
            <a:off x="362284" y="3991666"/>
            <a:ext cx="714926" cy="609491"/>
          </a:xfrm>
          <a:prstGeom prst="rect">
            <a:avLst/>
          </a:prstGeom>
        </p:spPr>
      </p:pic>
      <p:pic>
        <p:nvPicPr>
          <p:cNvPr id="21" name="Picture 20">
            <a:extLst>
              <a:ext uri="{FF2B5EF4-FFF2-40B4-BE49-F238E27FC236}">
                <a16:creationId xmlns:a16="http://schemas.microsoft.com/office/drawing/2014/main" id="{2B1F5691-0E52-4C49-A7E1-6DD89ED4B7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3" b="17527"/>
          <a:stretch/>
        </p:blipFill>
        <p:spPr>
          <a:xfrm>
            <a:off x="2152801" y="3194829"/>
            <a:ext cx="610823" cy="508967"/>
          </a:xfrm>
          <a:prstGeom prst="rect">
            <a:avLst/>
          </a:prstGeom>
        </p:spPr>
      </p:pic>
      <p:pic>
        <p:nvPicPr>
          <p:cNvPr id="26" name="Picture 25">
            <a:extLst>
              <a:ext uri="{FF2B5EF4-FFF2-40B4-BE49-F238E27FC236}">
                <a16:creationId xmlns:a16="http://schemas.microsoft.com/office/drawing/2014/main" id="{FBD55841-E8C5-48CE-A43A-6C55649672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651" b="16565"/>
          <a:stretch/>
        </p:blipFill>
        <p:spPr>
          <a:xfrm>
            <a:off x="2060422" y="3967188"/>
            <a:ext cx="758978" cy="650502"/>
          </a:xfrm>
          <a:prstGeom prst="rect">
            <a:avLst/>
          </a:prstGeom>
        </p:spPr>
      </p:pic>
      <p:sp>
        <p:nvSpPr>
          <p:cNvPr id="2" name="object 3">
            <a:extLst>
              <a:ext uri="{FF2B5EF4-FFF2-40B4-BE49-F238E27FC236}">
                <a16:creationId xmlns:a16="http://schemas.microsoft.com/office/drawing/2014/main" id="{D6BEE5AE-6957-4D4A-A1B9-41C1246C5135}"/>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 name="TextBox 2">
            <a:extLst>
              <a:ext uri="{FF2B5EF4-FFF2-40B4-BE49-F238E27FC236}">
                <a16:creationId xmlns:a16="http://schemas.microsoft.com/office/drawing/2014/main" id="{1206BD49-86C4-47F3-88DD-11FB56E19CC7}"/>
              </a:ext>
            </a:extLst>
          </p:cNvPr>
          <p:cNvSpPr txBox="1"/>
          <p:nvPr/>
        </p:nvSpPr>
        <p:spPr>
          <a:xfrm>
            <a:off x="180271" y="169255"/>
            <a:ext cx="4163129" cy="523220"/>
          </a:xfrm>
          <a:prstGeom prst="rect">
            <a:avLst/>
          </a:prstGeom>
          <a:noFill/>
        </p:spPr>
        <p:txBody>
          <a:bodyPr wrap="square">
            <a:spAutoFit/>
          </a:bodyPr>
          <a:lstStyle/>
          <a:p>
            <a:r>
              <a:rPr lang="en-GB" sz="1400" dirty="0">
                <a:solidFill>
                  <a:srgbClr val="3FADDD"/>
                </a:solidFill>
                <a:latin typeface="DINPro-Bold" panose="02000503030000020004" pitchFamily="50" charset="0"/>
              </a:rPr>
              <a:t>Vacations only</a:t>
            </a:r>
            <a:r>
              <a:rPr lang="en-US" sz="1400" dirty="0">
                <a:solidFill>
                  <a:srgbClr val="3FADDD"/>
                </a:solidFill>
                <a:latin typeface="DINPro-Bold" panose="02000503030000020004" pitchFamily="50" charset="0"/>
              </a:rPr>
              <a:t>; respondents choose leisure and visiting friends and relatives for their next trip</a:t>
            </a:r>
          </a:p>
        </p:txBody>
      </p:sp>
    </p:spTree>
    <p:extLst>
      <p:ext uri="{BB962C8B-B14F-4D97-AF65-F5344CB8AC3E}">
        <p14:creationId xmlns:p14="http://schemas.microsoft.com/office/powerpoint/2010/main" val="415191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4D0749BD-4533-4F65-9D8B-94C298F27D92}"/>
              </a:ext>
            </a:extLst>
          </p:cNvPr>
          <p:cNvSpPr/>
          <p:nvPr/>
        </p:nvSpPr>
        <p:spPr>
          <a:xfrm rot="5400000">
            <a:off x="5965755" y="948690"/>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7" name="object 3">
            <a:extLst>
              <a:ext uri="{FF2B5EF4-FFF2-40B4-BE49-F238E27FC236}">
                <a16:creationId xmlns:a16="http://schemas.microsoft.com/office/drawing/2014/main" id="{2A8D05FF-8FB2-4F2F-9998-FE5B72EA593B}"/>
              </a:ext>
            </a:extLst>
          </p:cNvPr>
          <p:cNvSpPr/>
          <p:nvPr/>
        </p:nvSpPr>
        <p:spPr>
          <a:xfrm>
            <a:off x="6629400" y="0"/>
            <a:ext cx="2514600" cy="5155489"/>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185073"/>
          </a:solidFill>
        </p:spPr>
        <p:txBody>
          <a:bodyPr wrap="square" lIns="0" tIns="0" rIns="0" bIns="0" rtlCol="0"/>
          <a:lstStyle/>
          <a:p>
            <a:endParaRPr lang="en-US" dirty="0"/>
          </a:p>
        </p:txBody>
      </p:sp>
      <p:sp>
        <p:nvSpPr>
          <p:cNvPr id="13" name="object 3">
            <a:extLst>
              <a:ext uri="{FF2B5EF4-FFF2-40B4-BE49-F238E27FC236}">
                <a16:creationId xmlns:a16="http://schemas.microsoft.com/office/drawing/2014/main" id="{7990ED02-19D3-4EBC-8832-BDED83885E44}"/>
              </a:ext>
            </a:extLst>
          </p:cNvPr>
          <p:cNvSpPr/>
          <p:nvPr/>
        </p:nvSpPr>
        <p:spPr>
          <a:xfrm>
            <a:off x="7171700" y="1747637"/>
            <a:ext cx="1981201" cy="120440"/>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chemeClr val="bg1"/>
          </a:solidFill>
        </p:spPr>
        <p:txBody>
          <a:bodyPr wrap="square" lIns="0" tIns="0" rIns="0" bIns="0" rtlCol="0"/>
          <a:lstStyle/>
          <a:p>
            <a:endParaRPr dirty="0"/>
          </a:p>
        </p:txBody>
      </p:sp>
      <p:sp>
        <p:nvSpPr>
          <p:cNvPr id="14" name="TextBox 13">
            <a:extLst>
              <a:ext uri="{FF2B5EF4-FFF2-40B4-BE49-F238E27FC236}">
                <a16:creationId xmlns:a16="http://schemas.microsoft.com/office/drawing/2014/main" id="{8A5CDF34-24A2-4D55-B4B0-9680D1ABB7B7}"/>
              </a:ext>
            </a:extLst>
          </p:cNvPr>
          <p:cNvSpPr txBox="1"/>
          <p:nvPr/>
        </p:nvSpPr>
        <p:spPr>
          <a:xfrm>
            <a:off x="7181764" y="940635"/>
            <a:ext cx="1977034" cy="769441"/>
          </a:xfrm>
          <a:prstGeom prst="rect">
            <a:avLst/>
          </a:prstGeom>
          <a:noFill/>
        </p:spPr>
        <p:txBody>
          <a:bodyPr wrap="square">
            <a:spAutoFit/>
          </a:bodyPr>
          <a:lstStyle/>
          <a:p>
            <a:pPr algn="r"/>
            <a:r>
              <a:rPr lang="en-US" sz="1100" b="1" dirty="0">
                <a:solidFill>
                  <a:schemeClr val="bg1"/>
                </a:solidFill>
                <a:latin typeface="DINPro-Light" panose="02000504040000020003" pitchFamily="50" charset="0"/>
              </a:rPr>
              <a:t>The most popular destinations for </a:t>
            </a:r>
            <a:r>
              <a:rPr lang="en-US" sz="1100" b="1" dirty="0">
                <a:solidFill>
                  <a:srgbClr val="3FAEDC"/>
                </a:solidFill>
                <a:latin typeface="DINPro-Light" panose="02000504040000020003" pitchFamily="50" charset="0"/>
              </a:rPr>
              <a:t>sea, sun and beach</a:t>
            </a:r>
            <a:r>
              <a:rPr lang="en-US" sz="1100" b="1" dirty="0">
                <a:solidFill>
                  <a:schemeClr val="bg1"/>
                </a:solidFill>
                <a:latin typeface="DINPro-Light" panose="02000504040000020003" pitchFamily="50" charset="0"/>
              </a:rPr>
              <a:t> are Spain, Italy and France</a:t>
            </a:r>
          </a:p>
        </p:txBody>
      </p:sp>
      <p:sp>
        <p:nvSpPr>
          <p:cNvPr id="2" name="object 5">
            <a:extLst>
              <a:ext uri="{FF2B5EF4-FFF2-40B4-BE49-F238E27FC236}">
                <a16:creationId xmlns:a16="http://schemas.microsoft.com/office/drawing/2014/main" id="{9141909C-4B80-42A7-8099-73153B7F19EF}"/>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D1A7C53-D618-4332-AD4C-CBB60D9724B2}" type="slidenum">
              <a:rPr lang="en-US" sz="700" smtClean="0">
                <a:latin typeface="DINPro-Light" panose="02000504040000020003" pitchFamily="50" charset="0"/>
                <a:cs typeface="Arial"/>
              </a:rPr>
              <a:t>18</a:t>
            </a:fld>
            <a:endParaRPr sz="700" dirty="0">
              <a:latin typeface="DINPro-Light" panose="02000504040000020003" pitchFamily="50" charset="0"/>
              <a:cs typeface="Arial"/>
            </a:endParaRPr>
          </a:p>
        </p:txBody>
      </p:sp>
      <p:sp>
        <p:nvSpPr>
          <p:cNvPr id="18" name="TextBox 17">
            <a:extLst>
              <a:ext uri="{FF2B5EF4-FFF2-40B4-BE49-F238E27FC236}">
                <a16:creationId xmlns:a16="http://schemas.microsoft.com/office/drawing/2014/main" id="{DF60D3F4-6B51-4413-8E7F-FF6C7971A975}"/>
              </a:ext>
            </a:extLst>
          </p:cNvPr>
          <p:cNvSpPr txBox="1"/>
          <p:nvPr/>
        </p:nvSpPr>
        <p:spPr>
          <a:xfrm>
            <a:off x="7172254" y="1958521"/>
            <a:ext cx="1971746" cy="769441"/>
          </a:xfrm>
          <a:prstGeom prst="rect">
            <a:avLst/>
          </a:prstGeom>
          <a:noFill/>
        </p:spPr>
        <p:txBody>
          <a:bodyPr wrap="square">
            <a:spAutoFit/>
          </a:bodyPr>
          <a:lstStyle/>
          <a:p>
            <a:pPr algn="r"/>
            <a:r>
              <a:rPr lang="en-US" sz="1100" b="1" dirty="0">
                <a:solidFill>
                  <a:schemeClr val="bg1"/>
                </a:solidFill>
                <a:latin typeface="DINPro-Light" panose="02000504040000020003" pitchFamily="50" charset="0"/>
              </a:rPr>
              <a:t>The most sought-after destinations for </a:t>
            </a:r>
            <a:r>
              <a:rPr lang="en-US" sz="1100" b="1" dirty="0">
                <a:solidFill>
                  <a:srgbClr val="3FAEDC"/>
                </a:solidFill>
                <a:latin typeface="DINPro-Light" panose="02000504040000020003" pitchFamily="50" charset="0"/>
              </a:rPr>
              <a:t>city break </a:t>
            </a:r>
            <a:r>
              <a:rPr lang="en-US" sz="1100" b="1" dirty="0">
                <a:solidFill>
                  <a:schemeClr val="bg1"/>
                </a:solidFill>
                <a:latin typeface="DINPro-Light" panose="02000504040000020003" pitchFamily="50" charset="0"/>
              </a:rPr>
              <a:t>are Germany, France and Italy</a:t>
            </a:r>
          </a:p>
        </p:txBody>
      </p:sp>
      <p:pic>
        <p:nvPicPr>
          <p:cNvPr id="19" name="Picture 18">
            <a:extLst>
              <a:ext uri="{FF2B5EF4-FFF2-40B4-BE49-F238E27FC236}">
                <a16:creationId xmlns:a16="http://schemas.microsoft.com/office/drawing/2014/main" id="{DC332C29-6078-40F4-ADCC-99FB48FCAB36}"/>
              </a:ext>
            </a:extLst>
          </p:cNvPr>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1" r="458" b="16493"/>
          <a:stretch/>
        </p:blipFill>
        <p:spPr>
          <a:xfrm>
            <a:off x="8467101" y="420277"/>
            <a:ext cx="499979" cy="419443"/>
          </a:xfrm>
          <a:prstGeom prst="rect">
            <a:avLst/>
          </a:prstGeom>
        </p:spPr>
      </p:pic>
      <p:pic>
        <p:nvPicPr>
          <p:cNvPr id="23" name="Picture 22">
            <a:extLst>
              <a:ext uri="{FF2B5EF4-FFF2-40B4-BE49-F238E27FC236}">
                <a16:creationId xmlns:a16="http://schemas.microsoft.com/office/drawing/2014/main" id="{B82868B3-549A-4F4A-A0FB-D2FE38D16AEC}"/>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l="1" r="4687" b="14489"/>
          <a:stretch/>
        </p:blipFill>
        <p:spPr>
          <a:xfrm>
            <a:off x="8489793" y="2755055"/>
            <a:ext cx="454594" cy="407846"/>
          </a:xfrm>
          <a:prstGeom prst="rect">
            <a:avLst/>
          </a:prstGeom>
        </p:spPr>
      </p:pic>
      <p:sp>
        <p:nvSpPr>
          <p:cNvPr id="3" name="TextBox 2">
            <a:extLst>
              <a:ext uri="{FF2B5EF4-FFF2-40B4-BE49-F238E27FC236}">
                <a16:creationId xmlns:a16="http://schemas.microsoft.com/office/drawing/2014/main" id="{2EB0C650-7E2C-4C55-AA24-DB7CAE3AE090}"/>
              </a:ext>
            </a:extLst>
          </p:cNvPr>
          <p:cNvSpPr txBox="1"/>
          <p:nvPr/>
        </p:nvSpPr>
        <p:spPr>
          <a:xfrm>
            <a:off x="287655" y="4835852"/>
            <a:ext cx="436182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Q17.What type of leisure trip within Europe are you most likely to undertake next?</a:t>
            </a:r>
          </a:p>
        </p:txBody>
      </p:sp>
      <p:sp>
        <p:nvSpPr>
          <p:cNvPr id="5" name="TextBox 4">
            <a:extLst>
              <a:ext uri="{FF2B5EF4-FFF2-40B4-BE49-F238E27FC236}">
                <a16:creationId xmlns:a16="http://schemas.microsoft.com/office/drawing/2014/main" id="{0E4420A8-260A-4D61-A284-3F28F3070916}"/>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3,086</a:t>
            </a:r>
          </a:p>
        </p:txBody>
      </p:sp>
      <p:sp>
        <p:nvSpPr>
          <p:cNvPr id="9" name="object 3">
            <a:extLst>
              <a:ext uri="{FF2B5EF4-FFF2-40B4-BE49-F238E27FC236}">
                <a16:creationId xmlns:a16="http://schemas.microsoft.com/office/drawing/2014/main" id="{F54CC235-32CF-48BE-930E-5FEBE79ED900}"/>
              </a:ext>
            </a:extLst>
          </p:cNvPr>
          <p:cNvSpPr/>
          <p:nvPr/>
        </p:nvSpPr>
        <p:spPr>
          <a:xfrm>
            <a:off x="7162799" y="3316636"/>
            <a:ext cx="1981201" cy="120440"/>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chemeClr val="bg1"/>
          </a:solidFill>
        </p:spPr>
        <p:txBody>
          <a:bodyPr wrap="square" lIns="0" tIns="0" rIns="0" bIns="0" rtlCol="0"/>
          <a:lstStyle/>
          <a:p>
            <a:endParaRPr dirty="0"/>
          </a:p>
        </p:txBody>
      </p:sp>
      <p:sp>
        <p:nvSpPr>
          <p:cNvPr id="10" name="TextBox 9">
            <a:extLst>
              <a:ext uri="{FF2B5EF4-FFF2-40B4-BE49-F238E27FC236}">
                <a16:creationId xmlns:a16="http://schemas.microsoft.com/office/drawing/2014/main" id="{ADFAB586-6EC6-437D-98B1-7BE7ADC7435D}"/>
              </a:ext>
            </a:extLst>
          </p:cNvPr>
          <p:cNvSpPr txBox="1"/>
          <p:nvPr/>
        </p:nvSpPr>
        <p:spPr>
          <a:xfrm>
            <a:off x="7172254" y="3498072"/>
            <a:ext cx="1971746" cy="769441"/>
          </a:xfrm>
          <a:prstGeom prst="rect">
            <a:avLst/>
          </a:prstGeom>
          <a:noFill/>
        </p:spPr>
        <p:txBody>
          <a:bodyPr wrap="square">
            <a:spAutoFit/>
          </a:bodyPr>
          <a:lstStyle/>
          <a:p>
            <a:pPr algn="r"/>
            <a:r>
              <a:rPr lang="en-US" sz="1100" b="1" dirty="0">
                <a:solidFill>
                  <a:schemeClr val="bg1"/>
                </a:solidFill>
                <a:latin typeface="DINPro-Light" panose="02000504040000020003" pitchFamily="50" charset="0"/>
              </a:rPr>
              <a:t>The most preferred destinations for </a:t>
            </a:r>
            <a:r>
              <a:rPr lang="en-US" sz="1100" b="1" dirty="0">
                <a:solidFill>
                  <a:srgbClr val="3FAEDC"/>
                </a:solidFill>
                <a:latin typeface="DINPro-Light" panose="02000504040000020003" pitchFamily="50" charset="0"/>
              </a:rPr>
              <a:t>nature and outdoors </a:t>
            </a:r>
            <a:r>
              <a:rPr lang="en-US" sz="1100" b="1" dirty="0">
                <a:solidFill>
                  <a:schemeClr val="bg1"/>
                </a:solidFill>
                <a:latin typeface="DINPro-Light" panose="02000504040000020003" pitchFamily="50" charset="0"/>
              </a:rPr>
              <a:t>are France, Italy and Germany</a:t>
            </a:r>
          </a:p>
        </p:txBody>
      </p:sp>
      <p:pic>
        <p:nvPicPr>
          <p:cNvPr id="12" name="Picture 11" descr="A picture containing shape&#10;&#10;Description automatically generated">
            <a:extLst>
              <a:ext uri="{FF2B5EF4-FFF2-40B4-BE49-F238E27FC236}">
                <a16:creationId xmlns:a16="http://schemas.microsoft.com/office/drawing/2014/main" id="{4D896E7B-8956-45AF-8A68-176D9DB45EDF}"/>
              </a:ext>
            </a:extLst>
          </p:cNvPr>
          <p:cNvPicPr>
            <a:picLocks noChangeAspect="1"/>
          </p:cNvPicPr>
          <p:nvPr/>
        </p:nvPicPr>
        <p:blipFill rotWithShape="1">
          <a:blip r:embed="rId6" cstate="print">
            <a:lum bright="70000" contrast="-70000"/>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r="2771" b="14489"/>
          <a:stretch/>
        </p:blipFill>
        <p:spPr>
          <a:xfrm>
            <a:off x="8489793" y="4209528"/>
            <a:ext cx="517525" cy="455156"/>
          </a:xfrm>
          <a:prstGeom prst="rect">
            <a:avLst/>
          </a:prstGeom>
        </p:spPr>
      </p:pic>
      <p:sp>
        <p:nvSpPr>
          <p:cNvPr id="17" name="TextBox 16">
            <a:extLst>
              <a:ext uri="{FF2B5EF4-FFF2-40B4-BE49-F238E27FC236}">
                <a16:creationId xmlns:a16="http://schemas.microsoft.com/office/drawing/2014/main" id="{888BF573-AA67-48B0-A692-5FE6F382D0F8}"/>
              </a:ext>
            </a:extLst>
          </p:cNvPr>
          <p:cNvSpPr txBox="1"/>
          <p:nvPr/>
        </p:nvSpPr>
        <p:spPr>
          <a:xfrm>
            <a:off x="227285" y="176862"/>
            <a:ext cx="5607997"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Respondents are still dreaming of their summer vacations with sea, sun and beach being on top of mind for their next holiday</a:t>
            </a:r>
            <a:endParaRPr lang="en-US" sz="1400" dirty="0">
              <a:solidFill>
                <a:srgbClr val="3FADDD"/>
              </a:solidFill>
              <a:highlight>
                <a:srgbClr val="FFFF00"/>
              </a:highlight>
              <a:latin typeface="DINPro-Bold" panose="02000503030000020004" pitchFamily="50" charset="0"/>
            </a:endParaRPr>
          </a:p>
        </p:txBody>
      </p:sp>
      <p:sp>
        <p:nvSpPr>
          <p:cNvPr id="21" name="TextBox 20">
            <a:extLst>
              <a:ext uri="{FF2B5EF4-FFF2-40B4-BE49-F238E27FC236}">
                <a16:creationId xmlns:a16="http://schemas.microsoft.com/office/drawing/2014/main" id="{F4B86371-802E-45E7-B6DE-A7BEE894B2D7}"/>
              </a:ext>
            </a:extLst>
          </p:cNvPr>
          <p:cNvSpPr txBox="1"/>
          <p:nvPr/>
        </p:nvSpPr>
        <p:spPr>
          <a:xfrm>
            <a:off x="1485356" y="1214993"/>
            <a:ext cx="375347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Preferred type of leisure trip for respondents most likely to travel </a:t>
            </a:r>
          </a:p>
          <a:p>
            <a:pPr algn="ctr"/>
            <a:r>
              <a:rPr lang="en-US" sz="900" b="0" dirty="0">
                <a:solidFill>
                  <a:srgbClr val="0A0936"/>
                </a:solidFill>
                <a:latin typeface="DINPro-Light" panose="02000504040000020003" pitchFamily="50" charset="0"/>
              </a:rPr>
              <a:t>in the next 6 months</a:t>
            </a:r>
          </a:p>
        </p:txBody>
      </p:sp>
      <p:pic>
        <p:nvPicPr>
          <p:cNvPr id="11" name="Picture 10" descr="A picture containing diagram&#10;&#10;Description automatically generated">
            <a:extLst>
              <a:ext uri="{FF2B5EF4-FFF2-40B4-BE49-F238E27FC236}">
                <a16:creationId xmlns:a16="http://schemas.microsoft.com/office/drawing/2014/main" id="{7B18DC43-F086-4F42-93C6-E61B5E15083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011" t="16305" r="7781" b="7806"/>
          <a:stretch/>
        </p:blipFill>
        <p:spPr>
          <a:xfrm>
            <a:off x="811023" y="1710076"/>
            <a:ext cx="5102137" cy="2708278"/>
          </a:xfrm>
          <a:prstGeom prst="rect">
            <a:avLst/>
          </a:prstGeom>
        </p:spPr>
      </p:pic>
    </p:spTree>
    <p:extLst>
      <p:ext uri="{BB962C8B-B14F-4D97-AF65-F5344CB8AC3E}">
        <p14:creationId xmlns:p14="http://schemas.microsoft.com/office/powerpoint/2010/main" val="275717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38" name="Rectangle 37">
            <a:extLst>
              <a:ext uri="{FF2B5EF4-FFF2-40B4-BE49-F238E27FC236}">
                <a16:creationId xmlns:a16="http://schemas.microsoft.com/office/drawing/2014/main" id="{086C5574-157C-4DE2-B171-CF3F8D7A0211}"/>
              </a:ext>
            </a:extLst>
          </p:cNvPr>
          <p:cNvSpPr/>
          <p:nvPr/>
        </p:nvSpPr>
        <p:spPr>
          <a:xfrm>
            <a:off x="0" y="992360"/>
            <a:ext cx="9144000" cy="415749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5">
            <a:extLst>
              <a:ext uri="{FF2B5EF4-FFF2-40B4-BE49-F238E27FC236}">
                <a16:creationId xmlns:a16="http://schemas.microsoft.com/office/drawing/2014/main" id="{64484AE4-380A-48F3-BCFE-3BCCAB48562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19736C1-1E9B-4F3C-9981-EFAD43A55553}" type="slidenum">
              <a:rPr lang="en-US" sz="700" smtClean="0">
                <a:latin typeface="DINPro-Light" panose="02000504040000020003" pitchFamily="50" charset="0"/>
                <a:cs typeface="Arial"/>
              </a:rPr>
              <a:t>19</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9207A52B-54C6-47BF-BD8F-FDE42E33ECEA}"/>
              </a:ext>
            </a:extLst>
          </p:cNvPr>
          <p:cNvSpPr txBox="1"/>
          <p:nvPr/>
        </p:nvSpPr>
        <p:spPr>
          <a:xfrm>
            <a:off x="287655" y="4835852"/>
            <a:ext cx="436182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Q17.What type of leisure trip within Europe are you most likely to undertake next?</a:t>
            </a:r>
          </a:p>
        </p:txBody>
      </p:sp>
      <p:sp>
        <p:nvSpPr>
          <p:cNvPr id="7" name="TextBox 6">
            <a:extLst>
              <a:ext uri="{FF2B5EF4-FFF2-40B4-BE49-F238E27FC236}">
                <a16:creationId xmlns:a16="http://schemas.microsoft.com/office/drawing/2014/main" id="{6143AE90-5F0B-44D6-BB80-6E2C45F4EEB2}"/>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5,762</a:t>
            </a:r>
          </a:p>
        </p:txBody>
      </p:sp>
      <p:sp>
        <p:nvSpPr>
          <p:cNvPr id="6" name="TextBox 5">
            <a:extLst>
              <a:ext uri="{FF2B5EF4-FFF2-40B4-BE49-F238E27FC236}">
                <a16:creationId xmlns:a16="http://schemas.microsoft.com/office/drawing/2014/main" id="{C946A90F-3242-4272-AA5C-9D7595181025}"/>
              </a:ext>
            </a:extLst>
          </p:cNvPr>
          <p:cNvSpPr txBox="1"/>
          <p:nvPr/>
        </p:nvSpPr>
        <p:spPr>
          <a:xfrm>
            <a:off x="671380" y="246962"/>
            <a:ext cx="7801238"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Sea, sun and beach is more popular among UK respondents, city breaks</a:t>
            </a:r>
            <a:r>
              <a:rPr lang="en-US" sz="1400" dirty="0">
                <a:solidFill>
                  <a:srgbClr val="FF0000"/>
                </a:solidFill>
                <a:latin typeface="DINPro-Bold" panose="02000503030000020004" pitchFamily="50" charset="0"/>
              </a:rPr>
              <a:t> </a:t>
            </a:r>
            <a:r>
              <a:rPr lang="en-US" sz="1400" dirty="0">
                <a:solidFill>
                  <a:srgbClr val="3FADDD"/>
                </a:solidFill>
                <a:latin typeface="DINPro-Bold" panose="02000503030000020004" pitchFamily="50" charset="0"/>
              </a:rPr>
              <a:t>among respondents from Spain. Nature is top of mind among Germans while Italians favor culture the most</a:t>
            </a:r>
          </a:p>
        </p:txBody>
      </p:sp>
      <p:sp>
        <p:nvSpPr>
          <p:cNvPr id="8" name="TextBox 7">
            <a:extLst>
              <a:ext uri="{FF2B5EF4-FFF2-40B4-BE49-F238E27FC236}">
                <a16:creationId xmlns:a16="http://schemas.microsoft.com/office/drawing/2014/main" id="{F6FB3336-A5AA-4923-AF2D-8739A0CE7C42}"/>
              </a:ext>
            </a:extLst>
          </p:cNvPr>
          <p:cNvSpPr txBox="1"/>
          <p:nvPr/>
        </p:nvSpPr>
        <p:spPr>
          <a:xfrm>
            <a:off x="2794511" y="3023183"/>
            <a:ext cx="1202573"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Nature &amp; Outdoors</a:t>
            </a:r>
          </a:p>
        </p:txBody>
      </p:sp>
      <p:graphicFrame>
        <p:nvGraphicFramePr>
          <p:cNvPr id="9" name="Chart 8">
            <a:extLst>
              <a:ext uri="{FF2B5EF4-FFF2-40B4-BE49-F238E27FC236}">
                <a16:creationId xmlns:a16="http://schemas.microsoft.com/office/drawing/2014/main" id="{77E552AB-5A3E-4689-A527-BE1122AE893B}"/>
              </a:ext>
            </a:extLst>
          </p:cNvPr>
          <p:cNvGraphicFramePr/>
          <p:nvPr>
            <p:extLst>
              <p:ext uri="{D42A27DB-BD31-4B8C-83A1-F6EECF244321}">
                <p14:modId xmlns:p14="http://schemas.microsoft.com/office/powerpoint/2010/main" val="837599080"/>
              </p:ext>
            </p:extLst>
          </p:nvPr>
        </p:nvGraphicFramePr>
        <p:xfrm>
          <a:off x="2073977" y="3227651"/>
          <a:ext cx="2039437" cy="1513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14B7804C-7C3B-47CA-BC78-5BD104F8DD09}"/>
              </a:ext>
            </a:extLst>
          </p:cNvPr>
          <p:cNvGraphicFramePr/>
          <p:nvPr>
            <p:extLst>
              <p:ext uri="{D42A27DB-BD31-4B8C-83A1-F6EECF244321}">
                <p14:modId xmlns:p14="http://schemas.microsoft.com/office/powerpoint/2010/main" val="2834533485"/>
              </p:ext>
            </p:extLst>
          </p:nvPr>
        </p:nvGraphicFramePr>
        <p:xfrm>
          <a:off x="6425984" y="1432902"/>
          <a:ext cx="2312195" cy="15139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2783ADA-783B-4672-9DF7-7C773E50ACFC}"/>
              </a:ext>
            </a:extLst>
          </p:cNvPr>
          <p:cNvSpPr txBox="1"/>
          <p:nvPr/>
        </p:nvSpPr>
        <p:spPr>
          <a:xfrm>
            <a:off x="7145716" y="1255086"/>
            <a:ext cx="1204176"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Culture &amp; Heritage</a:t>
            </a:r>
          </a:p>
        </p:txBody>
      </p:sp>
      <p:graphicFrame>
        <p:nvGraphicFramePr>
          <p:cNvPr id="12" name="Chart 11">
            <a:extLst>
              <a:ext uri="{FF2B5EF4-FFF2-40B4-BE49-F238E27FC236}">
                <a16:creationId xmlns:a16="http://schemas.microsoft.com/office/drawing/2014/main" id="{FB569595-CE6B-4170-BE9E-F5B904E924D6}"/>
              </a:ext>
            </a:extLst>
          </p:cNvPr>
          <p:cNvGraphicFramePr/>
          <p:nvPr/>
        </p:nvGraphicFramePr>
        <p:xfrm>
          <a:off x="5413552" y="3227651"/>
          <a:ext cx="1368248" cy="151395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2C3CD941-B925-45FC-A855-03783911E289}"/>
              </a:ext>
            </a:extLst>
          </p:cNvPr>
          <p:cNvSpPr txBox="1"/>
          <p:nvPr/>
        </p:nvSpPr>
        <p:spPr>
          <a:xfrm>
            <a:off x="5804425" y="3013699"/>
            <a:ext cx="636713"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Cruising</a:t>
            </a:r>
          </a:p>
        </p:txBody>
      </p:sp>
      <p:pic>
        <p:nvPicPr>
          <p:cNvPr id="14" name="Picture 13">
            <a:extLst>
              <a:ext uri="{FF2B5EF4-FFF2-40B4-BE49-F238E27FC236}">
                <a16:creationId xmlns:a16="http://schemas.microsoft.com/office/drawing/2014/main" id="{70EC4330-B855-465C-9D4A-36613C3877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82" b="16051"/>
          <a:stretch/>
        </p:blipFill>
        <p:spPr>
          <a:xfrm>
            <a:off x="2546900" y="2978327"/>
            <a:ext cx="284777" cy="242664"/>
          </a:xfrm>
          <a:prstGeom prst="rect">
            <a:avLst/>
          </a:prstGeom>
          <a:effectLst>
            <a:outerShdw blurRad="50800" dist="50800" dir="5400000" sx="102000" sy="102000" algn="ctr" rotWithShape="0">
              <a:schemeClr val="bg1">
                <a:lumMod val="75000"/>
              </a:schemeClr>
            </a:outerShdw>
          </a:effectLst>
        </p:spPr>
      </p:pic>
      <p:pic>
        <p:nvPicPr>
          <p:cNvPr id="15" name="Picture 14">
            <a:extLst>
              <a:ext uri="{FF2B5EF4-FFF2-40B4-BE49-F238E27FC236}">
                <a16:creationId xmlns:a16="http://schemas.microsoft.com/office/drawing/2014/main" id="{799417A2-B4F8-41F9-AB19-7C515C45F0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56" b="16051"/>
          <a:stretch/>
        </p:blipFill>
        <p:spPr>
          <a:xfrm>
            <a:off x="6972936" y="1248197"/>
            <a:ext cx="282472" cy="242356"/>
          </a:xfrm>
          <a:prstGeom prst="rect">
            <a:avLst/>
          </a:prstGeom>
        </p:spPr>
      </p:pic>
      <p:pic>
        <p:nvPicPr>
          <p:cNvPr id="16" name="Picture 15">
            <a:extLst>
              <a:ext uri="{FF2B5EF4-FFF2-40B4-BE49-F238E27FC236}">
                <a16:creationId xmlns:a16="http://schemas.microsoft.com/office/drawing/2014/main" id="{5BB442DF-275D-4DC1-AD94-9C841C5999C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172" b="14489"/>
          <a:stretch/>
        </p:blipFill>
        <p:spPr>
          <a:xfrm>
            <a:off x="5537644" y="2996819"/>
            <a:ext cx="266781" cy="230832"/>
          </a:xfrm>
          <a:prstGeom prst="rect">
            <a:avLst/>
          </a:prstGeom>
        </p:spPr>
      </p:pic>
      <p:graphicFrame>
        <p:nvGraphicFramePr>
          <p:cNvPr id="17" name="Chart 16">
            <a:extLst>
              <a:ext uri="{FF2B5EF4-FFF2-40B4-BE49-F238E27FC236}">
                <a16:creationId xmlns:a16="http://schemas.microsoft.com/office/drawing/2014/main" id="{2BCE7A2C-E11F-4E6C-93CF-4C2733B7BA52}"/>
              </a:ext>
            </a:extLst>
          </p:cNvPr>
          <p:cNvGraphicFramePr/>
          <p:nvPr>
            <p:extLst>
              <p:ext uri="{D42A27DB-BD31-4B8C-83A1-F6EECF244321}">
                <p14:modId xmlns:p14="http://schemas.microsoft.com/office/powerpoint/2010/main" val="490646138"/>
              </p:ext>
            </p:extLst>
          </p:nvPr>
        </p:nvGraphicFramePr>
        <p:xfrm>
          <a:off x="389794" y="1435839"/>
          <a:ext cx="2643640" cy="1513951"/>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DA0CB49B-879E-4AA7-A0F9-695859C7C3DE}"/>
              </a:ext>
            </a:extLst>
          </p:cNvPr>
          <p:cNvSpPr txBox="1"/>
          <p:nvPr/>
        </p:nvSpPr>
        <p:spPr>
          <a:xfrm>
            <a:off x="1340358" y="1246733"/>
            <a:ext cx="1176925"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Sea, Sun, &amp; Beach</a:t>
            </a:r>
          </a:p>
        </p:txBody>
      </p:sp>
      <p:pic>
        <p:nvPicPr>
          <p:cNvPr id="19" name="Picture 18">
            <a:extLst>
              <a:ext uri="{FF2B5EF4-FFF2-40B4-BE49-F238E27FC236}">
                <a16:creationId xmlns:a16="http://schemas.microsoft.com/office/drawing/2014/main" id="{F4A2384A-A4DA-4BB9-92A8-891567C779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651" b="24263"/>
          <a:stretch/>
        </p:blipFill>
        <p:spPr>
          <a:xfrm>
            <a:off x="1020251" y="1179365"/>
            <a:ext cx="365125" cy="284066"/>
          </a:xfrm>
          <a:prstGeom prst="rect">
            <a:avLst/>
          </a:prstGeom>
        </p:spPr>
      </p:pic>
      <p:graphicFrame>
        <p:nvGraphicFramePr>
          <p:cNvPr id="20" name="Chart 19">
            <a:extLst>
              <a:ext uri="{FF2B5EF4-FFF2-40B4-BE49-F238E27FC236}">
                <a16:creationId xmlns:a16="http://schemas.microsoft.com/office/drawing/2014/main" id="{DCFC5A26-8162-4FCE-851A-ED029555840A}"/>
              </a:ext>
            </a:extLst>
          </p:cNvPr>
          <p:cNvGraphicFramePr/>
          <p:nvPr>
            <p:extLst>
              <p:ext uri="{D42A27DB-BD31-4B8C-83A1-F6EECF244321}">
                <p14:modId xmlns:p14="http://schemas.microsoft.com/office/powerpoint/2010/main" val="274469702"/>
              </p:ext>
            </p:extLst>
          </p:nvPr>
        </p:nvGraphicFramePr>
        <p:xfrm>
          <a:off x="3377981" y="1441622"/>
          <a:ext cx="2643640" cy="1513951"/>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20">
            <a:extLst>
              <a:ext uri="{FF2B5EF4-FFF2-40B4-BE49-F238E27FC236}">
                <a16:creationId xmlns:a16="http://schemas.microsoft.com/office/drawing/2014/main" id="{8A47C8FB-52B8-4390-9FF7-22960C078E9C}"/>
              </a:ext>
            </a:extLst>
          </p:cNvPr>
          <p:cNvSpPr txBox="1"/>
          <p:nvPr/>
        </p:nvSpPr>
        <p:spPr>
          <a:xfrm>
            <a:off x="4343064" y="1212259"/>
            <a:ext cx="740908"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City Break</a:t>
            </a:r>
          </a:p>
        </p:txBody>
      </p:sp>
      <p:pic>
        <p:nvPicPr>
          <p:cNvPr id="22" name="Picture 21">
            <a:extLst>
              <a:ext uri="{FF2B5EF4-FFF2-40B4-BE49-F238E27FC236}">
                <a16:creationId xmlns:a16="http://schemas.microsoft.com/office/drawing/2014/main" id="{D07660AA-EA5A-4017-8D34-D698667829E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172" b="24263"/>
          <a:stretch/>
        </p:blipFill>
        <p:spPr>
          <a:xfrm>
            <a:off x="4053915" y="1136010"/>
            <a:ext cx="390100" cy="298952"/>
          </a:xfrm>
          <a:prstGeom prst="rect">
            <a:avLst/>
          </a:prstGeom>
          <a:effectLst>
            <a:outerShdw dist="38100" sx="1000" sy="1000" algn="ctr" rotWithShape="0">
              <a:schemeClr val="bg1">
                <a:lumMod val="85000"/>
                <a:alpha val="0"/>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781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dirty="0"/>
          </a:p>
        </p:txBody>
      </p:sp>
      <p:sp>
        <p:nvSpPr>
          <p:cNvPr id="3" name="object 3"/>
          <p:cNvSpPr txBox="1"/>
          <p:nvPr/>
        </p:nvSpPr>
        <p:spPr>
          <a:xfrm>
            <a:off x="1049298" y="1896242"/>
            <a:ext cx="7180301" cy="2967479"/>
          </a:xfrm>
          <a:prstGeom prst="rect">
            <a:avLst/>
          </a:prstGeom>
        </p:spPr>
        <p:txBody>
          <a:bodyPr vert="horz" wrap="square" lIns="0" tIns="30480" rIns="0" bIns="0" rtlCol="0">
            <a:spAutoFit/>
          </a:bodyPr>
          <a:lstStyle/>
          <a:p>
            <a:pPr marL="12700" marR="5080" algn="just">
              <a:lnSpc>
                <a:spcPts val="1700"/>
              </a:lnSpc>
              <a:spcBef>
                <a:spcPts val="240"/>
              </a:spcBef>
              <a:buClr>
                <a:srgbClr val="2D8CB5"/>
              </a:buClr>
              <a:tabLst>
                <a:tab pos="241300" algn="l"/>
              </a:tabLst>
            </a:pPr>
            <a:r>
              <a:rPr lang="en-US" sz="1500" spc="-100" dirty="0">
                <a:solidFill>
                  <a:srgbClr val="3FADDD"/>
                </a:solidFill>
                <a:latin typeface="DINPro-Light" panose="02000504040000020003" pitchFamily="50" charset="0"/>
                <a:ea typeface="+mj-ea"/>
                <a:cs typeface="Arial"/>
              </a:rPr>
              <a:t>This report </a:t>
            </a:r>
            <a:r>
              <a:rPr lang="en-GB" sz="1500" spc="-100" dirty="0">
                <a:solidFill>
                  <a:srgbClr val="3FADDD"/>
                </a:solidFill>
                <a:latin typeface="DINPro-Light" panose="02000504040000020003" pitchFamily="50" charset="0"/>
                <a:ea typeface="+mj-ea"/>
                <a:cs typeface="Arial"/>
              </a:rPr>
              <a:t>examines and </a:t>
            </a:r>
            <a:r>
              <a:rPr lang="en-US" sz="1500" spc="-100" dirty="0">
                <a:solidFill>
                  <a:srgbClr val="3FADDD"/>
                </a:solidFill>
                <a:latin typeface="DINPro-Light" panose="02000504040000020003" pitchFamily="50" charset="0"/>
                <a:ea typeface="+mj-ea"/>
                <a:cs typeface="Arial"/>
              </a:rPr>
              <a:t>monitors sentiment and short-term intentions for domestic and intra-regional travel of European citizens from 10 high-volume source markets in light of the COVID-19 crisis, and is the first out of six waves of market research, conducted in August 2020 onwards. </a:t>
            </a:r>
          </a:p>
          <a:p>
            <a:pPr marL="12700" marR="5080" algn="just">
              <a:lnSpc>
                <a:spcPts val="1700"/>
              </a:lnSpc>
              <a:spcBef>
                <a:spcPts val="240"/>
              </a:spcBef>
              <a:buClr>
                <a:srgbClr val="2D8CB5"/>
              </a:buClr>
              <a:tabLst>
                <a:tab pos="241300" algn="l"/>
              </a:tabLst>
            </a:pPr>
            <a:endParaRPr lang="en-US" sz="1000" spc="-5" dirty="0">
              <a:solidFill>
                <a:srgbClr val="231F20"/>
              </a:solidFill>
              <a:latin typeface="DINPro-Light" panose="02000504040000020003" pitchFamily="50" charset="0"/>
              <a:cs typeface="Arial"/>
            </a:endParaRPr>
          </a:p>
          <a:p>
            <a:pPr marL="241300" marR="5080" indent="-228600" algn="just">
              <a:lnSpc>
                <a:spcPts val="1700"/>
              </a:lnSpc>
              <a:spcBef>
                <a:spcPts val="240"/>
              </a:spcBef>
              <a:buClr>
                <a:srgbClr val="2D8CB5"/>
              </a:buClr>
              <a:buChar char="•"/>
              <a:tabLst>
                <a:tab pos="241300" algn="l"/>
              </a:tabLst>
            </a:pPr>
            <a:r>
              <a:rPr lang="en-US" sz="1500" spc="-5" dirty="0">
                <a:solidFill>
                  <a:srgbClr val="231F20"/>
                </a:solidFill>
                <a:latin typeface="DINPro-Light" panose="02000504040000020003" pitchFamily="50" charset="0"/>
                <a:cs typeface="Arial"/>
              </a:rPr>
              <a:t>Europeans demonstrate an </a:t>
            </a:r>
            <a:r>
              <a:rPr lang="en-US" sz="1500" b="1" spc="-5" dirty="0">
                <a:solidFill>
                  <a:srgbClr val="231F20"/>
                </a:solidFill>
                <a:latin typeface="DINPro-Light" panose="02000504040000020003" pitchFamily="50" charset="0"/>
                <a:cs typeface="Arial"/>
              </a:rPr>
              <a:t>optimistic sentiment towards travel; </a:t>
            </a:r>
            <a:r>
              <a:rPr lang="en-US" sz="1500" spc="-5" dirty="0">
                <a:solidFill>
                  <a:srgbClr val="231F20"/>
                </a:solidFill>
                <a:latin typeface="DINPro-Light" panose="02000504040000020003" pitchFamily="50" charset="0"/>
                <a:cs typeface="Arial"/>
              </a:rPr>
              <a:t>54% of respondents intend to take a trip in the next 6 months while 26% state that they plan to travel until November 2020. Travel in Europe is a top choice with 41% intending to travel within their own country and 39% </a:t>
            </a:r>
            <a:r>
              <a:rPr lang="en-US" sz="1500" spc="-5" dirty="0">
                <a:latin typeface="DINPro-Light" panose="02000504040000020003" pitchFamily="50" charset="0"/>
                <a:cs typeface="Arial"/>
              </a:rPr>
              <a:t>to</a:t>
            </a:r>
            <a:r>
              <a:rPr lang="en-US" sz="1500" spc="-5" dirty="0">
                <a:solidFill>
                  <a:srgbClr val="FF0000"/>
                </a:solidFill>
                <a:latin typeface="DINPro-Light" panose="02000504040000020003" pitchFamily="50" charset="0"/>
                <a:cs typeface="Arial"/>
              </a:rPr>
              <a:t> </a:t>
            </a:r>
            <a:r>
              <a:rPr lang="en-US" sz="1500" spc="-5" dirty="0">
                <a:solidFill>
                  <a:srgbClr val="231F20"/>
                </a:solidFill>
                <a:latin typeface="DINPro-Light" panose="02000504040000020003" pitchFamily="50" charset="0"/>
                <a:cs typeface="Arial"/>
              </a:rPr>
              <a:t>other European destinations. Only 11% consider a trip outside Europe in the next months.</a:t>
            </a:r>
          </a:p>
          <a:p>
            <a:pPr marL="241300" marR="5080" indent="-228600" algn="just">
              <a:lnSpc>
                <a:spcPts val="1700"/>
              </a:lnSpc>
              <a:spcBef>
                <a:spcPts val="240"/>
              </a:spcBef>
              <a:buClr>
                <a:srgbClr val="2D8CB5"/>
              </a:buClr>
              <a:buFontTx/>
              <a:buChar char="•"/>
              <a:tabLst>
                <a:tab pos="241300" algn="l"/>
              </a:tabLst>
            </a:pPr>
            <a:r>
              <a:rPr lang="en-US" sz="1500" spc="-5" dirty="0">
                <a:solidFill>
                  <a:srgbClr val="231F20"/>
                </a:solidFill>
                <a:latin typeface="DINPro-Light" panose="02000504040000020003" pitchFamily="50" charset="0"/>
                <a:cs typeface="Arial"/>
              </a:rPr>
              <a:t>The large majority of respondents who are more eager to travel, domestically or within Europe, in the next 6 months, will plan a l</a:t>
            </a:r>
            <a:r>
              <a:rPr lang="en-US" sz="1500" b="1" spc="-5" dirty="0">
                <a:solidFill>
                  <a:srgbClr val="231F20"/>
                </a:solidFill>
                <a:latin typeface="DINPro-Light" panose="02000504040000020003" pitchFamily="50" charset="0"/>
                <a:cs typeface="Arial"/>
              </a:rPr>
              <a:t>eisure</a:t>
            </a:r>
            <a:r>
              <a:rPr lang="en-US" sz="1500" spc="-5" dirty="0">
                <a:solidFill>
                  <a:srgbClr val="231F20"/>
                </a:solidFill>
                <a:latin typeface="DINPro-Light" panose="02000504040000020003" pitchFamily="50" charset="0"/>
                <a:cs typeface="Arial"/>
              </a:rPr>
              <a:t> trip (66%)</a:t>
            </a:r>
            <a:r>
              <a:rPr lang="en-US" sz="1500" b="1" spc="-5" dirty="0">
                <a:solidFill>
                  <a:srgbClr val="231F20"/>
                </a:solidFill>
                <a:latin typeface="DINPro-Light" panose="02000504040000020003" pitchFamily="50" charset="0"/>
                <a:cs typeface="Arial"/>
              </a:rPr>
              <a:t>. </a:t>
            </a:r>
            <a:r>
              <a:rPr lang="en-US" sz="1500" spc="-5" dirty="0">
                <a:solidFill>
                  <a:srgbClr val="231F20"/>
                </a:solidFill>
                <a:latin typeface="DINPro-Light" panose="02000504040000020003" pitchFamily="50" charset="0"/>
                <a:cs typeface="Arial"/>
              </a:rPr>
              <a:t>Other purposes include </a:t>
            </a:r>
            <a:r>
              <a:rPr lang="en-US" sz="1500" b="1" spc="-5" dirty="0">
                <a:solidFill>
                  <a:srgbClr val="231F20"/>
                </a:solidFill>
                <a:latin typeface="DINPro-Light" panose="02000504040000020003" pitchFamily="50" charset="0"/>
                <a:cs typeface="Arial"/>
              </a:rPr>
              <a:t>Visiting Friends and Relatives </a:t>
            </a:r>
            <a:r>
              <a:rPr lang="en-US" sz="1500" spc="-5" dirty="0">
                <a:solidFill>
                  <a:srgbClr val="231F20"/>
                </a:solidFill>
                <a:latin typeface="DINPro-Light" panose="02000504040000020003" pitchFamily="50" charset="0"/>
                <a:cs typeface="Arial"/>
              </a:rPr>
              <a:t>(19%) and </a:t>
            </a:r>
            <a:r>
              <a:rPr lang="en-US" sz="1500" b="1" spc="-5" dirty="0">
                <a:solidFill>
                  <a:srgbClr val="231F20"/>
                </a:solidFill>
                <a:latin typeface="DINPro-Light" panose="02000504040000020003" pitchFamily="50" charset="0"/>
                <a:cs typeface="Arial"/>
              </a:rPr>
              <a:t>Business</a:t>
            </a:r>
            <a:r>
              <a:rPr lang="en-US" sz="1500" spc="-5" dirty="0">
                <a:solidFill>
                  <a:srgbClr val="231F20"/>
                </a:solidFill>
                <a:latin typeface="DINPro-Light" panose="02000504040000020003" pitchFamily="50" charset="0"/>
                <a:cs typeface="Arial"/>
              </a:rPr>
              <a:t> Travel (9%).</a:t>
            </a:r>
          </a:p>
          <a:p>
            <a:pPr marL="241300" marR="5080" indent="-228600" algn="just">
              <a:lnSpc>
                <a:spcPts val="1700"/>
              </a:lnSpc>
              <a:spcBef>
                <a:spcPts val="240"/>
              </a:spcBef>
              <a:buClr>
                <a:srgbClr val="2D8CB5"/>
              </a:buClr>
              <a:buChar char="•"/>
              <a:tabLst>
                <a:tab pos="241300" algn="l"/>
              </a:tabLst>
            </a:pPr>
            <a:endParaRPr lang="en-US" sz="1500" spc="-5" dirty="0">
              <a:solidFill>
                <a:srgbClr val="231F20"/>
              </a:solidFill>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1</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5" name="object 5"/>
          <p:cNvSpPr/>
          <p:nvPr/>
        </p:nvSpPr>
        <p:spPr>
          <a:xfrm>
            <a:off x="1049298" y="136207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F5F5B174-96DE-465C-9D05-ADB2A3335046}" type="slidenum">
              <a:rPr lang="en-US" sz="700" smtClean="0">
                <a:latin typeface="DINPro-Light" panose="02000504040000020003" pitchFamily="50" charset="0"/>
                <a:cs typeface="Arial"/>
              </a:rPr>
              <a:t>2</a:t>
            </a:fld>
            <a:endParaRPr sz="700" dirty="0">
              <a:latin typeface="DINPro-Light" panose="02000504040000020003" pitchFamily="50" charset="0"/>
              <a:cs typeface="Arial"/>
            </a:endParaRPr>
          </a:p>
        </p:txBody>
      </p:sp>
    </p:spTree>
    <p:extLst>
      <p:ext uri="{BB962C8B-B14F-4D97-AF65-F5344CB8AC3E}">
        <p14:creationId xmlns:p14="http://schemas.microsoft.com/office/powerpoint/2010/main" val="411414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pic>
        <p:nvPicPr>
          <p:cNvPr id="124" name="Picture 123">
            <a:extLst>
              <a:ext uri="{FF2B5EF4-FFF2-40B4-BE49-F238E27FC236}">
                <a16:creationId xmlns:a16="http://schemas.microsoft.com/office/drawing/2014/main" id="{98CC2D87-BAEC-4326-8015-F66FEEE4A8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31" b="15968"/>
          <a:stretch/>
        </p:blipFill>
        <p:spPr>
          <a:xfrm>
            <a:off x="7772400" y="93597"/>
            <a:ext cx="1279525" cy="1121539"/>
          </a:xfrm>
          <a:prstGeom prst="rect">
            <a:avLst/>
          </a:prstGeom>
        </p:spPr>
      </p:pic>
      <p:graphicFrame>
        <p:nvGraphicFramePr>
          <p:cNvPr id="130" name="Chart 129">
            <a:extLst>
              <a:ext uri="{FF2B5EF4-FFF2-40B4-BE49-F238E27FC236}">
                <a16:creationId xmlns:a16="http://schemas.microsoft.com/office/drawing/2014/main" id="{5BA1EE3A-9E38-4050-B5DC-D8BB71DCEB57}"/>
              </a:ext>
            </a:extLst>
          </p:cNvPr>
          <p:cNvGraphicFramePr/>
          <p:nvPr>
            <p:extLst>
              <p:ext uri="{D42A27DB-BD31-4B8C-83A1-F6EECF244321}">
                <p14:modId xmlns:p14="http://schemas.microsoft.com/office/powerpoint/2010/main" val="3578046013"/>
              </p:ext>
            </p:extLst>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5" name="Chart 134">
            <a:extLst>
              <a:ext uri="{FF2B5EF4-FFF2-40B4-BE49-F238E27FC236}">
                <a16:creationId xmlns:a16="http://schemas.microsoft.com/office/drawing/2014/main" id="{C0EB4288-5A50-4F5D-BF9A-7BF0F33C1705}"/>
              </a:ext>
            </a:extLst>
          </p:cNvPr>
          <p:cNvGraphicFramePr/>
          <p:nvPr>
            <p:extLst>
              <p:ext uri="{D42A27DB-BD31-4B8C-83A1-F6EECF244321}">
                <p14:modId xmlns:p14="http://schemas.microsoft.com/office/powerpoint/2010/main" val="984349594"/>
              </p:ext>
            </p:extLst>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4"/>
          </a:graphicData>
        </a:graphic>
      </p:graphicFrame>
      <p:sp>
        <p:nvSpPr>
          <p:cNvPr id="143" name="TextBox 142">
            <a:extLst>
              <a:ext uri="{FF2B5EF4-FFF2-40B4-BE49-F238E27FC236}">
                <a16:creationId xmlns:a16="http://schemas.microsoft.com/office/drawing/2014/main" id="{AD73D903-D209-4A12-9AC3-C8B75DB58D6A}"/>
              </a:ext>
            </a:extLst>
          </p:cNvPr>
          <p:cNvSpPr txBox="1"/>
          <p:nvPr/>
        </p:nvSpPr>
        <p:spPr>
          <a:xfrm>
            <a:off x="287655" y="1435216"/>
            <a:ext cx="2493289"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Germans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756033" y="1431925"/>
            <a:ext cx="2032731"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Germans travel within the next 6 months</a:t>
            </a:r>
          </a:p>
        </p:txBody>
      </p:sp>
      <p:sp>
        <p:nvSpPr>
          <p:cNvPr id="5" name="TextBox 4">
            <a:extLst>
              <a:ext uri="{FF2B5EF4-FFF2-40B4-BE49-F238E27FC236}">
                <a16:creationId xmlns:a16="http://schemas.microsoft.com/office/drawing/2014/main" id="{B7850337-25CE-4575-AB04-1CCA624C7605}"/>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6" name="TextBox 5">
            <a:extLst>
              <a:ext uri="{FF2B5EF4-FFF2-40B4-BE49-F238E27FC236}">
                <a16:creationId xmlns:a16="http://schemas.microsoft.com/office/drawing/2014/main" id="{2F6B4256-8428-43C8-AB20-742921800557}"/>
              </a:ext>
            </a:extLst>
          </p:cNvPr>
          <p:cNvSpPr txBox="1"/>
          <p:nvPr/>
        </p:nvSpPr>
        <p:spPr>
          <a:xfrm>
            <a:off x="717066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7" name="object 5">
            <a:extLst>
              <a:ext uri="{FF2B5EF4-FFF2-40B4-BE49-F238E27FC236}">
                <a16:creationId xmlns:a16="http://schemas.microsoft.com/office/drawing/2014/main" id="{35231C67-DFF9-4B2D-82CB-42DA3DCFB2D2}"/>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9288D640-505F-41CF-8022-836AE76A7BB3}" type="slidenum">
              <a:rPr lang="en-US" sz="700" smtClean="0">
                <a:latin typeface="DINPro-Light" panose="02000504040000020003" pitchFamily="50" charset="0"/>
                <a:cs typeface="Arial"/>
              </a:rPr>
              <a:t>20</a:t>
            </a:fld>
            <a:endParaRPr sz="700" dirty="0">
              <a:latin typeface="DINPro-Light" panose="02000504040000020003" pitchFamily="50" charset="0"/>
              <a:cs typeface="Arial"/>
            </a:endParaRPr>
          </a:p>
        </p:txBody>
      </p:sp>
      <p:sp>
        <p:nvSpPr>
          <p:cNvPr id="8" name="Rectangle 7">
            <a:extLst>
              <a:ext uri="{FF2B5EF4-FFF2-40B4-BE49-F238E27FC236}">
                <a16:creationId xmlns:a16="http://schemas.microsoft.com/office/drawing/2014/main" id="{4BCAEB44-12F9-4E74-A050-690DAB378C35}"/>
              </a:ext>
            </a:extLst>
          </p:cNvPr>
          <p:cNvSpPr/>
          <p:nvPr/>
        </p:nvSpPr>
        <p:spPr>
          <a:xfrm>
            <a:off x="258881" y="1937265"/>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0182CC4-DE9C-4BDA-95B0-61000D784ABE}"/>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2" name="TextBox 11">
            <a:extLst>
              <a:ext uri="{FF2B5EF4-FFF2-40B4-BE49-F238E27FC236}">
                <a16:creationId xmlns:a16="http://schemas.microsoft.com/office/drawing/2014/main" id="{32D0DA70-3848-434A-9805-B641659E7E29}"/>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3" name="TextBox 12">
            <a:extLst>
              <a:ext uri="{FF2B5EF4-FFF2-40B4-BE49-F238E27FC236}">
                <a16:creationId xmlns:a16="http://schemas.microsoft.com/office/drawing/2014/main" id="{EA95411B-28BF-4D58-A77E-659C650C5820}"/>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graphicFrame>
        <p:nvGraphicFramePr>
          <p:cNvPr id="19" name="Chart 18">
            <a:extLst>
              <a:ext uri="{FF2B5EF4-FFF2-40B4-BE49-F238E27FC236}">
                <a16:creationId xmlns:a16="http://schemas.microsoft.com/office/drawing/2014/main" id="{9B83BA5F-09E9-430F-826C-B3E6BDACC356}"/>
              </a:ext>
            </a:extLst>
          </p:cNvPr>
          <p:cNvGraphicFramePr/>
          <p:nvPr>
            <p:extLst>
              <p:ext uri="{D42A27DB-BD31-4B8C-83A1-F6EECF244321}">
                <p14:modId xmlns:p14="http://schemas.microsoft.com/office/powerpoint/2010/main" val="360153480"/>
              </p:ext>
            </p:extLst>
          </p:nvPr>
        </p:nvGraphicFramePr>
        <p:xfrm>
          <a:off x="6389936" y="1779000"/>
          <a:ext cx="2743200" cy="208807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AD403D66-56DB-44B2-A83E-D072AAA8676F}"/>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GERMANY</a:t>
            </a:r>
          </a:p>
          <a:p>
            <a:r>
              <a:rPr lang="en-US" sz="1400" dirty="0">
                <a:solidFill>
                  <a:srgbClr val="3FADDD"/>
                </a:solidFill>
                <a:latin typeface="DINPro-Bold" panose="02000503030000020004" pitchFamily="50" charset="0"/>
              </a:rPr>
              <a:t>More than 1 in 2 respondents intend to travel in the next 6 months having similar preference for domestic and European destinations</a:t>
            </a:r>
          </a:p>
        </p:txBody>
      </p:sp>
      <p:sp>
        <p:nvSpPr>
          <p:cNvPr id="10" name="TextBox 9">
            <a:extLst>
              <a:ext uri="{FF2B5EF4-FFF2-40B4-BE49-F238E27FC236}">
                <a16:creationId xmlns:a16="http://schemas.microsoft.com/office/drawing/2014/main" id="{6860AA35-2117-4054-860E-AB8C7FF9179E}"/>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14" name="TextBox 13">
            <a:extLst>
              <a:ext uri="{FF2B5EF4-FFF2-40B4-BE49-F238E27FC236}">
                <a16:creationId xmlns:a16="http://schemas.microsoft.com/office/drawing/2014/main" id="{99FBBF70-AC29-44E3-9B1C-864568CEA23F}"/>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extLst>
              <p:ext uri="{D42A27DB-BD31-4B8C-83A1-F6EECF244321}">
                <p14:modId xmlns:p14="http://schemas.microsoft.com/office/powerpoint/2010/main" val="1949387"/>
              </p:ext>
            </p:extLst>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5" name="Chart 134">
            <a:extLst>
              <a:ext uri="{FF2B5EF4-FFF2-40B4-BE49-F238E27FC236}">
                <a16:creationId xmlns:a16="http://schemas.microsoft.com/office/drawing/2014/main" id="{C0EB4288-5A50-4F5D-BF9A-7BF0F33C1705}"/>
              </a:ext>
            </a:extLst>
          </p:cNvPr>
          <p:cNvGraphicFramePr/>
          <p:nvPr>
            <p:extLst>
              <p:ext uri="{D42A27DB-BD31-4B8C-83A1-F6EECF244321}">
                <p14:modId xmlns:p14="http://schemas.microsoft.com/office/powerpoint/2010/main" val="627950823"/>
              </p:ext>
            </p:extLst>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3"/>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British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6469" y="1435216"/>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British travel within the next 6 months</a:t>
            </a:r>
          </a:p>
        </p:txBody>
      </p:sp>
      <p:graphicFrame>
        <p:nvGraphicFramePr>
          <p:cNvPr id="150" name="Chart 149">
            <a:extLst>
              <a:ext uri="{FF2B5EF4-FFF2-40B4-BE49-F238E27FC236}">
                <a16:creationId xmlns:a16="http://schemas.microsoft.com/office/drawing/2014/main" id="{9B83BA5F-09E9-430F-826C-B3E6BDACC356}"/>
              </a:ext>
            </a:extLst>
          </p:cNvPr>
          <p:cNvGraphicFramePr/>
          <p:nvPr>
            <p:extLst>
              <p:ext uri="{D42A27DB-BD31-4B8C-83A1-F6EECF244321}">
                <p14:modId xmlns:p14="http://schemas.microsoft.com/office/powerpoint/2010/main" val="48940835"/>
              </p:ext>
            </p:extLst>
          </p:nvPr>
        </p:nvGraphicFramePr>
        <p:xfrm>
          <a:off x="6373546" y="1948177"/>
          <a:ext cx="2743200" cy="208807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8FE66B9B-A542-400E-A7E3-6F335C1892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51" b="14489"/>
          <a:stretch/>
        </p:blipFill>
        <p:spPr>
          <a:xfrm>
            <a:off x="7772400" y="184175"/>
            <a:ext cx="1217374" cy="1069345"/>
          </a:xfrm>
          <a:prstGeom prst="rect">
            <a:avLst/>
          </a:prstGeom>
        </p:spPr>
      </p:pic>
      <p:sp>
        <p:nvSpPr>
          <p:cNvPr id="9" name="object 5">
            <a:extLst>
              <a:ext uri="{FF2B5EF4-FFF2-40B4-BE49-F238E27FC236}">
                <a16:creationId xmlns:a16="http://schemas.microsoft.com/office/drawing/2014/main" id="{BE1434ED-8EE5-43FE-AA11-99955D1917AF}"/>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776BC4E-89F0-47B4-9B32-0E2154801E92}" type="slidenum">
              <a:rPr lang="en-US" sz="700" smtClean="0">
                <a:latin typeface="DINPro-Light" panose="02000504040000020003" pitchFamily="50" charset="0"/>
                <a:cs typeface="Arial"/>
              </a:rPr>
              <a:t>21</a:t>
            </a:fld>
            <a:endParaRPr sz="700" dirty="0">
              <a:latin typeface="DINPro-Light" panose="02000504040000020003" pitchFamily="50" charset="0"/>
              <a:cs typeface="Arial"/>
            </a:endParaRPr>
          </a:p>
        </p:txBody>
      </p:sp>
      <p:sp>
        <p:nvSpPr>
          <p:cNvPr id="12" name="TextBox 11">
            <a:extLst>
              <a:ext uri="{FF2B5EF4-FFF2-40B4-BE49-F238E27FC236}">
                <a16:creationId xmlns:a16="http://schemas.microsoft.com/office/drawing/2014/main" id="{5D35977B-9C67-4029-A213-27164E905D3C}"/>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13" name="TextBox 12">
            <a:extLst>
              <a:ext uri="{FF2B5EF4-FFF2-40B4-BE49-F238E27FC236}">
                <a16:creationId xmlns:a16="http://schemas.microsoft.com/office/drawing/2014/main" id="{B8E1D0D5-5285-4CF9-B091-6BB72E97356A}"/>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14" name="TextBox 13">
            <a:extLst>
              <a:ext uri="{FF2B5EF4-FFF2-40B4-BE49-F238E27FC236}">
                <a16:creationId xmlns:a16="http://schemas.microsoft.com/office/drawing/2014/main" id="{A4657428-64AB-49AA-A938-35BAF0A41B46}"/>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7" name="Rectangle 6">
            <a:extLst>
              <a:ext uri="{FF2B5EF4-FFF2-40B4-BE49-F238E27FC236}">
                <a16:creationId xmlns:a16="http://schemas.microsoft.com/office/drawing/2014/main" id="{B7F3FF33-140A-4D0F-AA91-616DE10904B4}"/>
              </a:ext>
            </a:extLst>
          </p:cNvPr>
          <p:cNvSpPr/>
          <p:nvPr/>
        </p:nvSpPr>
        <p:spPr>
          <a:xfrm>
            <a:off x="258881" y="1937265"/>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98610C-2248-4070-A1C2-3FC09670C115}"/>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1" name="TextBox 10">
            <a:extLst>
              <a:ext uri="{FF2B5EF4-FFF2-40B4-BE49-F238E27FC236}">
                <a16:creationId xmlns:a16="http://schemas.microsoft.com/office/drawing/2014/main" id="{8FD05E19-39C4-4690-B0DF-12791CC8CAF1}"/>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5" name="TextBox 14">
            <a:extLst>
              <a:ext uri="{FF2B5EF4-FFF2-40B4-BE49-F238E27FC236}">
                <a16:creationId xmlns:a16="http://schemas.microsoft.com/office/drawing/2014/main" id="{ADD19F4C-79E0-4432-9261-7938545B0CA2}"/>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8" name="object 3">
            <a:extLst>
              <a:ext uri="{FF2B5EF4-FFF2-40B4-BE49-F238E27FC236}">
                <a16:creationId xmlns:a16="http://schemas.microsoft.com/office/drawing/2014/main" id="{14CF4FC0-32B6-4373-869D-F1C6A3B10037}"/>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 name="TextBox 2">
            <a:extLst>
              <a:ext uri="{FF2B5EF4-FFF2-40B4-BE49-F238E27FC236}">
                <a16:creationId xmlns:a16="http://schemas.microsoft.com/office/drawing/2014/main" id="{3048DB3B-F4F9-44C2-A9A0-8F2110C4066F}"/>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UNITED KINGDOM</a:t>
            </a:r>
          </a:p>
          <a:p>
            <a:r>
              <a:rPr lang="en-US" sz="1400" dirty="0">
                <a:solidFill>
                  <a:srgbClr val="3FADDD"/>
                </a:solidFill>
                <a:latin typeface="DINPro-Bold" panose="02000503030000020004" pitchFamily="50" charset="0"/>
              </a:rPr>
              <a:t>More than 4 in 10 respondents are uncertain as to the timing of their next trip, while they show a stronger preference for domestic destinations</a:t>
            </a:r>
          </a:p>
        </p:txBody>
      </p:sp>
      <p:sp>
        <p:nvSpPr>
          <p:cNvPr id="4" name="TextBox 3">
            <a:extLst>
              <a:ext uri="{FF2B5EF4-FFF2-40B4-BE49-F238E27FC236}">
                <a16:creationId xmlns:a16="http://schemas.microsoft.com/office/drawing/2014/main" id="{B124B85E-EAA4-442D-82A7-1A60AE626B78}"/>
              </a:ext>
            </a:extLst>
          </p:cNvPr>
          <p:cNvSpPr txBox="1"/>
          <p:nvPr/>
        </p:nvSpPr>
        <p:spPr>
          <a:xfrm>
            <a:off x="323699" y="1435216"/>
            <a:ext cx="2457245"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6" name="TextBox 5">
            <a:extLst>
              <a:ext uri="{FF2B5EF4-FFF2-40B4-BE49-F238E27FC236}">
                <a16:creationId xmlns:a16="http://schemas.microsoft.com/office/drawing/2014/main" id="{C7D36413-827F-4663-9CA6-47AF21953640}"/>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270956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5" name="Chart 134">
            <a:extLst>
              <a:ext uri="{FF2B5EF4-FFF2-40B4-BE49-F238E27FC236}">
                <a16:creationId xmlns:a16="http://schemas.microsoft.com/office/drawing/2014/main" id="{C0EB4288-5A50-4F5D-BF9A-7BF0F33C1705}"/>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3"/>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French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6469" y="1435216"/>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French travel within the next 6 months</a:t>
            </a:r>
          </a:p>
        </p:txBody>
      </p:sp>
      <p:graphicFrame>
        <p:nvGraphicFramePr>
          <p:cNvPr id="150" name="Chart 149">
            <a:extLst>
              <a:ext uri="{FF2B5EF4-FFF2-40B4-BE49-F238E27FC236}">
                <a16:creationId xmlns:a16="http://schemas.microsoft.com/office/drawing/2014/main" id="{9B83BA5F-09E9-430F-826C-B3E6BDACC356}"/>
              </a:ext>
            </a:extLst>
          </p:cNvPr>
          <p:cNvGraphicFramePr/>
          <p:nvPr/>
        </p:nvGraphicFramePr>
        <p:xfrm>
          <a:off x="6373546" y="1948177"/>
          <a:ext cx="2743200" cy="2088075"/>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66B79F54-444D-448C-B726-38FA91E2F9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72" b="13009"/>
          <a:stretch/>
        </p:blipFill>
        <p:spPr>
          <a:xfrm>
            <a:off x="7950337" y="212725"/>
            <a:ext cx="946987" cy="833562"/>
          </a:xfrm>
          <a:prstGeom prst="rect">
            <a:avLst/>
          </a:prstGeom>
        </p:spPr>
      </p:pic>
      <p:sp>
        <p:nvSpPr>
          <p:cNvPr id="11" name="object 5">
            <a:extLst>
              <a:ext uri="{FF2B5EF4-FFF2-40B4-BE49-F238E27FC236}">
                <a16:creationId xmlns:a16="http://schemas.microsoft.com/office/drawing/2014/main" id="{F1CCFCAE-FA03-4188-81CD-C31042620186}"/>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2547FA7-E0AF-4046-8B71-5EA5093BB259}" type="slidenum">
              <a:rPr lang="en-US" sz="700" smtClean="0">
                <a:latin typeface="DINPro-Light" panose="02000504040000020003" pitchFamily="50" charset="0"/>
                <a:cs typeface="Arial"/>
              </a:rPr>
              <a:t>22</a:t>
            </a:fld>
            <a:endParaRPr sz="700" dirty="0">
              <a:latin typeface="DINPro-Light" panose="02000504040000020003" pitchFamily="50" charset="0"/>
              <a:cs typeface="Arial"/>
            </a:endParaRPr>
          </a:p>
        </p:txBody>
      </p:sp>
      <p:sp>
        <p:nvSpPr>
          <p:cNvPr id="12" name="TextBox 11">
            <a:extLst>
              <a:ext uri="{FF2B5EF4-FFF2-40B4-BE49-F238E27FC236}">
                <a16:creationId xmlns:a16="http://schemas.microsoft.com/office/drawing/2014/main" id="{0DE71697-C042-4455-B411-C9B154D89818}"/>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13" name="TextBox 12">
            <a:extLst>
              <a:ext uri="{FF2B5EF4-FFF2-40B4-BE49-F238E27FC236}">
                <a16:creationId xmlns:a16="http://schemas.microsoft.com/office/drawing/2014/main" id="{D3ADE271-BF87-4B51-A1AE-7BE75C11A8AA}"/>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14" name="TextBox 13">
            <a:extLst>
              <a:ext uri="{FF2B5EF4-FFF2-40B4-BE49-F238E27FC236}">
                <a16:creationId xmlns:a16="http://schemas.microsoft.com/office/drawing/2014/main" id="{70B36BEB-B81B-435B-AEDB-BAD4A595B9A2}"/>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5" name="Rectangle 4">
            <a:extLst>
              <a:ext uri="{FF2B5EF4-FFF2-40B4-BE49-F238E27FC236}">
                <a16:creationId xmlns:a16="http://schemas.microsoft.com/office/drawing/2014/main" id="{729240D1-BD31-4244-941C-026026C9B0A4}"/>
              </a:ext>
            </a:extLst>
          </p:cNvPr>
          <p:cNvSpPr/>
          <p:nvPr/>
        </p:nvSpPr>
        <p:spPr>
          <a:xfrm>
            <a:off x="258881" y="1937265"/>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2FAB91C-3F44-4B21-89D0-D9C6E9E3AFE3}"/>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0" name="TextBox 9">
            <a:extLst>
              <a:ext uri="{FF2B5EF4-FFF2-40B4-BE49-F238E27FC236}">
                <a16:creationId xmlns:a16="http://schemas.microsoft.com/office/drawing/2014/main" id="{5D9D8142-BCD1-4C42-9790-2600115DAE64}"/>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5" name="TextBox 14">
            <a:extLst>
              <a:ext uri="{FF2B5EF4-FFF2-40B4-BE49-F238E27FC236}">
                <a16:creationId xmlns:a16="http://schemas.microsoft.com/office/drawing/2014/main" id="{3A86BB19-0627-4DDB-B1DA-C2C4FFCCDCC4}"/>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8" name="object 3">
            <a:extLst>
              <a:ext uri="{FF2B5EF4-FFF2-40B4-BE49-F238E27FC236}">
                <a16:creationId xmlns:a16="http://schemas.microsoft.com/office/drawing/2014/main" id="{8466B7CB-2EA6-4751-B8DD-AD7F9208B942}"/>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2" name="TextBox 1">
            <a:extLst>
              <a:ext uri="{FF2B5EF4-FFF2-40B4-BE49-F238E27FC236}">
                <a16:creationId xmlns:a16="http://schemas.microsoft.com/office/drawing/2014/main" id="{6CA3D347-3817-44A7-B894-DE7C8FD97096}"/>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FRANCE</a:t>
            </a:r>
          </a:p>
          <a:p>
            <a:r>
              <a:rPr lang="en-US" sz="1400" dirty="0">
                <a:solidFill>
                  <a:srgbClr val="3FADDD"/>
                </a:solidFill>
                <a:latin typeface="DINPro-Bold" panose="02000503030000020004" pitchFamily="50" charset="0"/>
              </a:rPr>
              <a:t>1 in 2 respondents </a:t>
            </a:r>
            <a:r>
              <a:rPr lang="en-GB" sz="1400" dirty="0">
                <a:solidFill>
                  <a:srgbClr val="3FADDD"/>
                </a:solidFill>
                <a:latin typeface="DINPro-Bold" panose="02000503030000020004" pitchFamily="50" charset="0"/>
              </a:rPr>
              <a:t>intend</a:t>
            </a:r>
            <a:r>
              <a:rPr lang="en-US" sz="1400" dirty="0">
                <a:solidFill>
                  <a:srgbClr val="3FADDD"/>
                </a:solidFill>
                <a:latin typeface="DINPro-Bold" panose="02000503030000020004" pitchFamily="50" charset="0"/>
              </a:rPr>
              <a:t> to travel in the next 6 months, mostly in their own country</a:t>
            </a:r>
          </a:p>
        </p:txBody>
      </p:sp>
      <p:sp>
        <p:nvSpPr>
          <p:cNvPr id="3" name="TextBox 2">
            <a:extLst>
              <a:ext uri="{FF2B5EF4-FFF2-40B4-BE49-F238E27FC236}">
                <a16:creationId xmlns:a16="http://schemas.microsoft.com/office/drawing/2014/main" id="{1CC12253-9DC3-4E62-BF62-2AE2FB0D5632}"/>
              </a:ext>
            </a:extLst>
          </p:cNvPr>
          <p:cNvSpPr txBox="1"/>
          <p:nvPr/>
        </p:nvSpPr>
        <p:spPr>
          <a:xfrm>
            <a:off x="323699" y="1435216"/>
            <a:ext cx="2457245"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6" name="TextBox 5">
            <a:extLst>
              <a:ext uri="{FF2B5EF4-FFF2-40B4-BE49-F238E27FC236}">
                <a16:creationId xmlns:a16="http://schemas.microsoft.com/office/drawing/2014/main" id="{9389998B-07C7-4C66-B26C-57CFD02A643E}"/>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280726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Dutch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6469" y="1435216"/>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Dutch travel within the next 6 months</a:t>
            </a:r>
          </a:p>
        </p:txBody>
      </p:sp>
      <p:pic>
        <p:nvPicPr>
          <p:cNvPr id="9" name="Picture 8">
            <a:extLst>
              <a:ext uri="{FF2B5EF4-FFF2-40B4-BE49-F238E27FC236}">
                <a16:creationId xmlns:a16="http://schemas.microsoft.com/office/drawing/2014/main" id="{21803160-C143-4A38-A97C-99E624BB70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72" b="15705"/>
          <a:stretch/>
        </p:blipFill>
        <p:spPr>
          <a:xfrm>
            <a:off x="7808637" y="193762"/>
            <a:ext cx="1085906" cy="926211"/>
          </a:xfrm>
          <a:prstGeom prst="rect">
            <a:avLst/>
          </a:prstGeom>
        </p:spPr>
      </p:pic>
      <p:graphicFrame>
        <p:nvGraphicFramePr>
          <p:cNvPr id="10" name="Chart 9">
            <a:extLst>
              <a:ext uri="{FF2B5EF4-FFF2-40B4-BE49-F238E27FC236}">
                <a16:creationId xmlns:a16="http://schemas.microsoft.com/office/drawing/2014/main" id="{8F806666-2C14-400B-8BBB-8B1CE9000D0E}"/>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553200" y="1903926"/>
          <a:ext cx="2514600" cy="2088075"/>
        </p:xfrm>
        <a:graphic>
          <a:graphicData uri="http://schemas.openxmlformats.org/drawingml/2006/chart">
            <c:chart xmlns:c="http://schemas.openxmlformats.org/drawingml/2006/chart" xmlns:r="http://schemas.openxmlformats.org/officeDocument/2006/relationships" r:id="rId5"/>
          </a:graphicData>
        </a:graphic>
      </p:graphicFrame>
      <p:sp>
        <p:nvSpPr>
          <p:cNvPr id="13" name="object 5">
            <a:extLst>
              <a:ext uri="{FF2B5EF4-FFF2-40B4-BE49-F238E27FC236}">
                <a16:creationId xmlns:a16="http://schemas.microsoft.com/office/drawing/2014/main" id="{04DB8BA8-C9B1-4CC1-B1CC-5E926ED8CAC2}"/>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216D130-7CF0-4FAC-969A-0443789FC1CE}" type="slidenum">
              <a:rPr lang="en-US" sz="700" smtClean="0">
                <a:latin typeface="DINPro-Light" panose="02000504040000020003" pitchFamily="50" charset="0"/>
                <a:cs typeface="Arial"/>
              </a:rPr>
              <a:t>23</a:t>
            </a:fld>
            <a:endParaRPr sz="700" dirty="0">
              <a:latin typeface="DINPro-Light" panose="02000504040000020003" pitchFamily="50" charset="0"/>
              <a:cs typeface="Arial"/>
            </a:endParaRPr>
          </a:p>
        </p:txBody>
      </p:sp>
      <p:sp>
        <p:nvSpPr>
          <p:cNvPr id="14" name="TextBox 13">
            <a:extLst>
              <a:ext uri="{FF2B5EF4-FFF2-40B4-BE49-F238E27FC236}">
                <a16:creationId xmlns:a16="http://schemas.microsoft.com/office/drawing/2014/main" id="{E2F0CA39-43BC-4DEE-B205-59519F2C5F27}"/>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477</a:t>
            </a:r>
          </a:p>
        </p:txBody>
      </p:sp>
      <p:sp>
        <p:nvSpPr>
          <p:cNvPr id="15" name="TextBox 14">
            <a:extLst>
              <a:ext uri="{FF2B5EF4-FFF2-40B4-BE49-F238E27FC236}">
                <a16:creationId xmlns:a16="http://schemas.microsoft.com/office/drawing/2014/main" id="{35064BC5-ABA7-4BBB-A49C-FA1263A530E7}"/>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477</a:t>
            </a:r>
          </a:p>
        </p:txBody>
      </p:sp>
      <p:sp>
        <p:nvSpPr>
          <p:cNvPr id="16" name="TextBox 15">
            <a:extLst>
              <a:ext uri="{FF2B5EF4-FFF2-40B4-BE49-F238E27FC236}">
                <a16:creationId xmlns:a16="http://schemas.microsoft.com/office/drawing/2014/main" id="{EEED10D3-97BF-4A56-95E8-7C22B15D5038}"/>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477</a:t>
            </a:r>
          </a:p>
        </p:txBody>
      </p:sp>
      <p:sp>
        <p:nvSpPr>
          <p:cNvPr id="5" name="Rectangle 4">
            <a:extLst>
              <a:ext uri="{FF2B5EF4-FFF2-40B4-BE49-F238E27FC236}">
                <a16:creationId xmlns:a16="http://schemas.microsoft.com/office/drawing/2014/main" id="{93690432-0FBA-4686-B179-FDF3574B2A23}"/>
              </a:ext>
            </a:extLst>
          </p:cNvPr>
          <p:cNvSpPr/>
          <p:nvPr/>
        </p:nvSpPr>
        <p:spPr>
          <a:xfrm>
            <a:off x="246591" y="1903926"/>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83FD80E-927A-4C67-A7DB-637A2694404F}"/>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2" name="TextBox 11">
            <a:extLst>
              <a:ext uri="{FF2B5EF4-FFF2-40B4-BE49-F238E27FC236}">
                <a16:creationId xmlns:a16="http://schemas.microsoft.com/office/drawing/2014/main" id="{275203F6-A857-4B64-82CC-2E004F506D1D}"/>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7" name="TextBox 16">
            <a:extLst>
              <a:ext uri="{FF2B5EF4-FFF2-40B4-BE49-F238E27FC236}">
                <a16:creationId xmlns:a16="http://schemas.microsoft.com/office/drawing/2014/main" id="{86AE40E8-0DA4-4AA2-902C-83F37BFB9D7A}"/>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8" name="object 3">
            <a:extLst>
              <a:ext uri="{FF2B5EF4-FFF2-40B4-BE49-F238E27FC236}">
                <a16:creationId xmlns:a16="http://schemas.microsoft.com/office/drawing/2014/main" id="{76CC94D4-2CA8-438D-82D7-514658ABD3B8}"/>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2" name="TextBox 1">
            <a:extLst>
              <a:ext uri="{FF2B5EF4-FFF2-40B4-BE49-F238E27FC236}">
                <a16:creationId xmlns:a16="http://schemas.microsoft.com/office/drawing/2014/main" id="{C638E8AB-0F0B-4EBA-8E5F-96B4C5892F4D}"/>
              </a:ext>
            </a:extLst>
          </p:cNvPr>
          <p:cNvSpPr txBox="1"/>
          <p:nvPr/>
        </p:nvSpPr>
        <p:spPr>
          <a:xfrm>
            <a:off x="323699" y="1435216"/>
            <a:ext cx="2457245"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3" name="TextBox 2">
            <a:extLst>
              <a:ext uri="{FF2B5EF4-FFF2-40B4-BE49-F238E27FC236}">
                <a16:creationId xmlns:a16="http://schemas.microsoft.com/office/drawing/2014/main" id="{26007064-C789-4523-BF9E-28FD417455A2}"/>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NETHERLANDS</a:t>
            </a:r>
          </a:p>
          <a:p>
            <a:r>
              <a:rPr lang="en-US" sz="1400" dirty="0">
                <a:solidFill>
                  <a:srgbClr val="3FADDD"/>
                </a:solidFill>
                <a:latin typeface="DINPro-Bold" panose="02000503030000020004" pitchFamily="50" charset="0"/>
              </a:rPr>
              <a:t>More than 1 in 2 respondents intend to travel in the next 6 months and by a large majority will visit other European destinations</a:t>
            </a:r>
          </a:p>
        </p:txBody>
      </p:sp>
      <p:sp>
        <p:nvSpPr>
          <p:cNvPr id="6" name="TextBox 5">
            <a:extLst>
              <a:ext uri="{FF2B5EF4-FFF2-40B4-BE49-F238E27FC236}">
                <a16:creationId xmlns:a16="http://schemas.microsoft.com/office/drawing/2014/main" id="{D4DD1A45-0503-4E74-AFFB-A15A78D35E32}"/>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165318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46591" y="1907899"/>
          <a:ext cx="3030009" cy="2373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5" name="Chart 134">
            <a:extLst>
              <a:ext uri="{FF2B5EF4-FFF2-40B4-BE49-F238E27FC236}">
                <a16:creationId xmlns:a16="http://schemas.microsoft.com/office/drawing/2014/main" id="{C0EB4288-5A50-4F5D-BF9A-7BF0F33C1705}"/>
              </a:ext>
            </a:extLst>
          </p:cNvPr>
          <p:cNvGraphicFramePr/>
          <p:nvPr/>
        </p:nvGraphicFramePr>
        <p:xfrm>
          <a:off x="3200400" y="1824350"/>
          <a:ext cx="3106209" cy="2421320"/>
        </p:xfrm>
        <a:graphic>
          <a:graphicData uri="http://schemas.openxmlformats.org/drawingml/2006/chart">
            <c:chart xmlns:c="http://schemas.openxmlformats.org/drawingml/2006/chart" xmlns:r="http://schemas.openxmlformats.org/officeDocument/2006/relationships" r:id="rId3"/>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5898"/>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Italians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781800" y="1431925"/>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Italians travel within the next 6 months</a:t>
            </a:r>
          </a:p>
        </p:txBody>
      </p:sp>
      <p:graphicFrame>
        <p:nvGraphicFramePr>
          <p:cNvPr id="150" name="Chart 149">
            <a:extLst>
              <a:ext uri="{FF2B5EF4-FFF2-40B4-BE49-F238E27FC236}">
                <a16:creationId xmlns:a16="http://schemas.microsoft.com/office/drawing/2014/main" id="{9B83BA5F-09E9-430F-826C-B3E6BDACC356}"/>
              </a:ext>
            </a:extLst>
          </p:cNvPr>
          <p:cNvGraphicFramePr/>
          <p:nvPr/>
        </p:nvGraphicFramePr>
        <p:xfrm>
          <a:off x="6553200" y="1941238"/>
          <a:ext cx="2770454" cy="208807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DE4E20C3-51E1-405E-A9F2-052D8A52D1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86" b="18504"/>
          <a:stretch/>
        </p:blipFill>
        <p:spPr>
          <a:xfrm>
            <a:off x="7625416" y="136949"/>
            <a:ext cx="1275801" cy="1078187"/>
          </a:xfrm>
          <a:prstGeom prst="rect">
            <a:avLst/>
          </a:prstGeom>
        </p:spPr>
      </p:pic>
      <p:sp>
        <p:nvSpPr>
          <p:cNvPr id="11" name="object 5">
            <a:extLst>
              <a:ext uri="{FF2B5EF4-FFF2-40B4-BE49-F238E27FC236}">
                <a16:creationId xmlns:a16="http://schemas.microsoft.com/office/drawing/2014/main" id="{12E4968D-C392-4986-8E3A-3E2438B7911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A3F6099C-C4B5-4AFC-8063-664848AF4730}" type="slidenum">
              <a:rPr lang="en-US" sz="700" smtClean="0">
                <a:latin typeface="DINPro-Light" panose="02000504040000020003" pitchFamily="50" charset="0"/>
                <a:cs typeface="Arial"/>
              </a:rPr>
              <a:t>24</a:t>
            </a:fld>
            <a:endParaRPr sz="700" dirty="0">
              <a:latin typeface="DINPro-Light" panose="02000504040000020003" pitchFamily="50" charset="0"/>
              <a:cs typeface="Arial"/>
            </a:endParaRPr>
          </a:p>
        </p:txBody>
      </p:sp>
      <p:sp>
        <p:nvSpPr>
          <p:cNvPr id="12" name="TextBox 11">
            <a:extLst>
              <a:ext uri="{FF2B5EF4-FFF2-40B4-BE49-F238E27FC236}">
                <a16:creationId xmlns:a16="http://schemas.microsoft.com/office/drawing/2014/main" id="{49085E51-A14C-444C-AB29-15C3CE6CB0BD}"/>
              </a:ext>
            </a:extLst>
          </p:cNvPr>
          <p:cNvSpPr txBox="1"/>
          <p:nvPr/>
        </p:nvSpPr>
        <p:spPr>
          <a:xfrm>
            <a:off x="1049300" y="4281715"/>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13" name="TextBox 12">
            <a:extLst>
              <a:ext uri="{FF2B5EF4-FFF2-40B4-BE49-F238E27FC236}">
                <a16:creationId xmlns:a16="http://schemas.microsoft.com/office/drawing/2014/main" id="{1D59E3B1-714E-4B59-88E7-81A43C69D446}"/>
              </a:ext>
            </a:extLst>
          </p:cNvPr>
          <p:cNvSpPr txBox="1"/>
          <p:nvPr/>
        </p:nvSpPr>
        <p:spPr>
          <a:xfrm>
            <a:off x="4182004" y="4281714"/>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7" name="Rectangle 6">
            <a:extLst>
              <a:ext uri="{FF2B5EF4-FFF2-40B4-BE49-F238E27FC236}">
                <a16:creationId xmlns:a16="http://schemas.microsoft.com/office/drawing/2014/main" id="{6314ACB7-7DE4-41C4-87A3-42EDF47B59F6}"/>
              </a:ext>
            </a:extLst>
          </p:cNvPr>
          <p:cNvSpPr/>
          <p:nvPr/>
        </p:nvSpPr>
        <p:spPr>
          <a:xfrm>
            <a:off x="258881" y="1941238"/>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92F8AD-3F13-419B-888E-94C77ECCC290}"/>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0" name="TextBox 9">
            <a:extLst>
              <a:ext uri="{FF2B5EF4-FFF2-40B4-BE49-F238E27FC236}">
                <a16:creationId xmlns:a16="http://schemas.microsoft.com/office/drawing/2014/main" id="{18F2E723-6FE8-456D-80F2-FF1734CB1BBB}"/>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5" name="TextBox 14">
            <a:extLst>
              <a:ext uri="{FF2B5EF4-FFF2-40B4-BE49-F238E27FC236}">
                <a16:creationId xmlns:a16="http://schemas.microsoft.com/office/drawing/2014/main" id="{9F35786D-2A5F-403D-BD95-C9A2711C8E0A}"/>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16" name="TextBox 15">
            <a:extLst>
              <a:ext uri="{FF2B5EF4-FFF2-40B4-BE49-F238E27FC236}">
                <a16:creationId xmlns:a16="http://schemas.microsoft.com/office/drawing/2014/main" id="{8C8AFD46-04A4-441D-98B2-46D83D731564}"/>
              </a:ext>
            </a:extLst>
          </p:cNvPr>
          <p:cNvSpPr txBox="1"/>
          <p:nvPr/>
        </p:nvSpPr>
        <p:spPr>
          <a:xfrm>
            <a:off x="7173646" y="4281714"/>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750</a:t>
            </a:r>
          </a:p>
        </p:txBody>
      </p:sp>
      <p:sp>
        <p:nvSpPr>
          <p:cNvPr id="8" name="object 3">
            <a:extLst>
              <a:ext uri="{FF2B5EF4-FFF2-40B4-BE49-F238E27FC236}">
                <a16:creationId xmlns:a16="http://schemas.microsoft.com/office/drawing/2014/main" id="{1F745593-9557-43B2-A12D-20DE06D4BBCB}"/>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2" name="TextBox 1">
            <a:extLst>
              <a:ext uri="{FF2B5EF4-FFF2-40B4-BE49-F238E27FC236}">
                <a16:creationId xmlns:a16="http://schemas.microsoft.com/office/drawing/2014/main" id="{8AFE07FF-D000-4359-81A2-654803D0D6F7}"/>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ITALY</a:t>
            </a:r>
          </a:p>
          <a:p>
            <a:r>
              <a:rPr lang="en-US" sz="1400" dirty="0">
                <a:solidFill>
                  <a:srgbClr val="3FADDD"/>
                </a:solidFill>
                <a:latin typeface="DINPro-Bold" panose="02000503030000020004" pitchFamily="50" charset="0"/>
              </a:rPr>
              <a:t>Almost 6 in 10 respondents intend to travel in the next 6 months, by a vast majority inside their own country</a:t>
            </a:r>
          </a:p>
        </p:txBody>
      </p:sp>
      <p:sp>
        <p:nvSpPr>
          <p:cNvPr id="3" name="TextBox 2">
            <a:extLst>
              <a:ext uri="{FF2B5EF4-FFF2-40B4-BE49-F238E27FC236}">
                <a16:creationId xmlns:a16="http://schemas.microsoft.com/office/drawing/2014/main" id="{BD991DA2-8667-48FB-A78F-C6B3D01BD96A}"/>
              </a:ext>
            </a:extLst>
          </p:cNvPr>
          <p:cNvSpPr txBox="1"/>
          <p:nvPr/>
        </p:nvSpPr>
        <p:spPr>
          <a:xfrm>
            <a:off x="323699" y="1435216"/>
            <a:ext cx="2457245"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6" name="TextBox 5">
            <a:extLst>
              <a:ext uri="{FF2B5EF4-FFF2-40B4-BE49-F238E27FC236}">
                <a16:creationId xmlns:a16="http://schemas.microsoft.com/office/drawing/2014/main" id="{89B66666-8C5A-48F3-9F7F-9CB0D71EA4CC}"/>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344437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AA164-61CA-4148-91CD-47D623FECC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15968"/>
          <a:stretch/>
        </p:blipFill>
        <p:spPr>
          <a:xfrm>
            <a:off x="7717383" y="134074"/>
            <a:ext cx="1143232" cy="972068"/>
          </a:xfrm>
          <a:prstGeom prst="rect">
            <a:avLst/>
          </a:prstGeom>
        </p:spPr>
      </p:pic>
      <p:graphicFrame>
        <p:nvGraphicFramePr>
          <p:cNvPr id="15" name="Chart 14">
            <a:extLst>
              <a:ext uri="{FF2B5EF4-FFF2-40B4-BE49-F238E27FC236}">
                <a16:creationId xmlns:a16="http://schemas.microsoft.com/office/drawing/2014/main" id="{C7416239-0F28-4BB3-BF9A-1D462C72E3EB}"/>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363D2101-B570-4225-B5CE-39A8886F283E}"/>
              </a:ext>
            </a:extLst>
          </p:cNvPr>
          <p:cNvGraphicFramePr/>
          <p:nvPr/>
        </p:nvGraphicFramePr>
        <p:xfrm>
          <a:off x="6553200" y="1870897"/>
          <a:ext cx="2770454" cy="2088075"/>
        </p:xfrm>
        <a:graphic>
          <a:graphicData uri="http://schemas.openxmlformats.org/drawingml/2006/chart">
            <c:chart xmlns:c="http://schemas.openxmlformats.org/drawingml/2006/chart" xmlns:r="http://schemas.openxmlformats.org/officeDocument/2006/relationships" r:id="rId4"/>
          </a:graphicData>
        </a:graphic>
      </p:graphicFrame>
      <p:sp>
        <p:nvSpPr>
          <p:cNvPr id="2" name="object 5">
            <a:extLst>
              <a:ext uri="{FF2B5EF4-FFF2-40B4-BE49-F238E27FC236}">
                <a16:creationId xmlns:a16="http://schemas.microsoft.com/office/drawing/2014/main" id="{8FB3EC8C-E70E-4364-B00B-A97413158F0E}"/>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9224EF5-69B6-4555-B96E-EA1445D9851B}" type="slidenum">
              <a:rPr lang="en-US" sz="700" smtClean="0">
                <a:latin typeface="DINPro-Light" panose="02000504040000020003" pitchFamily="50" charset="0"/>
                <a:cs typeface="Arial"/>
              </a:rPr>
              <a:t>25</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B72A2B70-5C9F-49FE-AED4-F0DF422D02BF}"/>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4" name="TextBox 3">
            <a:extLst>
              <a:ext uri="{FF2B5EF4-FFF2-40B4-BE49-F238E27FC236}">
                <a16:creationId xmlns:a16="http://schemas.microsoft.com/office/drawing/2014/main" id="{8DD884D7-D579-4097-9C2A-A2602606B302}"/>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7" name="TextBox 6">
            <a:extLst>
              <a:ext uri="{FF2B5EF4-FFF2-40B4-BE49-F238E27FC236}">
                <a16:creationId xmlns:a16="http://schemas.microsoft.com/office/drawing/2014/main" id="{28C8465A-C012-4D46-885A-D12F074BA16A}"/>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2" name="TextBox 11">
            <a:extLst>
              <a:ext uri="{FF2B5EF4-FFF2-40B4-BE49-F238E27FC236}">
                <a16:creationId xmlns:a16="http://schemas.microsoft.com/office/drawing/2014/main" id="{A45ED61B-0134-4EA0-8446-2C9ABCA0494F}"/>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Belgians travel</a:t>
            </a:r>
          </a:p>
        </p:txBody>
      </p:sp>
      <p:sp>
        <p:nvSpPr>
          <p:cNvPr id="21" name="TextBox 20">
            <a:extLst>
              <a:ext uri="{FF2B5EF4-FFF2-40B4-BE49-F238E27FC236}">
                <a16:creationId xmlns:a16="http://schemas.microsoft.com/office/drawing/2014/main" id="{3E3791E2-8CB0-489D-A192-FD67BEB645D8}"/>
              </a:ext>
            </a:extLst>
          </p:cNvPr>
          <p:cNvSpPr txBox="1"/>
          <p:nvPr/>
        </p:nvSpPr>
        <p:spPr>
          <a:xfrm>
            <a:off x="6726064" y="1435216"/>
            <a:ext cx="2012267"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Belgians travel within the next 6 months</a:t>
            </a:r>
          </a:p>
        </p:txBody>
      </p:sp>
      <p:graphicFrame>
        <p:nvGraphicFramePr>
          <p:cNvPr id="29" name="Chart 28">
            <a:extLst>
              <a:ext uri="{FF2B5EF4-FFF2-40B4-BE49-F238E27FC236}">
                <a16:creationId xmlns:a16="http://schemas.microsoft.com/office/drawing/2014/main" id="{F9FE18C4-7441-4212-971E-80AD259488B8}"/>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5"/>
          </a:graphicData>
        </a:graphic>
      </p:graphicFrame>
      <p:sp>
        <p:nvSpPr>
          <p:cNvPr id="31" name="Rectangle 30">
            <a:extLst>
              <a:ext uri="{FF2B5EF4-FFF2-40B4-BE49-F238E27FC236}">
                <a16:creationId xmlns:a16="http://schemas.microsoft.com/office/drawing/2014/main" id="{83BE8C7C-F98E-4763-8E6F-2CDB234FE404}"/>
              </a:ext>
            </a:extLst>
          </p:cNvPr>
          <p:cNvSpPr/>
          <p:nvPr/>
        </p:nvSpPr>
        <p:spPr>
          <a:xfrm>
            <a:off x="246591" y="1903926"/>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1C662F1-8C53-4797-821E-41B004FF76E2}"/>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8" name="TextBox 7">
            <a:extLst>
              <a:ext uri="{FF2B5EF4-FFF2-40B4-BE49-F238E27FC236}">
                <a16:creationId xmlns:a16="http://schemas.microsoft.com/office/drawing/2014/main" id="{552B2075-823C-48F3-B8E6-CC1270A2360A}"/>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0" name="TextBox 9">
            <a:extLst>
              <a:ext uri="{FF2B5EF4-FFF2-40B4-BE49-F238E27FC236}">
                <a16:creationId xmlns:a16="http://schemas.microsoft.com/office/drawing/2014/main" id="{457190E8-BB70-4E11-8F0D-818A7D5603C7}"/>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14" name="object 3">
            <a:extLst>
              <a:ext uri="{FF2B5EF4-FFF2-40B4-BE49-F238E27FC236}">
                <a16:creationId xmlns:a16="http://schemas.microsoft.com/office/drawing/2014/main" id="{2891DA16-C1EA-4CE9-98C5-F6B6262CB68B}"/>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11" name="TextBox 10">
            <a:extLst>
              <a:ext uri="{FF2B5EF4-FFF2-40B4-BE49-F238E27FC236}">
                <a16:creationId xmlns:a16="http://schemas.microsoft.com/office/drawing/2014/main" id="{3A0FF494-A669-4789-9862-01EEC5B8F7E6}"/>
              </a:ext>
            </a:extLst>
          </p:cNvPr>
          <p:cNvSpPr txBox="1"/>
          <p:nvPr/>
        </p:nvSpPr>
        <p:spPr>
          <a:xfrm>
            <a:off x="323699" y="1435216"/>
            <a:ext cx="2457245"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13" name="TextBox 12">
            <a:extLst>
              <a:ext uri="{FF2B5EF4-FFF2-40B4-BE49-F238E27FC236}">
                <a16:creationId xmlns:a16="http://schemas.microsoft.com/office/drawing/2014/main" id="{34BE63FB-1232-4A5D-8D89-D62110EB1C30}"/>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BELGIUM</a:t>
            </a:r>
          </a:p>
          <a:p>
            <a:r>
              <a:rPr lang="en-US" sz="1400" dirty="0">
                <a:solidFill>
                  <a:srgbClr val="3FADDD"/>
                </a:solidFill>
                <a:latin typeface="DINPro-Bold" panose="02000503030000020004" pitchFamily="50" charset="0"/>
              </a:rPr>
              <a:t>Almost 1 in 2 respondents </a:t>
            </a:r>
            <a:r>
              <a:rPr lang="en-GB" sz="1400" dirty="0">
                <a:solidFill>
                  <a:srgbClr val="3FADDD"/>
                </a:solidFill>
                <a:latin typeface="DINPro-Bold" panose="02000503030000020004" pitchFamily="50" charset="0"/>
              </a:rPr>
              <a:t>intend</a:t>
            </a:r>
            <a:r>
              <a:rPr lang="en-US" sz="1400" dirty="0">
                <a:solidFill>
                  <a:srgbClr val="3FADDD"/>
                </a:solidFill>
                <a:latin typeface="DINPro-Bold" panose="02000503030000020004" pitchFamily="50" charset="0"/>
              </a:rPr>
              <a:t> to travel in the next 6 months, and the majority are eager to visit another European country</a:t>
            </a:r>
          </a:p>
        </p:txBody>
      </p:sp>
      <p:sp>
        <p:nvSpPr>
          <p:cNvPr id="16" name="TextBox 15">
            <a:extLst>
              <a:ext uri="{FF2B5EF4-FFF2-40B4-BE49-F238E27FC236}">
                <a16:creationId xmlns:a16="http://schemas.microsoft.com/office/drawing/2014/main" id="{AEE7F03A-4BC0-4197-A276-B07144D1C026}"/>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339299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C7416239-0F28-4BB3-BF9A-1D462C72E3EB}"/>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363D2101-B570-4225-B5CE-39A8886F283E}"/>
              </a:ext>
            </a:extLst>
          </p:cNvPr>
          <p:cNvGraphicFramePr/>
          <p:nvPr/>
        </p:nvGraphicFramePr>
        <p:xfrm>
          <a:off x="6553200" y="1870897"/>
          <a:ext cx="2770454" cy="2088075"/>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5">
            <a:extLst>
              <a:ext uri="{FF2B5EF4-FFF2-40B4-BE49-F238E27FC236}">
                <a16:creationId xmlns:a16="http://schemas.microsoft.com/office/drawing/2014/main" id="{8FB3EC8C-E70E-4364-B00B-A97413158F0E}"/>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9224EF5-69B6-4555-B96E-EA1445D9851B}" type="slidenum">
              <a:rPr lang="en-US" sz="700" smtClean="0">
                <a:latin typeface="DINPro-Light" panose="02000504040000020003" pitchFamily="50" charset="0"/>
                <a:cs typeface="Arial"/>
              </a:rPr>
              <a:t>26</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B72A2B70-5C9F-49FE-AED4-F0DF422D02BF}"/>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285</a:t>
            </a:r>
          </a:p>
        </p:txBody>
      </p:sp>
      <p:sp>
        <p:nvSpPr>
          <p:cNvPr id="4" name="TextBox 3">
            <a:extLst>
              <a:ext uri="{FF2B5EF4-FFF2-40B4-BE49-F238E27FC236}">
                <a16:creationId xmlns:a16="http://schemas.microsoft.com/office/drawing/2014/main" id="{8DD884D7-D579-4097-9C2A-A2602606B302}"/>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285</a:t>
            </a:r>
          </a:p>
        </p:txBody>
      </p:sp>
      <p:sp>
        <p:nvSpPr>
          <p:cNvPr id="7" name="TextBox 6">
            <a:extLst>
              <a:ext uri="{FF2B5EF4-FFF2-40B4-BE49-F238E27FC236}">
                <a16:creationId xmlns:a16="http://schemas.microsoft.com/office/drawing/2014/main" id="{28C8465A-C012-4D46-885A-D12F074BA16A}"/>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285</a:t>
            </a:r>
          </a:p>
        </p:txBody>
      </p:sp>
      <p:sp>
        <p:nvSpPr>
          <p:cNvPr id="12" name="TextBox 11">
            <a:extLst>
              <a:ext uri="{FF2B5EF4-FFF2-40B4-BE49-F238E27FC236}">
                <a16:creationId xmlns:a16="http://schemas.microsoft.com/office/drawing/2014/main" id="{A45ED61B-0134-4EA0-8446-2C9ABCA0494F}"/>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Swiss travel</a:t>
            </a:r>
          </a:p>
        </p:txBody>
      </p:sp>
      <p:sp>
        <p:nvSpPr>
          <p:cNvPr id="21" name="TextBox 20">
            <a:extLst>
              <a:ext uri="{FF2B5EF4-FFF2-40B4-BE49-F238E27FC236}">
                <a16:creationId xmlns:a16="http://schemas.microsoft.com/office/drawing/2014/main" id="{3E3791E2-8CB0-489D-A192-FD67BEB645D8}"/>
              </a:ext>
            </a:extLst>
          </p:cNvPr>
          <p:cNvSpPr txBox="1"/>
          <p:nvPr/>
        </p:nvSpPr>
        <p:spPr>
          <a:xfrm>
            <a:off x="6726064" y="1435216"/>
            <a:ext cx="2012267"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Swiss travel within the next 6 months</a:t>
            </a:r>
          </a:p>
        </p:txBody>
      </p:sp>
      <p:graphicFrame>
        <p:nvGraphicFramePr>
          <p:cNvPr id="29" name="Chart 28">
            <a:extLst>
              <a:ext uri="{FF2B5EF4-FFF2-40B4-BE49-F238E27FC236}">
                <a16:creationId xmlns:a16="http://schemas.microsoft.com/office/drawing/2014/main" id="{F9FE18C4-7441-4212-971E-80AD259488B8}"/>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a:extLst>
              <a:ext uri="{FF2B5EF4-FFF2-40B4-BE49-F238E27FC236}">
                <a16:creationId xmlns:a16="http://schemas.microsoft.com/office/drawing/2014/main" id="{83BE8C7C-F98E-4763-8E6F-2CDB234FE404}"/>
              </a:ext>
            </a:extLst>
          </p:cNvPr>
          <p:cNvSpPr/>
          <p:nvPr/>
        </p:nvSpPr>
        <p:spPr>
          <a:xfrm>
            <a:off x="246591" y="1903926"/>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3276420-E59B-4FF9-AE91-B9B447CF3A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131" b="21886"/>
          <a:stretch/>
        </p:blipFill>
        <p:spPr>
          <a:xfrm>
            <a:off x="7716037" y="0"/>
            <a:ext cx="1215772" cy="990600"/>
          </a:xfrm>
          <a:prstGeom prst="rect">
            <a:avLst/>
          </a:prstGeom>
        </p:spPr>
      </p:pic>
      <p:sp>
        <p:nvSpPr>
          <p:cNvPr id="11" name="TextBox 10">
            <a:extLst>
              <a:ext uri="{FF2B5EF4-FFF2-40B4-BE49-F238E27FC236}">
                <a16:creationId xmlns:a16="http://schemas.microsoft.com/office/drawing/2014/main" id="{05663579-0835-43B4-9902-6BC0363FF06E}"/>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3" name="TextBox 12">
            <a:extLst>
              <a:ext uri="{FF2B5EF4-FFF2-40B4-BE49-F238E27FC236}">
                <a16:creationId xmlns:a16="http://schemas.microsoft.com/office/drawing/2014/main" id="{68D9A6E7-9573-4B59-9DFD-6458061CA0F9}"/>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4" name="TextBox 13">
            <a:extLst>
              <a:ext uri="{FF2B5EF4-FFF2-40B4-BE49-F238E27FC236}">
                <a16:creationId xmlns:a16="http://schemas.microsoft.com/office/drawing/2014/main" id="{D8CA26E1-24A0-4C93-B8DF-40ABED2B83F7}"/>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10" name="object 3">
            <a:extLst>
              <a:ext uri="{FF2B5EF4-FFF2-40B4-BE49-F238E27FC236}">
                <a16:creationId xmlns:a16="http://schemas.microsoft.com/office/drawing/2014/main" id="{1BCDE418-E98C-4797-943F-B66BE8AD2ED6}"/>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5" name="TextBox 4">
            <a:extLst>
              <a:ext uri="{FF2B5EF4-FFF2-40B4-BE49-F238E27FC236}">
                <a16:creationId xmlns:a16="http://schemas.microsoft.com/office/drawing/2014/main" id="{3E0D522B-2EE5-49F9-8ACB-669B35E49358}"/>
              </a:ext>
            </a:extLst>
          </p:cNvPr>
          <p:cNvSpPr txBox="1"/>
          <p:nvPr/>
        </p:nvSpPr>
        <p:spPr>
          <a:xfrm>
            <a:off x="287655" y="1435216"/>
            <a:ext cx="2493289"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16" name="TextBox 15">
            <a:extLst>
              <a:ext uri="{FF2B5EF4-FFF2-40B4-BE49-F238E27FC236}">
                <a16:creationId xmlns:a16="http://schemas.microsoft.com/office/drawing/2014/main" id="{2F6FF83E-BAC1-4059-A82D-C9979C4A2601}"/>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
        <p:nvSpPr>
          <p:cNvPr id="9" name="TextBox 8">
            <a:extLst>
              <a:ext uri="{FF2B5EF4-FFF2-40B4-BE49-F238E27FC236}">
                <a16:creationId xmlns:a16="http://schemas.microsoft.com/office/drawing/2014/main" id="{694E4295-DDB7-4D92-980D-3F2331F2DDCE}"/>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SWITZERLAND</a:t>
            </a:r>
          </a:p>
          <a:p>
            <a:r>
              <a:rPr lang="en-US" sz="1400" dirty="0">
                <a:solidFill>
                  <a:srgbClr val="3FADDD"/>
                </a:solidFill>
                <a:latin typeface="DINPro-Bold" panose="02000503030000020004" pitchFamily="50" charset="0"/>
              </a:rPr>
              <a:t>Nearly 1 in 2 respondents intend to travel in the next 6 months and tend to be more confident with respect to the timing of the trips planned</a:t>
            </a:r>
            <a:endParaRPr lang="en-US" sz="1400" dirty="0">
              <a:solidFill>
                <a:srgbClr val="3FADDD"/>
              </a:solidFill>
              <a:highlight>
                <a:srgbClr val="FFFF00"/>
              </a:highlight>
              <a:latin typeface="DINPro-Bold" panose="02000503030000020004" pitchFamily="50" charset="0"/>
            </a:endParaRPr>
          </a:p>
        </p:txBody>
      </p:sp>
    </p:spTree>
    <p:extLst>
      <p:ext uri="{BB962C8B-B14F-4D97-AF65-F5344CB8AC3E}">
        <p14:creationId xmlns:p14="http://schemas.microsoft.com/office/powerpoint/2010/main" val="3018384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Spanish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6469" y="1435216"/>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Spanish travel within the next 6 months</a:t>
            </a:r>
          </a:p>
        </p:txBody>
      </p:sp>
      <p:graphicFrame>
        <p:nvGraphicFramePr>
          <p:cNvPr id="10" name="Chart 9">
            <a:extLst>
              <a:ext uri="{FF2B5EF4-FFF2-40B4-BE49-F238E27FC236}">
                <a16:creationId xmlns:a16="http://schemas.microsoft.com/office/drawing/2014/main" id="{8F806666-2C14-400B-8BBB-8B1CE9000D0E}"/>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680998" y="1904236"/>
          <a:ext cx="2335204" cy="208807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E0B4F233-8AF7-4C85-A47C-A1E6655607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261" b="17527"/>
          <a:stretch/>
        </p:blipFill>
        <p:spPr>
          <a:xfrm>
            <a:off x="7772399" y="99771"/>
            <a:ext cx="1243803" cy="1060371"/>
          </a:xfrm>
          <a:prstGeom prst="rect">
            <a:avLst/>
          </a:prstGeom>
        </p:spPr>
      </p:pic>
      <p:sp>
        <p:nvSpPr>
          <p:cNvPr id="13" name="object 5">
            <a:extLst>
              <a:ext uri="{FF2B5EF4-FFF2-40B4-BE49-F238E27FC236}">
                <a16:creationId xmlns:a16="http://schemas.microsoft.com/office/drawing/2014/main" id="{CBAB7D84-3E08-4396-AD7E-9B4ACCCA710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F8929E1C-A232-4282-8705-E2D543744F43}" type="slidenum">
              <a:rPr lang="en-US" sz="700" smtClean="0">
                <a:latin typeface="DINPro-Light" panose="02000504040000020003" pitchFamily="50" charset="0"/>
                <a:cs typeface="Arial"/>
              </a:rPr>
              <a:t>27</a:t>
            </a:fld>
            <a:endParaRPr sz="700" dirty="0">
              <a:latin typeface="DINPro-Light" panose="02000504040000020003" pitchFamily="50" charset="0"/>
              <a:cs typeface="Arial"/>
            </a:endParaRPr>
          </a:p>
        </p:txBody>
      </p:sp>
      <p:sp>
        <p:nvSpPr>
          <p:cNvPr id="14" name="TextBox 13">
            <a:extLst>
              <a:ext uri="{FF2B5EF4-FFF2-40B4-BE49-F238E27FC236}">
                <a16:creationId xmlns:a16="http://schemas.microsoft.com/office/drawing/2014/main" id="{DAF82506-C4A7-4D36-BF8A-50688B11A509}"/>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5" name="TextBox 14">
            <a:extLst>
              <a:ext uri="{FF2B5EF4-FFF2-40B4-BE49-F238E27FC236}">
                <a16:creationId xmlns:a16="http://schemas.microsoft.com/office/drawing/2014/main" id="{C72B7C56-11D9-49E5-9B23-10E10CEBF42D}"/>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6" name="TextBox 15">
            <a:extLst>
              <a:ext uri="{FF2B5EF4-FFF2-40B4-BE49-F238E27FC236}">
                <a16:creationId xmlns:a16="http://schemas.microsoft.com/office/drawing/2014/main" id="{D8D7536A-52F5-4DBC-B21B-197EF56689AC}"/>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7" name="Rectangle 6">
            <a:extLst>
              <a:ext uri="{FF2B5EF4-FFF2-40B4-BE49-F238E27FC236}">
                <a16:creationId xmlns:a16="http://schemas.microsoft.com/office/drawing/2014/main" id="{D8026B22-D3DF-46CB-9AED-1F6FC2B4C836}"/>
              </a:ext>
            </a:extLst>
          </p:cNvPr>
          <p:cNvSpPr/>
          <p:nvPr/>
        </p:nvSpPr>
        <p:spPr>
          <a:xfrm>
            <a:off x="258881" y="1937265"/>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12B11CC-01C3-44E5-A7CB-4DED28004ED3}"/>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2" name="TextBox 11">
            <a:extLst>
              <a:ext uri="{FF2B5EF4-FFF2-40B4-BE49-F238E27FC236}">
                <a16:creationId xmlns:a16="http://schemas.microsoft.com/office/drawing/2014/main" id="{9924A49E-7483-4FF4-8416-8E50FAA8860B}"/>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7" name="TextBox 16">
            <a:extLst>
              <a:ext uri="{FF2B5EF4-FFF2-40B4-BE49-F238E27FC236}">
                <a16:creationId xmlns:a16="http://schemas.microsoft.com/office/drawing/2014/main" id="{75D13F9E-77AC-4DA1-9959-E9170FAB52C7}"/>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8" name="object 3">
            <a:extLst>
              <a:ext uri="{FF2B5EF4-FFF2-40B4-BE49-F238E27FC236}">
                <a16:creationId xmlns:a16="http://schemas.microsoft.com/office/drawing/2014/main" id="{CEC6B8C0-568F-4C8E-B4BA-2A64F198BDD7}"/>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2" name="TextBox 1">
            <a:extLst>
              <a:ext uri="{FF2B5EF4-FFF2-40B4-BE49-F238E27FC236}">
                <a16:creationId xmlns:a16="http://schemas.microsoft.com/office/drawing/2014/main" id="{0EDBDD2F-6CAE-4488-8134-6A9B88C3A035}"/>
              </a:ext>
            </a:extLst>
          </p:cNvPr>
          <p:cNvSpPr txBox="1"/>
          <p:nvPr/>
        </p:nvSpPr>
        <p:spPr>
          <a:xfrm>
            <a:off x="170391" y="1435216"/>
            <a:ext cx="2610553"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3" name="TextBox 2">
            <a:extLst>
              <a:ext uri="{FF2B5EF4-FFF2-40B4-BE49-F238E27FC236}">
                <a16:creationId xmlns:a16="http://schemas.microsoft.com/office/drawing/2014/main" id="{7DD1679E-6754-495A-9CB2-B7EBDE41B781}"/>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SPAIN</a:t>
            </a:r>
          </a:p>
          <a:p>
            <a:r>
              <a:rPr lang="en-US" sz="1400" dirty="0">
                <a:solidFill>
                  <a:srgbClr val="3FADDD"/>
                </a:solidFill>
                <a:latin typeface="DINPro-Bold" panose="02000503030000020004" pitchFamily="50" charset="0"/>
              </a:rPr>
              <a:t>More than 1 in 2 respondents intend to travel over the next 6 months, mainly favoring domestic destinations</a:t>
            </a:r>
          </a:p>
        </p:txBody>
      </p:sp>
      <p:sp>
        <p:nvSpPr>
          <p:cNvPr id="6" name="TextBox 5">
            <a:extLst>
              <a:ext uri="{FF2B5EF4-FFF2-40B4-BE49-F238E27FC236}">
                <a16:creationId xmlns:a16="http://schemas.microsoft.com/office/drawing/2014/main" id="{A8BCF024-92D4-4B3B-AE7E-253D67AECD0A}"/>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277339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Polish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6469" y="1435216"/>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Polish travel within the next 6 months</a:t>
            </a:r>
          </a:p>
        </p:txBody>
      </p:sp>
      <p:graphicFrame>
        <p:nvGraphicFramePr>
          <p:cNvPr id="10" name="Chart 9">
            <a:extLst>
              <a:ext uri="{FF2B5EF4-FFF2-40B4-BE49-F238E27FC236}">
                <a16:creationId xmlns:a16="http://schemas.microsoft.com/office/drawing/2014/main" id="{8F806666-2C14-400B-8BBB-8B1CE9000D0E}"/>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726456" y="1911610"/>
          <a:ext cx="2341344" cy="208807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E8411D99-472F-4BE1-9D82-FFFF80B0A5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3" b="17527"/>
          <a:stretch/>
        </p:blipFill>
        <p:spPr>
          <a:xfrm>
            <a:off x="7636251" y="136788"/>
            <a:ext cx="1240493" cy="1033638"/>
          </a:xfrm>
          <a:prstGeom prst="rect">
            <a:avLst/>
          </a:prstGeom>
        </p:spPr>
      </p:pic>
      <p:sp>
        <p:nvSpPr>
          <p:cNvPr id="13" name="object 5">
            <a:extLst>
              <a:ext uri="{FF2B5EF4-FFF2-40B4-BE49-F238E27FC236}">
                <a16:creationId xmlns:a16="http://schemas.microsoft.com/office/drawing/2014/main" id="{FFFFB760-6589-42D5-8E12-94242B9619FD}"/>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538E893F-F145-4837-A9EC-533F0B1EC631}" type="slidenum">
              <a:rPr lang="en-US" sz="700" smtClean="0">
                <a:latin typeface="DINPro-Light" panose="02000504040000020003" pitchFamily="50" charset="0"/>
                <a:cs typeface="Arial"/>
              </a:rPr>
              <a:t>28</a:t>
            </a:fld>
            <a:endParaRPr sz="700" dirty="0">
              <a:latin typeface="DINPro-Light" panose="02000504040000020003" pitchFamily="50" charset="0"/>
              <a:cs typeface="Arial"/>
            </a:endParaRPr>
          </a:p>
        </p:txBody>
      </p:sp>
      <p:sp>
        <p:nvSpPr>
          <p:cNvPr id="14" name="TextBox 13">
            <a:extLst>
              <a:ext uri="{FF2B5EF4-FFF2-40B4-BE49-F238E27FC236}">
                <a16:creationId xmlns:a16="http://schemas.microsoft.com/office/drawing/2014/main" id="{C08ABD06-4ED6-4557-B7FC-5FB9E5985AFB}"/>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5" name="TextBox 14">
            <a:extLst>
              <a:ext uri="{FF2B5EF4-FFF2-40B4-BE49-F238E27FC236}">
                <a16:creationId xmlns:a16="http://schemas.microsoft.com/office/drawing/2014/main" id="{B3C3D00D-F00E-4AB0-A74F-C2F0F2048404}"/>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6" name="TextBox 15">
            <a:extLst>
              <a:ext uri="{FF2B5EF4-FFF2-40B4-BE49-F238E27FC236}">
                <a16:creationId xmlns:a16="http://schemas.microsoft.com/office/drawing/2014/main" id="{F4367C43-8951-4238-89A8-DC4B889AB760}"/>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7" name="Rectangle 6">
            <a:extLst>
              <a:ext uri="{FF2B5EF4-FFF2-40B4-BE49-F238E27FC236}">
                <a16:creationId xmlns:a16="http://schemas.microsoft.com/office/drawing/2014/main" id="{32AEED15-3A7F-430C-8F14-22917EA67EB4}"/>
              </a:ext>
            </a:extLst>
          </p:cNvPr>
          <p:cNvSpPr/>
          <p:nvPr/>
        </p:nvSpPr>
        <p:spPr>
          <a:xfrm>
            <a:off x="258881" y="1937265"/>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DA1452F-6545-42E0-9DAE-BB76F10C4B39}"/>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2" name="TextBox 11">
            <a:extLst>
              <a:ext uri="{FF2B5EF4-FFF2-40B4-BE49-F238E27FC236}">
                <a16:creationId xmlns:a16="http://schemas.microsoft.com/office/drawing/2014/main" id="{2B9DC06E-9169-427E-8B97-375DE92ED386}"/>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7" name="TextBox 16">
            <a:extLst>
              <a:ext uri="{FF2B5EF4-FFF2-40B4-BE49-F238E27FC236}">
                <a16:creationId xmlns:a16="http://schemas.microsoft.com/office/drawing/2014/main" id="{BBB2048B-68F0-47F3-907A-5F6594D9B3F4}"/>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8" name="object 3">
            <a:extLst>
              <a:ext uri="{FF2B5EF4-FFF2-40B4-BE49-F238E27FC236}">
                <a16:creationId xmlns:a16="http://schemas.microsoft.com/office/drawing/2014/main" id="{64700E36-C15F-42AF-9CD1-8B8C8E6AF593}"/>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2" name="TextBox 1">
            <a:extLst>
              <a:ext uri="{FF2B5EF4-FFF2-40B4-BE49-F238E27FC236}">
                <a16:creationId xmlns:a16="http://schemas.microsoft.com/office/drawing/2014/main" id="{9E18BA47-64C9-46EC-A80D-97EB300E9491}"/>
              </a:ext>
            </a:extLst>
          </p:cNvPr>
          <p:cNvSpPr txBox="1"/>
          <p:nvPr/>
        </p:nvSpPr>
        <p:spPr>
          <a:xfrm>
            <a:off x="849081" y="1435216"/>
            <a:ext cx="1931863"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6" name="TextBox 5">
            <a:extLst>
              <a:ext uri="{FF2B5EF4-FFF2-40B4-BE49-F238E27FC236}">
                <a16:creationId xmlns:a16="http://schemas.microsoft.com/office/drawing/2014/main" id="{24DA20C1-C46E-4FDA-A964-AD0C4DF6CAD1}"/>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
        <p:nvSpPr>
          <p:cNvPr id="4" name="TextBox 3">
            <a:extLst>
              <a:ext uri="{FF2B5EF4-FFF2-40B4-BE49-F238E27FC236}">
                <a16:creationId xmlns:a16="http://schemas.microsoft.com/office/drawing/2014/main" id="{8FDC3071-8550-4569-A004-6B1A4106AEA7}"/>
              </a:ext>
            </a:extLst>
          </p:cNvPr>
          <p:cNvSpPr txBox="1"/>
          <p:nvPr/>
        </p:nvSpPr>
        <p:spPr>
          <a:xfrm>
            <a:off x="227285" y="176862"/>
            <a:ext cx="6079323"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POLAND</a:t>
            </a:r>
          </a:p>
          <a:p>
            <a:r>
              <a:rPr lang="en-US" sz="1400" dirty="0">
                <a:solidFill>
                  <a:srgbClr val="3FADDD"/>
                </a:solidFill>
                <a:latin typeface="DINPro-Bold" panose="02000503030000020004" pitchFamily="50" charset="0"/>
              </a:rPr>
              <a:t>The most avid travellers with 3 in 4 of respondents intending to travel soon and with a strong desire for outbound travel</a:t>
            </a:r>
          </a:p>
        </p:txBody>
      </p:sp>
    </p:spTree>
    <p:extLst>
      <p:ext uri="{BB962C8B-B14F-4D97-AF65-F5344CB8AC3E}">
        <p14:creationId xmlns:p14="http://schemas.microsoft.com/office/powerpoint/2010/main" val="363791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46591" y="1903926"/>
          <a:ext cx="3030009" cy="2373816"/>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7573" y="1431925"/>
            <a:ext cx="1931862"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When will Austrians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6469" y="1435216"/>
            <a:ext cx="1931862"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Where will Austrians travel within the next 6 months</a:t>
            </a:r>
          </a:p>
        </p:txBody>
      </p:sp>
      <p:graphicFrame>
        <p:nvGraphicFramePr>
          <p:cNvPr id="10" name="Chart 9">
            <a:extLst>
              <a:ext uri="{FF2B5EF4-FFF2-40B4-BE49-F238E27FC236}">
                <a16:creationId xmlns:a16="http://schemas.microsoft.com/office/drawing/2014/main" id="{8F806666-2C14-400B-8BBB-8B1CE9000D0E}"/>
              </a:ext>
            </a:extLst>
          </p:cNvPr>
          <p:cNvGraphicFramePr/>
          <p:nvPr/>
        </p:nvGraphicFramePr>
        <p:xfrm>
          <a:off x="3200400" y="1820377"/>
          <a:ext cx="3106209" cy="2421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492422" y="1900394"/>
          <a:ext cx="2770454" cy="2088075"/>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F6292491-D8AC-47B3-AD87-C3CA62FA7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51" b="16565"/>
          <a:stretch/>
        </p:blipFill>
        <p:spPr>
          <a:xfrm>
            <a:off x="7325040" y="9851"/>
            <a:ext cx="1584325" cy="1357887"/>
          </a:xfrm>
          <a:prstGeom prst="rect">
            <a:avLst/>
          </a:prstGeom>
        </p:spPr>
      </p:pic>
      <p:sp>
        <p:nvSpPr>
          <p:cNvPr id="13" name="object 5">
            <a:extLst>
              <a:ext uri="{FF2B5EF4-FFF2-40B4-BE49-F238E27FC236}">
                <a16:creationId xmlns:a16="http://schemas.microsoft.com/office/drawing/2014/main" id="{5D6FF081-C9B1-4893-990E-F4B6A12AA92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20BD348-5FAA-45D6-8864-4C85581C2DA3}" type="slidenum">
              <a:rPr lang="en-US" sz="700" smtClean="0">
                <a:latin typeface="DINPro-Light" panose="02000504040000020003" pitchFamily="50" charset="0"/>
                <a:cs typeface="Arial"/>
              </a:rPr>
              <a:t>29</a:t>
            </a:fld>
            <a:endParaRPr sz="700" dirty="0">
              <a:latin typeface="DINPro-Light" panose="02000504040000020003" pitchFamily="50" charset="0"/>
              <a:cs typeface="Arial"/>
            </a:endParaRPr>
          </a:p>
        </p:txBody>
      </p:sp>
      <p:sp>
        <p:nvSpPr>
          <p:cNvPr id="14" name="TextBox 13">
            <a:extLst>
              <a:ext uri="{FF2B5EF4-FFF2-40B4-BE49-F238E27FC236}">
                <a16:creationId xmlns:a16="http://schemas.microsoft.com/office/drawing/2014/main" id="{17330ABA-FFC9-40EC-9DB6-53EC95ED6FEE}"/>
              </a:ext>
            </a:extLst>
          </p:cNvPr>
          <p:cNvSpPr txBox="1"/>
          <p:nvPr/>
        </p:nvSpPr>
        <p:spPr>
          <a:xfrm>
            <a:off x="1049300" y="4277742"/>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5" name="TextBox 14">
            <a:extLst>
              <a:ext uri="{FF2B5EF4-FFF2-40B4-BE49-F238E27FC236}">
                <a16:creationId xmlns:a16="http://schemas.microsoft.com/office/drawing/2014/main" id="{7D177E74-2DC0-47FA-A347-A69C87E53BC9}"/>
              </a:ext>
            </a:extLst>
          </p:cNvPr>
          <p:cNvSpPr txBox="1"/>
          <p:nvPr/>
        </p:nvSpPr>
        <p:spPr>
          <a:xfrm>
            <a:off x="4182004"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16" name="TextBox 15">
            <a:extLst>
              <a:ext uri="{FF2B5EF4-FFF2-40B4-BE49-F238E27FC236}">
                <a16:creationId xmlns:a16="http://schemas.microsoft.com/office/drawing/2014/main" id="{E506B968-0241-475A-89B5-369896F6B249}"/>
              </a:ext>
            </a:extLst>
          </p:cNvPr>
          <p:cNvSpPr txBox="1"/>
          <p:nvPr/>
        </p:nvSpPr>
        <p:spPr>
          <a:xfrm>
            <a:off x="7173646" y="4277741"/>
            <a:ext cx="1143000" cy="184666"/>
          </a:xfrm>
          <a:prstGeom prst="rect">
            <a:avLst/>
          </a:prstGeom>
          <a:noFill/>
        </p:spPr>
        <p:txBody>
          <a:bodyPr wrap="square">
            <a:spAutoFit/>
          </a:bodyPr>
          <a:lstStyle/>
          <a:p>
            <a:pPr algn="ctr"/>
            <a:r>
              <a:rPr lang="en-US" sz="600" b="1" dirty="0">
                <a:solidFill>
                  <a:schemeClr val="bg1">
                    <a:lumMod val="65000"/>
                  </a:schemeClr>
                </a:solidFill>
                <a:latin typeface="DINPro-Light" panose="02000504040000020003" pitchFamily="50" charset="0"/>
              </a:rPr>
              <a:t>No. of respondents: 500</a:t>
            </a:r>
          </a:p>
        </p:txBody>
      </p:sp>
      <p:sp>
        <p:nvSpPr>
          <p:cNvPr id="5" name="Rectangle 4">
            <a:extLst>
              <a:ext uri="{FF2B5EF4-FFF2-40B4-BE49-F238E27FC236}">
                <a16:creationId xmlns:a16="http://schemas.microsoft.com/office/drawing/2014/main" id="{D0B35D2C-70AA-4C4F-A4C7-85A48E10CCAB}"/>
              </a:ext>
            </a:extLst>
          </p:cNvPr>
          <p:cNvSpPr/>
          <p:nvPr/>
        </p:nvSpPr>
        <p:spPr>
          <a:xfrm>
            <a:off x="258881" y="1937265"/>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3017679-2CDF-483B-AA79-3829C4277722}"/>
              </a:ext>
            </a:extLst>
          </p:cNvPr>
          <p:cNvSpPr txBox="1"/>
          <p:nvPr/>
        </p:nvSpPr>
        <p:spPr>
          <a:xfrm>
            <a:off x="323699" y="4830692"/>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2" name="TextBox 11">
            <a:extLst>
              <a:ext uri="{FF2B5EF4-FFF2-40B4-BE49-F238E27FC236}">
                <a16:creationId xmlns:a16="http://schemas.microsoft.com/office/drawing/2014/main" id="{5AC07DFA-D2C2-47D1-A65E-1C4FBAF7625C}"/>
              </a:ext>
            </a:extLst>
          </p:cNvPr>
          <p:cNvSpPr txBox="1"/>
          <p:nvPr/>
        </p:nvSpPr>
        <p:spPr>
          <a:xfrm>
            <a:off x="3472264" y="4830691"/>
            <a:ext cx="2876701" cy="276999"/>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7" name="TextBox 16">
            <a:extLst>
              <a:ext uri="{FF2B5EF4-FFF2-40B4-BE49-F238E27FC236}">
                <a16:creationId xmlns:a16="http://schemas.microsoft.com/office/drawing/2014/main" id="{CE71F030-9116-46A4-A775-3D2ADDBBF266}"/>
              </a:ext>
            </a:extLst>
          </p:cNvPr>
          <p:cNvSpPr txBox="1"/>
          <p:nvPr/>
        </p:nvSpPr>
        <p:spPr>
          <a:xfrm>
            <a:off x="6664032" y="4860925"/>
            <a:ext cx="2156269" cy="184666"/>
          </a:xfrm>
          <a:prstGeom prst="rect">
            <a:avLst/>
          </a:prstGeom>
          <a:noFill/>
        </p:spPr>
        <p:txBody>
          <a:bodyPr wrap="square">
            <a:spAutoFit/>
          </a:bodyPr>
          <a:lstStyle/>
          <a:p>
            <a:r>
              <a:rPr lang="en-US" sz="600" b="1" dirty="0">
                <a:solidFill>
                  <a:schemeClr val="bg1">
                    <a:lumMod val="50000"/>
                  </a:schemeClr>
                </a:solidFill>
                <a:latin typeface="DINPro-Light" panose="02000504040000020003" pitchFamily="50" charset="0"/>
              </a:rPr>
              <a:t>Q10.Where do you plan to travel in the next 6 months?</a:t>
            </a:r>
          </a:p>
        </p:txBody>
      </p:sp>
      <p:sp>
        <p:nvSpPr>
          <p:cNvPr id="8" name="object 3">
            <a:extLst>
              <a:ext uri="{FF2B5EF4-FFF2-40B4-BE49-F238E27FC236}">
                <a16:creationId xmlns:a16="http://schemas.microsoft.com/office/drawing/2014/main" id="{C4DC7CD6-7762-486D-B0D4-E039D2D7B3FA}"/>
              </a:ext>
            </a:extLst>
          </p:cNvPr>
          <p:cNvSpPr/>
          <p:nvPr/>
        </p:nvSpPr>
        <p:spPr>
          <a:xfrm>
            <a:off x="323699" y="94064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2" name="TextBox 1">
            <a:extLst>
              <a:ext uri="{FF2B5EF4-FFF2-40B4-BE49-F238E27FC236}">
                <a16:creationId xmlns:a16="http://schemas.microsoft.com/office/drawing/2014/main" id="{0E18C47D-B2C7-4E46-9300-F88191C2C2EB}"/>
              </a:ext>
            </a:extLst>
          </p:cNvPr>
          <p:cNvSpPr txBox="1"/>
          <p:nvPr/>
        </p:nvSpPr>
        <p:spPr>
          <a:xfrm>
            <a:off x="287655" y="1435216"/>
            <a:ext cx="2493289" cy="2308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Willingness to travel in the next 6 months</a:t>
            </a:r>
          </a:p>
        </p:txBody>
      </p:sp>
      <p:sp>
        <p:nvSpPr>
          <p:cNvPr id="3" name="TextBox 2">
            <a:extLst>
              <a:ext uri="{FF2B5EF4-FFF2-40B4-BE49-F238E27FC236}">
                <a16:creationId xmlns:a16="http://schemas.microsoft.com/office/drawing/2014/main" id="{6EAC4096-0248-4F26-ABE1-5CAA2774C768}"/>
              </a:ext>
            </a:extLst>
          </p:cNvPr>
          <p:cNvSpPr txBox="1"/>
          <p:nvPr/>
        </p:nvSpPr>
        <p:spPr>
          <a:xfrm>
            <a:off x="227285" y="176862"/>
            <a:ext cx="6265137" cy="738664"/>
          </a:xfrm>
          <a:prstGeom prst="rect">
            <a:avLst/>
          </a:prstGeom>
          <a:noFill/>
        </p:spPr>
        <p:txBody>
          <a:bodyPr wrap="square">
            <a:spAutoFit/>
          </a:bodyPr>
          <a:lstStyle/>
          <a:p>
            <a:r>
              <a:rPr lang="en-US" sz="1400" spc="-75" dirty="0">
                <a:solidFill>
                  <a:srgbClr val="0A0A35"/>
                </a:solidFill>
                <a:latin typeface="DINPro-Light" panose="02000504040000020003" pitchFamily="50" charset="0"/>
              </a:rPr>
              <a:t>AUSTRIA</a:t>
            </a:r>
          </a:p>
          <a:p>
            <a:r>
              <a:rPr lang="en-US" sz="1400" dirty="0">
                <a:solidFill>
                  <a:srgbClr val="3FADDD"/>
                </a:solidFill>
                <a:latin typeface="DINPro-Bold" panose="02000503030000020004" pitchFamily="50" charset="0"/>
              </a:rPr>
              <a:t>More than 1 in 2 respondents intend to travel in the next 6 months showing a similar preference for domestic and European destinations</a:t>
            </a:r>
          </a:p>
        </p:txBody>
      </p:sp>
      <p:sp>
        <p:nvSpPr>
          <p:cNvPr id="6" name="TextBox 5">
            <a:extLst>
              <a:ext uri="{FF2B5EF4-FFF2-40B4-BE49-F238E27FC236}">
                <a16:creationId xmlns:a16="http://schemas.microsoft.com/office/drawing/2014/main" id="{76D6BABC-A07D-4C08-99FF-6D5D09C98C4E}"/>
              </a:ext>
            </a:extLst>
          </p:cNvPr>
          <p:cNvSpPr txBox="1"/>
          <p:nvPr/>
        </p:nvSpPr>
        <p:spPr>
          <a:xfrm>
            <a:off x="3762904" y="4461883"/>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9</a:t>
            </a:r>
          </a:p>
        </p:txBody>
      </p:sp>
    </p:spTree>
    <p:extLst>
      <p:ext uri="{BB962C8B-B14F-4D97-AF65-F5344CB8AC3E}">
        <p14:creationId xmlns:p14="http://schemas.microsoft.com/office/powerpoint/2010/main" val="414255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77865" y="899998"/>
            <a:ext cx="165735" cy="855344"/>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sp>
        <p:nvSpPr>
          <p:cNvPr id="5" name="object 5"/>
          <p:cNvSpPr txBox="1"/>
          <p:nvPr/>
        </p:nvSpPr>
        <p:spPr>
          <a:xfrm>
            <a:off x="852549" y="1934484"/>
            <a:ext cx="4800600" cy="2723823"/>
          </a:xfrm>
          <a:prstGeom prst="rect">
            <a:avLst/>
          </a:prstGeom>
        </p:spPr>
        <p:txBody>
          <a:bodyPr vert="horz" wrap="square" lIns="0" tIns="30480" rIns="0" bIns="0" rtlCol="0">
            <a:spAutoFit/>
          </a:bodyPr>
          <a:lstStyle/>
          <a:p>
            <a:pPr marL="241300" marR="5080" indent="-228600" algn="just">
              <a:lnSpc>
                <a:spcPts val="1700"/>
              </a:lnSpc>
              <a:spcBef>
                <a:spcPts val="240"/>
              </a:spcBef>
              <a:buClr>
                <a:srgbClr val="2D8CB5"/>
              </a:buClr>
              <a:buFontTx/>
              <a:buChar char="•"/>
              <a:tabLst>
                <a:tab pos="241300" algn="l"/>
              </a:tabLst>
            </a:pPr>
            <a:r>
              <a:rPr lang="en-US" sz="1500" b="1" spc="-5" dirty="0">
                <a:solidFill>
                  <a:srgbClr val="231F20"/>
                </a:solidFill>
                <a:latin typeface="DINPro-Light" panose="02000504040000020003" pitchFamily="50" charset="0"/>
                <a:cs typeface="Arial"/>
              </a:rPr>
              <a:t>Sea, sun and </a:t>
            </a:r>
            <a:r>
              <a:rPr lang="en-US" sz="1500" b="1" spc="-5" dirty="0">
                <a:latin typeface="DINPro-Light" panose="02000504040000020003" pitchFamily="50" charset="0"/>
                <a:cs typeface="Arial"/>
              </a:rPr>
              <a:t>beach </a:t>
            </a:r>
            <a:r>
              <a:rPr lang="en-US" sz="1500" spc="-5" dirty="0">
                <a:latin typeface="DINPro-Light" panose="02000504040000020003" pitchFamily="50" charset="0"/>
                <a:cs typeface="Arial"/>
              </a:rPr>
              <a:t>(25%),</a:t>
            </a:r>
            <a:r>
              <a:rPr lang="en-US" sz="1500" spc="-5" dirty="0">
                <a:solidFill>
                  <a:srgbClr val="231F20"/>
                </a:solidFill>
                <a:latin typeface="DINPro-Light" panose="02000504040000020003" pitchFamily="50" charset="0"/>
                <a:cs typeface="Arial"/>
              </a:rPr>
              <a:t> </a:t>
            </a:r>
            <a:r>
              <a:rPr lang="en-US" sz="1500" b="1" spc="-5" dirty="0">
                <a:solidFill>
                  <a:srgbClr val="231F20"/>
                </a:solidFill>
                <a:latin typeface="DINPro-Light" panose="02000504040000020003" pitchFamily="50" charset="0"/>
                <a:cs typeface="Arial"/>
              </a:rPr>
              <a:t>city break </a:t>
            </a:r>
            <a:r>
              <a:rPr lang="en-US" sz="1500" spc="-5" dirty="0">
                <a:solidFill>
                  <a:srgbClr val="231F20"/>
                </a:solidFill>
                <a:latin typeface="DINPro-Light" panose="02000504040000020003" pitchFamily="50" charset="0"/>
                <a:cs typeface="Arial"/>
              </a:rPr>
              <a:t>(19%) as well as </a:t>
            </a:r>
            <a:r>
              <a:rPr lang="en-US" sz="1500" b="1" spc="-5" dirty="0">
                <a:solidFill>
                  <a:srgbClr val="231F20"/>
                </a:solidFill>
                <a:latin typeface="DINPro-Light" panose="02000504040000020003" pitchFamily="50" charset="0"/>
                <a:cs typeface="Arial"/>
              </a:rPr>
              <a:t>nature and outdoors </a:t>
            </a:r>
            <a:r>
              <a:rPr lang="en-US" sz="1500" spc="-5" dirty="0">
                <a:solidFill>
                  <a:srgbClr val="231F20"/>
                </a:solidFill>
                <a:latin typeface="DINPro-Light" panose="02000504040000020003" pitchFamily="50" charset="0"/>
                <a:cs typeface="Arial"/>
              </a:rPr>
              <a:t>(16%) are the most appealing </a:t>
            </a:r>
            <a:r>
              <a:rPr lang="en-US" sz="1500" spc="-5" dirty="0">
                <a:latin typeface="DINPro-Light" panose="02000504040000020003" pitchFamily="50" charset="0"/>
                <a:cs typeface="Arial"/>
              </a:rPr>
              <a:t>types of </a:t>
            </a:r>
            <a:r>
              <a:rPr lang="en-US" sz="1500" spc="-5" dirty="0">
                <a:solidFill>
                  <a:srgbClr val="231F20"/>
                </a:solidFill>
                <a:latin typeface="DINPro-Light" panose="02000504040000020003" pitchFamily="50" charset="0"/>
                <a:cs typeface="Arial"/>
              </a:rPr>
              <a:t>leisure trips among respondents eager to travel in the next 6 months. </a:t>
            </a:r>
          </a:p>
          <a:p>
            <a:pPr marL="241300" marR="5080" indent="-228600" algn="just">
              <a:lnSpc>
                <a:spcPts val="1700"/>
              </a:lnSpc>
              <a:spcBef>
                <a:spcPts val="240"/>
              </a:spcBef>
              <a:buClr>
                <a:srgbClr val="2D8CB5"/>
              </a:buClr>
              <a:buFontTx/>
              <a:buChar char="•"/>
              <a:tabLst>
                <a:tab pos="241300" algn="l"/>
              </a:tabLst>
            </a:pPr>
            <a:r>
              <a:rPr lang="en-US" sz="1500" spc="-5" dirty="0">
                <a:latin typeface="DINPro-Light" panose="02000504040000020003" pitchFamily="50" charset="0"/>
                <a:cs typeface="Arial"/>
              </a:rPr>
              <a:t>Respondents exhibiting a greater interest in </a:t>
            </a:r>
            <a:r>
              <a:rPr lang="en-US" sz="1500" b="1" spc="-5" dirty="0">
                <a:latin typeface="DINPro-Light" panose="02000504040000020003" pitchFamily="50" charset="0"/>
                <a:cs typeface="Arial"/>
              </a:rPr>
              <a:t>city breaks </a:t>
            </a:r>
            <a:r>
              <a:rPr lang="en-US" sz="1500" spc="-5" dirty="0">
                <a:latin typeface="DINPro-Light" panose="02000504040000020003" pitchFamily="50" charset="0"/>
                <a:cs typeface="Arial"/>
              </a:rPr>
              <a:t>are the ones most likely to travel sooner. </a:t>
            </a:r>
          </a:p>
          <a:p>
            <a:pPr marL="241300" marR="5080" indent="-228600" algn="just">
              <a:lnSpc>
                <a:spcPts val="1700"/>
              </a:lnSpc>
              <a:spcBef>
                <a:spcPts val="240"/>
              </a:spcBef>
              <a:buClr>
                <a:srgbClr val="2D8CB5"/>
              </a:buClr>
              <a:buFontTx/>
              <a:buChar char="•"/>
              <a:tabLst>
                <a:tab pos="241300" algn="l"/>
              </a:tabLst>
            </a:pPr>
            <a:r>
              <a:rPr lang="en-US" sz="1500" dirty="0">
                <a:latin typeface="DINPro-Light" panose="02000504040000020003" pitchFamily="50" charset="0"/>
              </a:rPr>
              <a:t>The majority of respondents who planning short-term </a:t>
            </a:r>
            <a:r>
              <a:rPr lang="en-GB" sz="1500" dirty="0">
                <a:latin typeface="DINPro-Light" panose="02000504040000020003" pitchFamily="50" charset="0"/>
              </a:rPr>
              <a:t>trips </a:t>
            </a:r>
            <a:r>
              <a:rPr lang="en-US" sz="1500" dirty="0">
                <a:latin typeface="DINPro-Light" panose="02000504040000020003" pitchFamily="50" charset="0"/>
              </a:rPr>
              <a:t>intend to travel, domestically or within Europe, either with their </a:t>
            </a:r>
            <a:r>
              <a:rPr lang="en-US" sz="1500" b="1" dirty="0">
                <a:latin typeface="DINPro-Light" panose="02000504040000020003" pitchFamily="50" charset="0"/>
              </a:rPr>
              <a:t>partner </a:t>
            </a:r>
            <a:r>
              <a:rPr lang="en-US" sz="1500" dirty="0">
                <a:latin typeface="DINPro-Light" panose="02000504040000020003" pitchFamily="50" charset="0"/>
              </a:rPr>
              <a:t>(37%)</a:t>
            </a:r>
            <a:r>
              <a:rPr lang="en-US" sz="1500" b="1" dirty="0">
                <a:latin typeface="DINPro-Light" panose="02000504040000020003" pitchFamily="50" charset="0"/>
              </a:rPr>
              <a:t> </a:t>
            </a:r>
            <a:r>
              <a:rPr lang="en-US" sz="1500" dirty="0">
                <a:latin typeface="DINPro-Light" panose="02000504040000020003" pitchFamily="50" charset="0"/>
              </a:rPr>
              <a:t>or with their </a:t>
            </a:r>
            <a:r>
              <a:rPr lang="en-US" sz="1500" b="1" dirty="0">
                <a:latin typeface="DINPro-Light" panose="02000504040000020003" pitchFamily="50" charset="0"/>
              </a:rPr>
              <a:t>family</a:t>
            </a:r>
            <a:r>
              <a:rPr lang="en-US" sz="1500" dirty="0">
                <a:latin typeface="DINPro-Light" panose="02000504040000020003" pitchFamily="50" charset="0"/>
              </a:rPr>
              <a:t> (36%). Only, a fragment will travel with friends (13%) or solo (10%).</a:t>
            </a:r>
            <a:endParaRPr lang="en-US" sz="1500" spc="-5" dirty="0">
              <a:latin typeface="DINPro-Light" panose="02000504040000020003" pitchFamily="50" charset="0"/>
              <a:cs typeface="Arial"/>
            </a:endParaRPr>
          </a:p>
          <a:p>
            <a:pPr marL="241300" marR="5080" indent="-228600" algn="just">
              <a:lnSpc>
                <a:spcPts val="1700"/>
              </a:lnSpc>
              <a:spcBef>
                <a:spcPts val="240"/>
              </a:spcBef>
              <a:buClr>
                <a:srgbClr val="2D8CB5"/>
              </a:buClr>
              <a:buChar char="•"/>
              <a:tabLst>
                <a:tab pos="241300" algn="l"/>
              </a:tabLst>
            </a:pPr>
            <a:endParaRPr lang="en-US" sz="1500" spc="-5" dirty="0">
              <a:solidFill>
                <a:srgbClr val="231F20"/>
              </a:solidFill>
              <a:latin typeface="DINPro-Light" panose="02000504040000020003" pitchFamily="50" charset="0"/>
              <a:cs typeface="Arial"/>
            </a:endParaRPr>
          </a:p>
        </p:txBody>
      </p:sp>
      <p:sp>
        <p:nvSpPr>
          <p:cNvPr id="6" name="object 6"/>
          <p:cNvSpPr txBox="1">
            <a:spLocks noGrp="1"/>
          </p:cNvSpPr>
          <p:nvPr>
            <p:ph type="title"/>
          </p:nvPr>
        </p:nvSpPr>
        <p:spPr>
          <a:xfrm>
            <a:off x="2452751" y="910889"/>
            <a:ext cx="3200398" cy="833562"/>
          </a:xfrm>
          <a:prstGeom prst="rect">
            <a:avLst/>
          </a:prstGeom>
        </p:spPr>
        <p:txBody>
          <a:bodyPr vert="horz" wrap="square" lIns="0" tIns="12700" rIns="0" bIns="0" rtlCol="0">
            <a:spAutoFit/>
          </a:bodyPr>
          <a:lstStyle/>
          <a:p>
            <a:pPr marL="12700" algn="r">
              <a:lnSpc>
                <a:spcPts val="3180"/>
              </a:lnSpc>
              <a:spcBef>
                <a:spcPts val="100"/>
              </a:spcBef>
            </a:pPr>
            <a:r>
              <a:rPr lang="en-US" sz="2700" spc="-75" dirty="0">
                <a:solidFill>
                  <a:srgbClr val="0A0A35"/>
                </a:solidFill>
                <a:latin typeface="DINPro" panose="02000503030000020004"/>
              </a:rPr>
              <a:t>WAVE 1</a:t>
            </a:r>
            <a:br>
              <a:rPr lang="en-US" sz="2700" dirty="0">
                <a:latin typeface="DINPro" panose="02000503030000020004"/>
              </a:rPr>
            </a:b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8" name="object 5">
            <a:extLst>
              <a:ext uri="{FF2B5EF4-FFF2-40B4-BE49-F238E27FC236}">
                <a16:creationId xmlns:a16="http://schemas.microsoft.com/office/drawing/2014/main" id="{522F36AE-030F-4396-BCEF-FDE8BD9F8D4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3A306C6-79FE-4C70-9F06-2CBCC1EC917F}" type="slidenum">
              <a:rPr lang="en-US" sz="700" smtClean="0">
                <a:latin typeface="DINPro-Light" panose="02000504040000020003" pitchFamily="50" charset="0"/>
                <a:cs typeface="Arial"/>
              </a:rPr>
              <a:t>3</a:t>
            </a:fld>
            <a:endParaRPr sz="700" dirty="0">
              <a:latin typeface="DINPro-Light" panose="02000504040000020003" pitchFamily="50" charset="0"/>
              <a:cs typeface="Arial"/>
            </a:endParaRPr>
          </a:p>
        </p:txBody>
      </p:sp>
      <p:pic>
        <p:nvPicPr>
          <p:cNvPr id="2" name="Picture 1" descr="A picture containing indoor, table, plate, sitting&#10;&#10;Description automatically generated">
            <a:extLst>
              <a:ext uri="{FF2B5EF4-FFF2-40B4-BE49-F238E27FC236}">
                <a16:creationId xmlns:a16="http://schemas.microsoft.com/office/drawing/2014/main" id="{DD525FD1-73DF-446A-B4F6-3CC14FEDD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68875" y="974726"/>
            <a:ext cx="5149849" cy="3200400"/>
          </a:xfrm>
          <a:prstGeom prst="rect">
            <a:avLst/>
          </a:prstGeom>
        </p:spPr>
      </p:pic>
    </p:spTree>
    <p:extLst>
      <p:ext uri="{BB962C8B-B14F-4D97-AF65-F5344CB8AC3E}">
        <p14:creationId xmlns:p14="http://schemas.microsoft.com/office/powerpoint/2010/main" val="254559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sidewalk&#10;&#10;Description automatically generated">
            <a:extLst>
              <a:ext uri="{FF2B5EF4-FFF2-40B4-BE49-F238E27FC236}">
                <a16:creationId xmlns:a16="http://schemas.microsoft.com/office/drawing/2014/main" id="{12A12EC3-D528-49BA-B57D-36240B3CE131}"/>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4" name="object 4"/>
          <p:cNvSpPr txBox="1">
            <a:spLocks noGrp="1"/>
          </p:cNvSpPr>
          <p:nvPr>
            <p:ph type="title"/>
          </p:nvPr>
        </p:nvSpPr>
        <p:spPr>
          <a:xfrm>
            <a:off x="655834" y="871809"/>
            <a:ext cx="2696966" cy="1202893"/>
          </a:xfrm>
          <a:prstGeom prst="rect">
            <a:avLst/>
          </a:prstGeom>
        </p:spPr>
        <p:txBody>
          <a:bodyPr vert="horz" wrap="square" lIns="0" tIns="73660" rIns="0" bIns="0" rtlCol="0">
            <a:spAutoFit/>
          </a:bodyPr>
          <a:lstStyle/>
          <a:p>
            <a:pPr marL="12700" marR="5080" algn="l">
              <a:lnSpc>
                <a:spcPts val="4400"/>
              </a:lnSpc>
              <a:spcBef>
                <a:spcPts val="580"/>
              </a:spcBef>
            </a:pPr>
            <a:r>
              <a:rPr lang="en-US" sz="4400" spc="-85" dirty="0">
                <a:solidFill>
                  <a:srgbClr val="FFFFFF"/>
                </a:solidFill>
                <a:latin typeface="DINPro" panose="02000503030000020004"/>
              </a:rPr>
              <a:t>TRIP PLANNING</a:t>
            </a:r>
            <a:endParaRPr sz="44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
        <p:nvSpPr>
          <p:cNvPr id="6" name="object 3">
            <a:extLst>
              <a:ext uri="{FF2B5EF4-FFF2-40B4-BE49-F238E27FC236}">
                <a16:creationId xmlns:a16="http://schemas.microsoft.com/office/drawing/2014/main" id="{B0C2B800-EC78-43A0-A300-DCBD25D7B039}"/>
              </a:ext>
            </a:extLst>
          </p:cNvPr>
          <p:cNvSpPr txBox="1"/>
          <p:nvPr/>
        </p:nvSpPr>
        <p:spPr>
          <a:xfrm>
            <a:off x="5715000" y="19653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2</a:t>
            </a:r>
            <a:endParaRPr sz="30500" dirty="0">
              <a:latin typeface="DINPro" panose="02000503030000020004" pitchFamily="2" charset="0"/>
              <a:cs typeface="Arial"/>
            </a:endParaRPr>
          </a:p>
        </p:txBody>
      </p:sp>
    </p:spTree>
    <p:extLst>
      <p:ext uri="{BB962C8B-B14F-4D97-AF65-F5344CB8AC3E}">
        <p14:creationId xmlns:p14="http://schemas.microsoft.com/office/powerpoint/2010/main" val="392236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681B4DD3-026A-4F04-9463-6F34C73A79A4}"/>
              </a:ext>
            </a:extLst>
          </p:cNvPr>
          <p:cNvSpPr/>
          <p:nvPr/>
        </p:nvSpPr>
        <p:spPr>
          <a:xfrm>
            <a:off x="4953000" y="0"/>
            <a:ext cx="4191000" cy="5149850"/>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0A0936"/>
          </a:solidFill>
        </p:spPr>
        <p:txBody>
          <a:bodyPr wrap="square" lIns="0" tIns="0" rIns="0" bIns="0" rtlCol="0"/>
          <a:lstStyle/>
          <a:p>
            <a:endParaRPr lang="en-US" dirty="0"/>
          </a:p>
        </p:txBody>
      </p:sp>
      <p:graphicFrame>
        <p:nvGraphicFramePr>
          <p:cNvPr id="31" name="Chart 30">
            <a:extLst>
              <a:ext uri="{FF2B5EF4-FFF2-40B4-BE49-F238E27FC236}">
                <a16:creationId xmlns:a16="http://schemas.microsoft.com/office/drawing/2014/main" id="{F6CF14BA-75FF-4F30-9C8C-70B1F7BA77C6}"/>
              </a:ext>
            </a:extLst>
          </p:cNvPr>
          <p:cNvGraphicFramePr/>
          <p:nvPr>
            <p:extLst>
              <p:ext uri="{D42A27DB-BD31-4B8C-83A1-F6EECF244321}">
                <p14:modId xmlns:p14="http://schemas.microsoft.com/office/powerpoint/2010/main" val="1649429544"/>
              </p:ext>
            </p:extLst>
          </p:nvPr>
        </p:nvGraphicFramePr>
        <p:xfrm>
          <a:off x="5617331" y="1205372"/>
          <a:ext cx="3212533" cy="3178065"/>
        </p:xfrm>
        <a:graphic>
          <a:graphicData uri="http://schemas.openxmlformats.org/drawingml/2006/chart">
            <c:chart xmlns:c="http://schemas.openxmlformats.org/drawingml/2006/chart" xmlns:r="http://schemas.openxmlformats.org/officeDocument/2006/relationships" r:id="rId2"/>
          </a:graphicData>
        </a:graphic>
      </p:graphicFrame>
      <p:sp>
        <p:nvSpPr>
          <p:cNvPr id="35" name="Oval 34">
            <a:extLst>
              <a:ext uri="{FF2B5EF4-FFF2-40B4-BE49-F238E27FC236}">
                <a16:creationId xmlns:a16="http://schemas.microsoft.com/office/drawing/2014/main" id="{7630CD46-41A8-4895-BFEF-54635B7ED6EB}"/>
              </a:ext>
            </a:extLst>
          </p:cNvPr>
          <p:cNvSpPr/>
          <p:nvPr/>
        </p:nvSpPr>
        <p:spPr>
          <a:xfrm>
            <a:off x="5364090" y="3148000"/>
            <a:ext cx="781855" cy="781855"/>
          </a:xfrm>
          <a:prstGeom prst="ellipse">
            <a:avLst/>
          </a:prstGeom>
          <a:solidFill>
            <a:schemeClr val="bg2"/>
          </a:solidFill>
          <a:ln w="76200">
            <a:solidFill>
              <a:srgbClr val="A1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7" name="Oval 36">
            <a:extLst>
              <a:ext uri="{FF2B5EF4-FFF2-40B4-BE49-F238E27FC236}">
                <a16:creationId xmlns:a16="http://schemas.microsoft.com/office/drawing/2014/main" id="{55370A0B-3EC9-4FD0-8C7A-3550A018CEF1}"/>
              </a:ext>
            </a:extLst>
          </p:cNvPr>
          <p:cNvSpPr/>
          <p:nvPr/>
        </p:nvSpPr>
        <p:spPr>
          <a:xfrm>
            <a:off x="6645213" y="3912099"/>
            <a:ext cx="781855" cy="781855"/>
          </a:xfrm>
          <a:prstGeom prst="ellipse">
            <a:avLst/>
          </a:prstGeom>
          <a:solidFill>
            <a:schemeClr val="bg2"/>
          </a:solidFill>
          <a:ln w="76200">
            <a:solidFill>
              <a:srgbClr val="1850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675" dirty="0"/>
          </a:p>
        </p:txBody>
      </p:sp>
      <p:sp>
        <p:nvSpPr>
          <p:cNvPr id="39" name="Oval 38">
            <a:extLst>
              <a:ext uri="{FF2B5EF4-FFF2-40B4-BE49-F238E27FC236}">
                <a16:creationId xmlns:a16="http://schemas.microsoft.com/office/drawing/2014/main" id="{2F00A210-7D50-4CDA-8034-C911EFA9F8B0}"/>
              </a:ext>
            </a:extLst>
          </p:cNvPr>
          <p:cNvSpPr/>
          <p:nvPr/>
        </p:nvSpPr>
        <p:spPr>
          <a:xfrm>
            <a:off x="7957208" y="3409634"/>
            <a:ext cx="781855" cy="781855"/>
          </a:xfrm>
          <a:prstGeom prst="ellipse">
            <a:avLst/>
          </a:prstGeom>
          <a:solidFill>
            <a:schemeClr val="bg2"/>
          </a:solidFill>
          <a:ln w="762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675" dirty="0"/>
          </a:p>
        </p:txBody>
      </p:sp>
      <p:sp>
        <p:nvSpPr>
          <p:cNvPr id="50" name="Oval 49">
            <a:extLst>
              <a:ext uri="{FF2B5EF4-FFF2-40B4-BE49-F238E27FC236}">
                <a16:creationId xmlns:a16="http://schemas.microsoft.com/office/drawing/2014/main" id="{B7518D81-1444-48EF-B626-509756D0E47B}"/>
              </a:ext>
            </a:extLst>
          </p:cNvPr>
          <p:cNvSpPr/>
          <p:nvPr/>
        </p:nvSpPr>
        <p:spPr>
          <a:xfrm>
            <a:off x="6857105" y="912115"/>
            <a:ext cx="781855" cy="781855"/>
          </a:xfrm>
          <a:prstGeom prst="ellipse">
            <a:avLst/>
          </a:prstGeom>
          <a:solidFill>
            <a:schemeClr val="bg2"/>
          </a:solidFill>
          <a:ln w="76200">
            <a:solidFill>
              <a:srgbClr val="2D8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2" name="TextBox 71">
            <a:extLst>
              <a:ext uri="{FF2B5EF4-FFF2-40B4-BE49-F238E27FC236}">
                <a16:creationId xmlns:a16="http://schemas.microsoft.com/office/drawing/2014/main" id="{1A106770-30E2-4F75-9F00-E3C65A805AFC}"/>
              </a:ext>
            </a:extLst>
          </p:cNvPr>
          <p:cNvSpPr txBox="1"/>
          <p:nvPr/>
        </p:nvSpPr>
        <p:spPr>
          <a:xfrm>
            <a:off x="99566" y="1845457"/>
            <a:ext cx="3634234" cy="646331"/>
          </a:xfrm>
          <a:prstGeom prst="rect">
            <a:avLst/>
          </a:prstGeom>
          <a:noFill/>
        </p:spPr>
        <p:txBody>
          <a:bodyPr wrap="square">
            <a:spAutoFit/>
          </a:bodyPr>
          <a:lstStyle/>
          <a:p>
            <a:r>
              <a:rPr lang="en-US" sz="1200" dirty="0">
                <a:solidFill>
                  <a:srgbClr val="2D8CB5"/>
                </a:solidFill>
                <a:latin typeface="DINPro-Light" panose="02000504040000020003" pitchFamily="50" charset="0"/>
              </a:rPr>
              <a:t>Respondents between the ages of </a:t>
            </a:r>
            <a:r>
              <a:rPr lang="en-US" sz="1200" b="1" dirty="0">
                <a:solidFill>
                  <a:srgbClr val="2D8CB5"/>
                </a:solidFill>
                <a:latin typeface="DINPro-Light" panose="02000504040000020003" pitchFamily="50" charset="0"/>
              </a:rPr>
              <a:t>35-54</a:t>
            </a:r>
            <a:r>
              <a:rPr lang="en-US" sz="1200" dirty="0">
                <a:solidFill>
                  <a:srgbClr val="2D8CB5"/>
                </a:solidFill>
                <a:latin typeface="DINPro-Light" panose="02000504040000020003" pitchFamily="50" charset="0"/>
              </a:rPr>
              <a:t> are most likely to travel with their family, while respondents </a:t>
            </a:r>
            <a:r>
              <a:rPr lang="en-US" sz="1200" b="1" dirty="0">
                <a:solidFill>
                  <a:srgbClr val="2D8CB5"/>
                </a:solidFill>
                <a:latin typeface="DINPro-Light" panose="02000504040000020003" pitchFamily="50" charset="0"/>
              </a:rPr>
              <a:t>over the age of 55 </a:t>
            </a:r>
            <a:r>
              <a:rPr lang="en-US" sz="1200" dirty="0">
                <a:solidFill>
                  <a:srgbClr val="2D8CB5"/>
                </a:solidFill>
                <a:latin typeface="DINPro-Light" panose="02000504040000020003" pitchFamily="50" charset="0"/>
              </a:rPr>
              <a:t>with their partner</a:t>
            </a:r>
          </a:p>
        </p:txBody>
      </p:sp>
      <p:sp>
        <p:nvSpPr>
          <p:cNvPr id="74" name="object 19">
            <a:extLst>
              <a:ext uri="{FF2B5EF4-FFF2-40B4-BE49-F238E27FC236}">
                <a16:creationId xmlns:a16="http://schemas.microsoft.com/office/drawing/2014/main" id="{F4FF6165-1BDA-4845-875D-9048C758B41B}"/>
              </a:ext>
            </a:extLst>
          </p:cNvPr>
          <p:cNvSpPr/>
          <p:nvPr/>
        </p:nvSpPr>
        <p:spPr>
          <a:xfrm rot="5400000">
            <a:off x="2178853" y="376078"/>
            <a:ext cx="214292" cy="4571999"/>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sp>
        <p:nvSpPr>
          <p:cNvPr id="76" name="TextBox 75">
            <a:extLst>
              <a:ext uri="{FF2B5EF4-FFF2-40B4-BE49-F238E27FC236}">
                <a16:creationId xmlns:a16="http://schemas.microsoft.com/office/drawing/2014/main" id="{5D82E07E-1757-4AF5-BF0B-2D589C27F8EA}"/>
              </a:ext>
            </a:extLst>
          </p:cNvPr>
          <p:cNvSpPr txBox="1"/>
          <p:nvPr/>
        </p:nvSpPr>
        <p:spPr>
          <a:xfrm>
            <a:off x="5353426" y="3949287"/>
            <a:ext cx="955332" cy="253916"/>
          </a:xfrm>
          <a:prstGeom prst="rect">
            <a:avLst/>
          </a:prstGeom>
          <a:noFill/>
        </p:spPr>
        <p:txBody>
          <a:bodyPr wrap="square">
            <a:spAutoFit/>
          </a:bodyPr>
          <a:lstStyle/>
          <a:p>
            <a:r>
              <a:rPr lang="en-US" sz="1050" dirty="0">
                <a:solidFill>
                  <a:srgbClr val="A1EAF7"/>
                </a:solidFill>
                <a:latin typeface="DINPro-Bold" panose="02000503030000020004" pitchFamily="50" charset="0"/>
              </a:rPr>
              <a:t>With friends</a:t>
            </a:r>
          </a:p>
        </p:txBody>
      </p:sp>
      <p:sp>
        <p:nvSpPr>
          <p:cNvPr id="78" name="TextBox 77">
            <a:extLst>
              <a:ext uri="{FF2B5EF4-FFF2-40B4-BE49-F238E27FC236}">
                <a16:creationId xmlns:a16="http://schemas.microsoft.com/office/drawing/2014/main" id="{7552E4E7-4CD2-4684-B0DC-D8519149FC14}"/>
              </a:ext>
            </a:extLst>
          </p:cNvPr>
          <p:cNvSpPr txBox="1"/>
          <p:nvPr/>
        </p:nvSpPr>
        <p:spPr>
          <a:xfrm>
            <a:off x="6428053" y="4733953"/>
            <a:ext cx="955332" cy="253916"/>
          </a:xfrm>
          <a:prstGeom prst="rect">
            <a:avLst/>
          </a:prstGeom>
          <a:noFill/>
        </p:spPr>
        <p:txBody>
          <a:bodyPr wrap="square">
            <a:spAutoFit/>
          </a:bodyPr>
          <a:lstStyle/>
          <a:p>
            <a:r>
              <a:rPr lang="en-US" sz="1050" dirty="0">
                <a:solidFill>
                  <a:schemeClr val="bg1"/>
                </a:solidFill>
                <a:latin typeface="DINPro-Bold" panose="02000503030000020004" pitchFamily="50" charset="0"/>
              </a:rPr>
              <a:t>By myself</a:t>
            </a:r>
          </a:p>
        </p:txBody>
      </p:sp>
      <p:sp>
        <p:nvSpPr>
          <p:cNvPr id="80" name="TextBox 79">
            <a:extLst>
              <a:ext uri="{FF2B5EF4-FFF2-40B4-BE49-F238E27FC236}">
                <a16:creationId xmlns:a16="http://schemas.microsoft.com/office/drawing/2014/main" id="{C52E9BDB-F6C5-42B4-A4BA-590633F681B5}"/>
              </a:ext>
            </a:extLst>
          </p:cNvPr>
          <p:cNvSpPr txBox="1"/>
          <p:nvPr/>
        </p:nvSpPr>
        <p:spPr>
          <a:xfrm>
            <a:off x="7685505" y="1094347"/>
            <a:ext cx="1397600" cy="253916"/>
          </a:xfrm>
          <a:prstGeom prst="rect">
            <a:avLst/>
          </a:prstGeom>
          <a:noFill/>
        </p:spPr>
        <p:txBody>
          <a:bodyPr wrap="square">
            <a:spAutoFit/>
          </a:bodyPr>
          <a:lstStyle/>
          <a:p>
            <a:r>
              <a:rPr lang="en-US" sz="1050" dirty="0">
                <a:solidFill>
                  <a:srgbClr val="2D8CB5"/>
                </a:solidFill>
                <a:latin typeface="DINPro-Bold" panose="02000503030000020004" pitchFamily="50" charset="0"/>
              </a:rPr>
              <a:t>With my family</a:t>
            </a:r>
          </a:p>
        </p:txBody>
      </p:sp>
      <p:sp>
        <p:nvSpPr>
          <p:cNvPr id="82" name="TextBox 81">
            <a:extLst>
              <a:ext uri="{FF2B5EF4-FFF2-40B4-BE49-F238E27FC236}">
                <a16:creationId xmlns:a16="http://schemas.microsoft.com/office/drawing/2014/main" id="{54101466-6B09-4EFD-B2DD-E7CEA60AB821}"/>
              </a:ext>
            </a:extLst>
          </p:cNvPr>
          <p:cNvSpPr txBox="1"/>
          <p:nvPr/>
        </p:nvSpPr>
        <p:spPr>
          <a:xfrm>
            <a:off x="8192141" y="4239907"/>
            <a:ext cx="712657" cy="415498"/>
          </a:xfrm>
          <a:prstGeom prst="rect">
            <a:avLst/>
          </a:prstGeom>
          <a:noFill/>
        </p:spPr>
        <p:txBody>
          <a:bodyPr wrap="square">
            <a:spAutoFit/>
          </a:bodyPr>
          <a:lstStyle/>
          <a:p>
            <a:pPr algn="r"/>
            <a:r>
              <a:rPr lang="en-US" sz="1050" dirty="0">
                <a:solidFill>
                  <a:srgbClr val="A5A5A5"/>
                </a:solidFill>
                <a:latin typeface="DINPro-Bold" panose="02000503030000020004" pitchFamily="50" charset="0"/>
              </a:rPr>
              <a:t>With my partner</a:t>
            </a:r>
          </a:p>
        </p:txBody>
      </p:sp>
      <p:sp>
        <p:nvSpPr>
          <p:cNvPr id="3" name="object 5">
            <a:extLst>
              <a:ext uri="{FF2B5EF4-FFF2-40B4-BE49-F238E27FC236}">
                <a16:creationId xmlns:a16="http://schemas.microsoft.com/office/drawing/2014/main" id="{18A22369-3D39-46F4-8A37-AF8E1B57CAE2}"/>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90E378A-97C0-4B8B-8649-20FCC410BEFF}" type="slidenum">
              <a:rPr lang="en-US" sz="700" smtClean="0">
                <a:latin typeface="DINPro-Light" panose="02000504040000020003" pitchFamily="50" charset="0"/>
                <a:cs typeface="Arial"/>
              </a:rPr>
              <a:t>31</a:t>
            </a:fld>
            <a:endParaRPr sz="700" dirty="0">
              <a:latin typeface="DINPro-Light" panose="02000504040000020003" pitchFamily="50" charset="0"/>
              <a:cs typeface="Arial"/>
            </a:endParaRPr>
          </a:p>
        </p:txBody>
      </p:sp>
      <p:sp>
        <p:nvSpPr>
          <p:cNvPr id="5" name="TextBox 4">
            <a:extLst>
              <a:ext uri="{FF2B5EF4-FFF2-40B4-BE49-F238E27FC236}">
                <a16:creationId xmlns:a16="http://schemas.microsoft.com/office/drawing/2014/main" id="{DB768DD0-7D67-4CA5-B79B-D0D51EFDC11C}"/>
              </a:ext>
            </a:extLst>
          </p:cNvPr>
          <p:cNvSpPr txBox="1"/>
          <p:nvPr/>
        </p:nvSpPr>
        <p:spPr>
          <a:xfrm>
            <a:off x="6464568" y="2703234"/>
            <a:ext cx="613784" cy="253916"/>
          </a:xfrm>
          <a:prstGeom prst="rect">
            <a:avLst/>
          </a:prstGeom>
          <a:noFill/>
        </p:spPr>
        <p:txBody>
          <a:bodyPr wrap="square">
            <a:spAutoFit/>
          </a:bodyPr>
          <a:lstStyle/>
          <a:p>
            <a:r>
              <a:rPr lang="en-US" sz="1050" dirty="0">
                <a:solidFill>
                  <a:schemeClr val="bg1"/>
                </a:solidFill>
                <a:latin typeface="DINPro-Bold" panose="02000503030000020004" pitchFamily="50" charset="0"/>
              </a:rPr>
              <a:t>Other</a:t>
            </a:r>
          </a:p>
        </p:txBody>
      </p:sp>
      <p:pic>
        <p:nvPicPr>
          <p:cNvPr id="6" name="Picture 5" descr="A close up of a logo&#10;&#10;Description automatically generated">
            <a:extLst>
              <a:ext uri="{FF2B5EF4-FFF2-40B4-BE49-F238E27FC236}">
                <a16:creationId xmlns:a16="http://schemas.microsoft.com/office/drawing/2014/main" id="{9C1899C0-501D-446C-9750-BCCB582512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79" b="18283"/>
          <a:stretch/>
        </p:blipFill>
        <p:spPr>
          <a:xfrm>
            <a:off x="5469746" y="3294390"/>
            <a:ext cx="545401" cy="461271"/>
          </a:xfrm>
          <a:prstGeom prst="rect">
            <a:avLst/>
          </a:prstGeom>
        </p:spPr>
      </p:pic>
      <p:pic>
        <p:nvPicPr>
          <p:cNvPr id="8" name="Picture 7" descr="A close up of a logo&#10;&#10;Description automatically generated">
            <a:extLst>
              <a:ext uri="{FF2B5EF4-FFF2-40B4-BE49-F238E27FC236}">
                <a16:creationId xmlns:a16="http://schemas.microsoft.com/office/drawing/2014/main" id="{5334A6C3-C0D7-4056-9D05-6247BCB5B1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53" b="13918"/>
          <a:stretch/>
        </p:blipFill>
        <p:spPr>
          <a:xfrm>
            <a:off x="6989269" y="1071265"/>
            <a:ext cx="517525" cy="443925"/>
          </a:xfrm>
          <a:prstGeom prst="rect">
            <a:avLst/>
          </a:prstGeom>
        </p:spPr>
      </p:pic>
      <p:pic>
        <p:nvPicPr>
          <p:cNvPr id="10" name="Picture 9" descr="A close up of a logo&#10;&#10;Description automatically generated">
            <a:extLst>
              <a:ext uri="{FF2B5EF4-FFF2-40B4-BE49-F238E27FC236}">
                <a16:creationId xmlns:a16="http://schemas.microsoft.com/office/drawing/2014/main" id="{E7D72C12-B7F9-43E5-9E11-B11C11417E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66" b="10049"/>
          <a:stretch/>
        </p:blipFill>
        <p:spPr>
          <a:xfrm>
            <a:off x="6684928" y="3969395"/>
            <a:ext cx="645880" cy="577127"/>
          </a:xfrm>
          <a:prstGeom prst="rect">
            <a:avLst/>
          </a:prstGeom>
        </p:spPr>
      </p:pic>
      <p:pic>
        <p:nvPicPr>
          <p:cNvPr id="12" name="Picture 11" descr="A close up of a logo&#10;&#10;Description automatically generated">
            <a:extLst>
              <a:ext uri="{FF2B5EF4-FFF2-40B4-BE49-F238E27FC236}">
                <a16:creationId xmlns:a16="http://schemas.microsoft.com/office/drawing/2014/main" id="{4E8BA63E-9CA6-4B72-B7D6-865F54E4A5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2" b="14940"/>
          <a:stretch/>
        </p:blipFill>
        <p:spPr>
          <a:xfrm>
            <a:off x="8102717" y="3580238"/>
            <a:ext cx="511977" cy="440646"/>
          </a:xfrm>
          <a:prstGeom prst="rect">
            <a:avLst/>
          </a:prstGeom>
        </p:spPr>
      </p:pic>
      <p:sp>
        <p:nvSpPr>
          <p:cNvPr id="2" name="TextBox 1">
            <a:extLst>
              <a:ext uri="{FF2B5EF4-FFF2-40B4-BE49-F238E27FC236}">
                <a16:creationId xmlns:a16="http://schemas.microsoft.com/office/drawing/2014/main" id="{8D318C2B-3CCE-4B63-B76F-8A5FC665A8A6}"/>
              </a:ext>
            </a:extLst>
          </p:cNvPr>
          <p:cNvSpPr txBox="1"/>
          <p:nvPr/>
        </p:nvSpPr>
        <p:spPr>
          <a:xfrm>
            <a:off x="287655" y="4799482"/>
            <a:ext cx="3568437"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Q16.With whom are you most likely to travel during your next trip within Europe?</a:t>
            </a:r>
          </a:p>
        </p:txBody>
      </p:sp>
      <p:sp>
        <p:nvSpPr>
          <p:cNvPr id="7" name="TextBox 6">
            <a:extLst>
              <a:ext uri="{FF2B5EF4-FFF2-40B4-BE49-F238E27FC236}">
                <a16:creationId xmlns:a16="http://schemas.microsoft.com/office/drawing/2014/main" id="{78913499-E732-4010-87F7-D63570C3A0FE}"/>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3,086</a:t>
            </a:r>
          </a:p>
        </p:txBody>
      </p:sp>
      <p:sp>
        <p:nvSpPr>
          <p:cNvPr id="14" name="TextBox 13">
            <a:extLst>
              <a:ext uri="{FF2B5EF4-FFF2-40B4-BE49-F238E27FC236}">
                <a16:creationId xmlns:a16="http://schemas.microsoft.com/office/drawing/2014/main" id="{50B0B7A9-2F4D-46BE-97B4-61A3F495FB44}"/>
              </a:ext>
            </a:extLst>
          </p:cNvPr>
          <p:cNvSpPr txBox="1"/>
          <p:nvPr/>
        </p:nvSpPr>
        <p:spPr>
          <a:xfrm>
            <a:off x="227286" y="176862"/>
            <a:ext cx="4344713" cy="738664"/>
          </a:xfrm>
          <a:prstGeom prst="rect">
            <a:avLst/>
          </a:prstGeom>
          <a:noFill/>
        </p:spPr>
        <p:txBody>
          <a:bodyPr wrap="square">
            <a:spAutoFit/>
          </a:bodyPr>
          <a:lstStyle/>
          <a:p>
            <a:r>
              <a:rPr lang="en-US" sz="1400" dirty="0">
                <a:solidFill>
                  <a:srgbClr val="3FADDD"/>
                </a:solidFill>
                <a:latin typeface="DINPro-Bold" panose="02000503030000020004" pitchFamily="50" charset="0"/>
              </a:rPr>
              <a:t>The majority of respondents with short-term travel plans, intend to travel either with their partner or family</a:t>
            </a:r>
            <a:endParaRPr lang="en-US" sz="1400" dirty="0">
              <a:solidFill>
                <a:srgbClr val="3FADDD"/>
              </a:solidFill>
              <a:highlight>
                <a:srgbClr val="FFFF00"/>
              </a:highlight>
              <a:latin typeface="DINPro-Bold" panose="02000503030000020004" pitchFamily="50" charset="0"/>
            </a:endParaRPr>
          </a:p>
        </p:txBody>
      </p:sp>
      <p:pic>
        <p:nvPicPr>
          <p:cNvPr id="9" name="Picture 8" descr="A picture containing shape&#10;&#10;Description automatically generated">
            <a:extLst>
              <a:ext uri="{FF2B5EF4-FFF2-40B4-BE49-F238E27FC236}">
                <a16:creationId xmlns:a16="http://schemas.microsoft.com/office/drawing/2014/main" id="{28926FA6-0B87-48A6-A0C7-09EC1B40F3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184" b="15037"/>
          <a:stretch/>
        </p:blipFill>
        <p:spPr>
          <a:xfrm>
            <a:off x="3856092" y="1830514"/>
            <a:ext cx="822325" cy="721646"/>
          </a:xfrm>
          <a:prstGeom prst="rect">
            <a:avLst/>
          </a:prstGeom>
        </p:spPr>
      </p:pic>
      <p:sp>
        <p:nvSpPr>
          <p:cNvPr id="11" name="TextBox 10">
            <a:extLst>
              <a:ext uri="{FF2B5EF4-FFF2-40B4-BE49-F238E27FC236}">
                <a16:creationId xmlns:a16="http://schemas.microsoft.com/office/drawing/2014/main" id="{C76863E5-A4BB-4DDE-BD95-8C6C9247F4C6}"/>
              </a:ext>
            </a:extLst>
          </p:cNvPr>
          <p:cNvSpPr txBox="1"/>
          <p:nvPr/>
        </p:nvSpPr>
        <p:spPr>
          <a:xfrm>
            <a:off x="5218488" y="293638"/>
            <a:ext cx="3719015"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chemeClr val="bg1"/>
                </a:solidFill>
                <a:latin typeface="DINPro-Light" panose="02000504040000020003" pitchFamily="50" charset="0"/>
              </a:rPr>
              <a:t>Preferred travel companion for respondents most likely to travel</a:t>
            </a:r>
          </a:p>
          <a:p>
            <a:pPr algn="ctr"/>
            <a:r>
              <a:rPr lang="en-US" sz="900" b="0" dirty="0">
                <a:solidFill>
                  <a:schemeClr val="bg1"/>
                </a:solidFill>
                <a:latin typeface="DINPro-Light" panose="02000504040000020003" pitchFamily="50" charset="0"/>
              </a:rPr>
              <a:t>in the next 6 months</a:t>
            </a:r>
          </a:p>
        </p:txBody>
      </p:sp>
      <p:sp>
        <p:nvSpPr>
          <p:cNvPr id="4" name="TextBox 3">
            <a:extLst>
              <a:ext uri="{FF2B5EF4-FFF2-40B4-BE49-F238E27FC236}">
                <a16:creationId xmlns:a16="http://schemas.microsoft.com/office/drawing/2014/main" id="{40C94403-A62B-4C0E-8AF8-6AB0FDA011FE}"/>
              </a:ext>
            </a:extLst>
          </p:cNvPr>
          <p:cNvSpPr txBox="1"/>
          <p:nvPr/>
        </p:nvSpPr>
        <p:spPr>
          <a:xfrm>
            <a:off x="99566" y="2832367"/>
            <a:ext cx="3634234" cy="867673"/>
          </a:xfrm>
          <a:prstGeom prst="rect">
            <a:avLst/>
          </a:prstGeom>
          <a:noFill/>
        </p:spPr>
        <p:txBody>
          <a:bodyPr wrap="square">
            <a:spAutoFit/>
          </a:bodyPr>
          <a:lstStyle/>
          <a:p>
            <a:pPr marL="0" marR="0">
              <a:lnSpc>
                <a:spcPct val="107000"/>
              </a:lnSpc>
              <a:spcBef>
                <a:spcPts val="0"/>
              </a:spcBef>
              <a:spcAft>
                <a:spcPts val="800"/>
              </a:spcAft>
            </a:pPr>
            <a:r>
              <a:rPr lang="en-US" sz="1200" dirty="0">
                <a:solidFill>
                  <a:srgbClr val="2D8CB5"/>
                </a:solidFill>
                <a:latin typeface="DINPro-Light" panose="02000504040000020003" pitchFamily="50" charset="0"/>
              </a:rPr>
              <a:t>Travelling with</a:t>
            </a:r>
            <a:r>
              <a:rPr lang="el-GR" sz="1200" dirty="0">
                <a:solidFill>
                  <a:srgbClr val="2D8CB5"/>
                </a:solidFill>
                <a:latin typeface="DINPro-Light" panose="02000504040000020003" pitchFamily="50" charset="0"/>
              </a:rPr>
              <a:t> </a:t>
            </a:r>
            <a:r>
              <a:rPr lang="en-US" sz="1200" dirty="0">
                <a:solidFill>
                  <a:srgbClr val="2D8CB5"/>
                </a:solidFill>
                <a:latin typeface="DINPro-Light" panose="02000504040000020003" pitchFamily="50" charset="0"/>
              </a:rPr>
              <a:t>family (39%) or a partner (38%) is more common </a:t>
            </a:r>
            <a:r>
              <a:rPr lang="en-GB" sz="1200" dirty="0">
                <a:solidFill>
                  <a:srgbClr val="2D8CB5"/>
                </a:solidFill>
                <a:latin typeface="DINPro-Light" panose="02000504040000020003" pitchFamily="50" charset="0"/>
              </a:rPr>
              <a:t>for </a:t>
            </a:r>
            <a:r>
              <a:rPr lang="en-GB" sz="1200" b="1" dirty="0">
                <a:solidFill>
                  <a:srgbClr val="2D8CB5"/>
                </a:solidFill>
                <a:latin typeface="DINPro-Light" panose="02000504040000020003" pitchFamily="50" charset="0"/>
              </a:rPr>
              <a:t>domestic</a:t>
            </a:r>
            <a:r>
              <a:rPr lang="en-GB" sz="1200" dirty="0">
                <a:solidFill>
                  <a:srgbClr val="2D8CB5"/>
                </a:solidFill>
                <a:latin typeface="DINPro-Light" panose="02000504040000020003" pitchFamily="50" charset="0"/>
              </a:rPr>
              <a:t> trips</a:t>
            </a:r>
            <a:r>
              <a:rPr lang="en-US" sz="1200" dirty="0">
                <a:solidFill>
                  <a:srgbClr val="2D8CB5"/>
                </a:solidFill>
                <a:latin typeface="DINPro-Light" panose="02000504040000020003" pitchFamily="50" charset="0"/>
              </a:rPr>
              <a:t>, while solo travel </a:t>
            </a:r>
            <a:r>
              <a:rPr lang="en-GB" sz="1200" dirty="0">
                <a:solidFill>
                  <a:srgbClr val="2D8CB5"/>
                </a:solidFill>
                <a:latin typeface="DINPro-Light" panose="02000504040000020003" pitchFamily="50" charset="0"/>
              </a:rPr>
              <a:t>is strongly preferred </a:t>
            </a:r>
            <a:r>
              <a:rPr lang="en-US" sz="1200" dirty="0">
                <a:solidFill>
                  <a:srgbClr val="2D8CB5"/>
                </a:solidFill>
                <a:latin typeface="DINPro-Light" panose="02000504040000020003" pitchFamily="50" charset="0"/>
              </a:rPr>
              <a:t>(20%) among respondents who intend to</a:t>
            </a:r>
            <a:r>
              <a:rPr lang="en-US" sz="1200" b="1" dirty="0">
                <a:solidFill>
                  <a:srgbClr val="2D8CB5"/>
                </a:solidFill>
                <a:latin typeface="DINPro-Light" panose="02000504040000020003" pitchFamily="50" charset="0"/>
              </a:rPr>
              <a:t> </a:t>
            </a:r>
            <a:r>
              <a:rPr lang="en-US" sz="1200" dirty="0">
                <a:solidFill>
                  <a:srgbClr val="2D8CB5"/>
                </a:solidFill>
                <a:latin typeface="DINPro-Light" panose="02000504040000020003" pitchFamily="50" charset="0"/>
              </a:rPr>
              <a:t>visit destinations </a:t>
            </a:r>
            <a:r>
              <a:rPr lang="en-US" sz="1200" b="1" dirty="0">
                <a:solidFill>
                  <a:srgbClr val="2D8CB5"/>
                </a:solidFill>
                <a:latin typeface="DINPro-Light" panose="02000504040000020003" pitchFamily="50" charset="0"/>
              </a:rPr>
              <a:t>outside of Europe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Rounded Rectangle 4">
            <a:extLst>
              <a:ext uri="{FF2B5EF4-FFF2-40B4-BE49-F238E27FC236}">
                <a16:creationId xmlns:a16="http://schemas.microsoft.com/office/drawing/2014/main" id="{ABC9597F-2CF1-40E7-A315-9AEB6F5AB0A0}"/>
              </a:ext>
            </a:extLst>
          </p:cNvPr>
          <p:cNvSpPr/>
          <p:nvPr/>
        </p:nvSpPr>
        <p:spPr>
          <a:xfrm>
            <a:off x="3145766" y="1806752"/>
            <a:ext cx="359791" cy="2273545"/>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77" name="Rounded Rectangle 5">
            <a:extLst>
              <a:ext uri="{FF2B5EF4-FFF2-40B4-BE49-F238E27FC236}">
                <a16:creationId xmlns:a16="http://schemas.microsoft.com/office/drawing/2014/main" id="{9878D82A-364A-46C5-946E-B0AB78D182C8}"/>
              </a:ext>
            </a:extLst>
          </p:cNvPr>
          <p:cNvSpPr/>
          <p:nvPr/>
        </p:nvSpPr>
        <p:spPr>
          <a:xfrm>
            <a:off x="3145766" y="2193925"/>
            <a:ext cx="359791" cy="1886374"/>
          </a:xfrm>
          <a:prstGeom prst="roundRect">
            <a:avLst>
              <a:gd name="adj" fmla="val 50000"/>
            </a:avLst>
          </a:prstGeom>
          <a:solidFill>
            <a:srgbClr val="0A0936"/>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79" name="Rounded Rectangle 6">
            <a:extLst>
              <a:ext uri="{FF2B5EF4-FFF2-40B4-BE49-F238E27FC236}">
                <a16:creationId xmlns:a16="http://schemas.microsoft.com/office/drawing/2014/main" id="{CB5E8F75-171C-45AE-88B5-BF85EEA332AF}"/>
              </a:ext>
            </a:extLst>
          </p:cNvPr>
          <p:cNvSpPr/>
          <p:nvPr/>
        </p:nvSpPr>
        <p:spPr>
          <a:xfrm>
            <a:off x="5013470" y="1778506"/>
            <a:ext cx="353117" cy="2273545"/>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1" name="Rounded Rectangle 7">
            <a:extLst>
              <a:ext uri="{FF2B5EF4-FFF2-40B4-BE49-F238E27FC236}">
                <a16:creationId xmlns:a16="http://schemas.microsoft.com/office/drawing/2014/main" id="{06966233-C112-44BD-A2F1-8D06DBCEAC08}"/>
              </a:ext>
            </a:extLst>
          </p:cNvPr>
          <p:cNvSpPr/>
          <p:nvPr/>
        </p:nvSpPr>
        <p:spPr>
          <a:xfrm>
            <a:off x="5013472" y="2809116"/>
            <a:ext cx="368514" cy="1242936"/>
          </a:xfrm>
          <a:prstGeom prst="roundRect">
            <a:avLst>
              <a:gd name="adj" fmla="val 48050"/>
            </a:avLst>
          </a:prstGeom>
          <a:solidFill>
            <a:srgbClr val="185073"/>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83" name="Rounded Rectangle 8">
            <a:extLst>
              <a:ext uri="{FF2B5EF4-FFF2-40B4-BE49-F238E27FC236}">
                <a16:creationId xmlns:a16="http://schemas.microsoft.com/office/drawing/2014/main" id="{5C0ABC80-EC13-42FD-8A42-EBB5D49A369F}"/>
              </a:ext>
            </a:extLst>
          </p:cNvPr>
          <p:cNvSpPr/>
          <p:nvPr/>
        </p:nvSpPr>
        <p:spPr>
          <a:xfrm>
            <a:off x="4047112" y="1806751"/>
            <a:ext cx="353117" cy="2259423"/>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5" name="Rounded Rectangle 9">
            <a:extLst>
              <a:ext uri="{FF2B5EF4-FFF2-40B4-BE49-F238E27FC236}">
                <a16:creationId xmlns:a16="http://schemas.microsoft.com/office/drawing/2014/main" id="{0802FD57-9646-49CE-A517-95EF631DF356}"/>
              </a:ext>
            </a:extLst>
          </p:cNvPr>
          <p:cNvSpPr/>
          <p:nvPr/>
        </p:nvSpPr>
        <p:spPr>
          <a:xfrm>
            <a:off x="4047112" y="2722822"/>
            <a:ext cx="359791" cy="1343353"/>
          </a:xfrm>
          <a:prstGeom prst="roundRect">
            <a:avLst>
              <a:gd name="adj" fmla="val 50000"/>
            </a:avLst>
          </a:prstGeom>
          <a:solidFill>
            <a:srgbClr val="2D8BB4"/>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87" name="Rounded Rectangle 10">
            <a:extLst>
              <a:ext uri="{FF2B5EF4-FFF2-40B4-BE49-F238E27FC236}">
                <a16:creationId xmlns:a16="http://schemas.microsoft.com/office/drawing/2014/main" id="{FA44EAE3-5927-4DD7-A632-19E915C22909}"/>
              </a:ext>
            </a:extLst>
          </p:cNvPr>
          <p:cNvSpPr/>
          <p:nvPr/>
        </p:nvSpPr>
        <p:spPr>
          <a:xfrm>
            <a:off x="6935505" y="1778506"/>
            <a:ext cx="340026" cy="2288868"/>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9" name="Rounded Rectangle 11">
            <a:extLst>
              <a:ext uri="{FF2B5EF4-FFF2-40B4-BE49-F238E27FC236}">
                <a16:creationId xmlns:a16="http://schemas.microsoft.com/office/drawing/2014/main" id="{E3B759E8-AF49-4719-90F0-AB1B841F6772}"/>
              </a:ext>
            </a:extLst>
          </p:cNvPr>
          <p:cNvSpPr/>
          <p:nvPr/>
        </p:nvSpPr>
        <p:spPr>
          <a:xfrm>
            <a:off x="6935504" y="2960288"/>
            <a:ext cx="344741" cy="1107186"/>
          </a:xfrm>
          <a:prstGeom prst="roundRect">
            <a:avLst>
              <a:gd name="adj" fmla="val 50000"/>
            </a:avLst>
          </a:prstGeom>
          <a:solidFill>
            <a:srgbClr val="40AEDD"/>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91" name="Rounded Rectangle 12">
            <a:extLst>
              <a:ext uri="{FF2B5EF4-FFF2-40B4-BE49-F238E27FC236}">
                <a16:creationId xmlns:a16="http://schemas.microsoft.com/office/drawing/2014/main" id="{7DC611CE-8BF2-4688-956D-F2D42DBB0173}"/>
              </a:ext>
            </a:extLst>
          </p:cNvPr>
          <p:cNvSpPr/>
          <p:nvPr/>
        </p:nvSpPr>
        <p:spPr>
          <a:xfrm>
            <a:off x="5995226" y="1778506"/>
            <a:ext cx="344741" cy="2288868"/>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93" name="Rounded Rectangle 13">
            <a:extLst>
              <a:ext uri="{FF2B5EF4-FFF2-40B4-BE49-F238E27FC236}">
                <a16:creationId xmlns:a16="http://schemas.microsoft.com/office/drawing/2014/main" id="{44630712-E7AC-4481-A237-1C8FBA2731A3}"/>
              </a:ext>
            </a:extLst>
          </p:cNvPr>
          <p:cNvSpPr/>
          <p:nvPr/>
        </p:nvSpPr>
        <p:spPr>
          <a:xfrm>
            <a:off x="5995226" y="2875222"/>
            <a:ext cx="344741" cy="1192152"/>
          </a:xfrm>
          <a:prstGeom prst="roundRect">
            <a:avLst>
              <a:gd name="adj" fmla="val 50000"/>
            </a:avLst>
          </a:prstGeom>
          <a:solidFill>
            <a:srgbClr val="A1EAF7"/>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95" name="Rectangle 94">
            <a:extLst>
              <a:ext uri="{FF2B5EF4-FFF2-40B4-BE49-F238E27FC236}">
                <a16:creationId xmlns:a16="http://schemas.microsoft.com/office/drawing/2014/main" id="{0A2E5561-3B7F-4FEB-9F97-285483CD504B}"/>
              </a:ext>
            </a:extLst>
          </p:cNvPr>
          <p:cNvSpPr/>
          <p:nvPr/>
        </p:nvSpPr>
        <p:spPr>
          <a:xfrm>
            <a:off x="3750091" y="4133483"/>
            <a:ext cx="848035" cy="575042"/>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800" b="1" dirty="0">
                <a:solidFill>
                  <a:schemeClr val="bg1">
                    <a:lumMod val="50000"/>
                  </a:schemeClr>
                </a:solidFill>
                <a:latin typeface="DINPro-Light" panose="02000504040000020003" pitchFamily="50" charset="0"/>
              </a:rPr>
              <a:t>A hotel’s website or social media</a:t>
            </a:r>
          </a:p>
        </p:txBody>
      </p:sp>
      <p:sp>
        <p:nvSpPr>
          <p:cNvPr id="97" name="Rectangle 96">
            <a:extLst>
              <a:ext uri="{FF2B5EF4-FFF2-40B4-BE49-F238E27FC236}">
                <a16:creationId xmlns:a16="http://schemas.microsoft.com/office/drawing/2014/main" id="{72514F8A-EDAB-4414-BCEA-CDFA491A40F2}"/>
              </a:ext>
            </a:extLst>
          </p:cNvPr>
          <p:cNvSpPr/>
          <p:nvPr/>
        </p:nvSpPr>
        <p:spPr>
          <a:xfrm>
            <a:off x="4692333" y="4129881"/>
            <a:ext cx="951212" cy="392685"/>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800" b="1" dirty="0">
                <a:solidFill>
                  <a:schemeClr val="bg1">
                    <a:lumMod val="50000"/>
                  </a:schemeClr>
                </a:solidFill>
                <a:latin typeface="DINPro-Light" panose="02000504040000020003" pitchFamily="50" charset="0"/>
              </a:rPr>
              <a:t>Recommendations from friends </a:t>
            </a:r>
          </a:p>
        </p:txBody>
      </p:sp>
      <p:sp>
        <p:nvSpPr>
          <p:cNvPr id="99" name="Rectangle 98">
            <a:extLst>
              <a:ext uri="{FF2B5EF4-FFF2-40B4-BE49-F238E27FC236}">
                <a16:creationId xmlns:a16="http://schemas.microsoft.com/office/drawing/2014/main" id="{DED3305C-AC69-4EF6-97B1-5DCE4BCB7081}"/>
              </a:ext>
            </a:extLst>
          </p:cNvPr>
          <p:cNvSpPr/>
          <p:nvPr/>
        </p:nvSpPr>
        <p:spPr>
          <a:xfrm>
            <a:off x="3037216" y="4129881"/>
            <a:ext cx="627419"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800" b="1" dirty="0">
                <a:solidFill>
                  <a:schemeClr val="bg1">
                    <a:lumMod val="50000"/>
                  </a:schemeClr>
                </a:solidFill>
                <a:latin typeface="DINPro-Light" panose="02000504040000020003" pitchFamily="50" charset="0"/>
              </a:rPr>
              <a:t>Travel </a:t>
            </a:r>
            <a:r>
              <a:rPr lang="en-US" sz="900" b="1" dirty="0">
                <a:solidFill>
                  <a:schemeClr val="bg1">
                    <a:lumMod val="50000"/>
                  </a:schemeClr>
                </a:solidFill>
                <a:latin typeface="DINPro-Light" panose="02000504040000020003" pitchFamily="50" charset="0"/>
              </a:rPr>
              <a:t>review</a:t>
            </a:r>
            <a:r>
              <a:rPr lang="en-US" sz="800" b="1" dirty="0">
                <a:solidFill>
                  <a:schemeClr val="bg1">
                    <a:lumMod val="50000"/>
                  </a:schemeClr>
                </a:solidFill>
                <a:latin typeface="DINPro-Light" panose="02000504040000020003" pitchFamily="50" charset="0"/>
              </a:rPr>
              <a:t> websites </a:t>
            </a:r>
          </a:p>
        </p:txBody>
      </p:sp>
      <p:sp>
        <p:nvSpPr>
          <p:cNvPr id="107" name="Rectangle 106">
            <a:extLst>
              <a:ext uri="{FF2B5EF4-FFF2-40B4-BE49-F238E27FC236}">
                <a16:creationId xmlns:a16="http://schemas.microsoft.com/office/drawing/2014/main" id="{D067B909-94C4-4948-A7DF-E08076CD6948}"/>
              </a:ext>
            </a:extLst>
          </p:cNvPr>
          <p:cNvSpPr/>
          <p:nvPr/>
        </p:nvSpPr>
        <p:spPr>
          <a:xfrm>
            <a:off x="5966946" y="3787898"/>
            <a:ext cx="430647" cy="194669"/>
          </a:xfrm>
          <a:prstGeom prst="rect">
            <a:avLst/>
          </a:prstGeom>
        </p:spPr>
        <p:txBody>
          <a:bodyPr wrap="square" anchor="ctr">
            <a:spAutoFit/>
          </a:bodyPr>
          <a:lstStyle/>
          <a:p>
            <a:pPr algn="ctr">
              <a:lnSpc>
                <a:spcPct val="95000"/>
              </a:lnSpc>
            </a:pPr>
            <a:r>
              <a:rPr lang="en-US" sz="700" b="1" dirty="0">
                <a:solidFill>
                  <a:schemeClr val="tx1">
                    <a:lumMod val="65000"/>
                    <a:lumOff val="35000"/>
                  </a:schemeClr>
                </a:solidFill>
                <a:latin typeface="DINPro-Light" panose="02000504040000020003" pitchFamily="50" charset="0"/>
              </a:rPr>
              <a:t>11.0%</a:t>
            </a:r>
          </a:p>
        </p:txBody>
      </p:sp>
      <p:sp>
        <p:nvSpPr>
          <p:cNvPr id="109" name="Rectangle 108">
            <a:extLst>
              <a:ext uri="{FF2B5EF4-FFF2-40B4-BE49-F238E27FC236}">
                <a16:creationId xmlns:a16="http://schemas.microsoft.com/office/drawing/2014/main" id="{44A91177-E710-41B8-8119-7EBDDB9FB3A3}"/>
              </a:ext>
            </a:extLst>
          </p:cNvPr>
          <p:cNvSpPr/>
          <p:nvPr/>
        </p:nvSpPr>
        <p:spPr>
          <a:xfrm>
            <a:off x="6901352" y="3753867"/>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rPr>
              <a:t>10.0%</a:t>
            </a:r>
          </a:p>
        </p:txBody>
      </p:sp>
      <p:sp>
        <p:nvSpPr>
          <p:cNvPr id="111" name="Rectangle 110">
            <a:extLst>
              <a:ext uri="{FF2B5EF4-FFF2-40B4-BE49-F238E27FC236}">
                <a16:creationId xmlns:a16="http://schemas.microsoft.com/office/drawing/2014/main" id="{91544329-B37E-4690-9E85-BE2B63493E58}"/>
              </a:ext>
            </a:extLst>
          </p:cNvPr>
          <p:cNvSpPr/>
          <p:nvPr/>
        </p:nvSpPr>
        <p:spPr>
          <a:xfrm>
            <a:off x="4015716" y="3752667"/>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cs typeface="Poppins" pitchFamily="2" charset="77"/>
              </a:rPr>
              <a:t>12.1%</a:t>
            </a:r>
          </a:p>
        </p:txBody>
      </p:sp>
      <p:sp>
        <p:nvSpPr>
          <p:cNvPr id="113" name="Rectangle 112">
            <a:extLst>
              <a:ext uri="{FF2B5EF4-FFF2-40B4-BE49-F238E27FC236}">
                <a16:creationId xmlns:a16="http://schemas.microsoft.com/office/drawing/2014/main" id="{9FB15D33-A373-4918-B3EB-4462D02D97CD}"/>
              </a:ext>
            </a:extLst>
          </p:cNvPr>
          <p:cNvSpPr/>
          <p:nvPr/>
        </p:nvSpPr>
        <p:spPr>
          <a:xfrm>
            <a:off x="4980684" y="3738544"/>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cs typeface="Poppins" pitchFamily="2" charset="77"/>
              </a:rPr>
              <a:t>11.5%</a:t>
            </a:r>
          </a:p>
        </p:txBody>
      </p:sp>
      <p:sp>
        <p:nvSpPr>
          <p:cNvPr id="115" name="Rectangle 114">
            <a:extLst>
              <a:ext uri="{FF2B5EF4-FFF2-40B4-BE49-F238E27FC236}">
                <a16:creationId xmlns:a16="http://schemas.microsoft.com/office/drawing/2014/main" id="{C3331450-E5C9-488B-B8C4-B54538ECDDAF}"/>
              </a:ext>
            </a:extLst>
          </p:cNvPr>
          <p:cNvSpPr/>
          <p:nvPr/>
        </p:nvSpPr>
        <p:spPr>
          <a:xfrm>
            <a:off x="3072304" y="3739169"/>
            <a:ext cx="506713"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cs typeface="Poppins" pitchFamily="2" charset="77"/>
              </a:rPr>
              <a:t>21.3%</a:t>
            </a:r>
          </a:p>
        </p:txBody>
      </p:sp>
      <p:sp>
        <p:nvSpPr>
          <p:cNvPr id="119" name="Rectangle 118">
            <a:extLst>
              <a:ext uri="{FF2B5EF4-FFF2-40B4-BE49-F238E27FC236}">
                <a16:creationId xmlns:a16="http://schemas.microsoft.com/office/drawing/2014/main" id="{C00993A5-DDED-46CA-92E7-3B2AC1543D29}"/>
              </a:ext>
            </a:extLst>
          </p:cNvPr>
          <p:cNvSpPr/>
          <p:nvPr/>
        </p:nvSpPr>
        <p:spPr>
          <a:xfrm>
            <a:off x="6767947" y="4131080"/>
            <a:ext cx="720193" cy="395506"/>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800" b="1" dirty="0">
                <a:solidFill>
                  <a:schemeClr val="bg1">
                    <a:lumMod val="50000"/>
                  </a:schemeClr>
                </a:solidFill>
                <a:latin typeface="DINPro-Light" panose="02000504040000020003" pitchFamily="50" charset="0"/>
              </a:rPr>
              <a:t>Travel agent/ tour operator</a:t>
            </a:r>
          </a:p>
        </p:txBody>
      </p:sp>
      <p:sp>
        <p:nvSpPr>
          <p:cNvPr id="121" name="Rectangle 120">
            <a:extLst>
              <a:ext uri="{FF2B5EF4-FFF2-40B4-BE49-F238E27FC236}">
                <a16:creationId xmlns:a16="http://schemas.microsoft.com/office/drawing/2014/main" id="{3C9639EC-50E8-435E-B209-4F1AAE7BA314}"/>
              </a:ext>
            </a:extLst>
          </p:cNvPr>
          <p:cNvSpPr/>
          <p:nvPr/>
        </p:nvSpPr>
        <p:spPr>
          <a:xfrm>
            <a:off x="5821809" y="4125852"/>
            <a:ext cx="825083" cy="582673"/>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800" b="1" dirty="0">
                <a:solidFill>
                  <a:schemeClr val="bg1">
                    <a:lumMod val="50000"/>
                  </a:schemeClr>
                </a:solidFill>
                <a:latin typeface="DINPro-Light" panose="02000504040000020003" pitchFamily="50" charset="0"/>
              </a:rPr>
              <a:t>Destination’s website or social media</a:t>
            </a:r>
          </a:p>
        </p:txBody>
      </p:sp>
      <p:sp>
        <p:nvSpPr>
          <p:cNvPr id="123" name="Rounded Rectangle 12">
            <a:extLst>
              <a:ext uri="{FF2B5EF4-FFF2-40B4-BE49-F238E27FC236}">
                <a16:creationId xmlns:a16="http://schemas.microsoft.com/office/drawing/2014/main" id="{10E3A802-B709-47BC-A30E-B05CB5DBF4DD}"/>
              </a:ext>
            </a:extLst>
          </p:cNvPr>
          <p:cNvSpPr/>
          <p:nvPr/>
        </p:nvSpPr>
        <p:spPr>
          <a:xfrm>
            <a:off x="7823217" y="1769640"/>
            <a:ext cx="340027" cy="2296535"/>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25" name="Rounded Rectangle 13">
            <a:extLst>
              <a:ext uri="{FF2B5EF4-FFF2-40B4-BE49-F238E27FC236}">
                <a16:creationId xmlns:a16="http://schemas.microsoft.com/office/drawing/2014/main" id="{8E898023-7D81-4D75-A92B-7BDAA0494C63}"/>
              </a:ext>
            </a:extLst>
          </p:cNvPr>
          <p:cNvSpPr/>
          <p:nvPr/>
        </p:nvSpPr>
        <p:spPr>
          <a:xfrm>
            <a:off x="7823217" y="3180022"/>
            <a:ext cx="344741" cy="886153"/>
          </a:xfrm>
          <a:prstGeom prst="roundRect">
            <a:avLst>
              <a:gd name="adj" fmla="val 50000"/>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127" name="Rectangle 126">
            <a:extLst>
              <a:ext uri="{FF2B5EF4-FFF2-40B4-BE49-F238E27FC236}">
                <a16:creationId xmlns:a16="http://schemas.microsoft.com/office/drawing/2014/main" id="{FB305939-A25D-4F7A-A433-D3C7E52C90B2}"/>
              </a:ext>
            </a:extLst>
          </p:cNvPr>
          <p:cNvSpPr/>
          <p:nvPr/>
        </p:nvSpPr>
        <p:spPr>
          <a:xfrm>
            <a:off x="7787216" y="3797849"/>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rPr>
              <a:t>7.9%</a:t>
            </a:r>
          </a:p>
        </p:txBody>
      </p:sp>
      <p:sp>
        <p:nvSpPr>
          <p:cNvPr id="129" name="Rectangle 128">
            <a:extLst>
              <a:ext uri="{FF2B5EF4-FFF2-40B4-BE49-F238E27FC236}">
                <a16:creationId xmlns:a16="http://schemas.microsoft.com/office/drawing/2014/main" id="{3B4BF4C5-B88A-404A-8B0E-B12727399189}"/>
              </a:ext>
            </a:extLst>
          </p:cNvPr>
          <p:cNvSpPr/>
          <p:nvPr/>
        </p:nvSpPr>
        <p:spPr>
          <a:xfrm>
            <a:off x="7633117" y="4129881"/>
            <a:ext cx="825083"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800" b="1" dirty="0">
                <a:solidFill>
                  <a:schemeClr val="bg1">
                    <a:lumMod val="50000"/>
                  </a:schemeClr>
                </a:solidFill>
                <a:latin typeface="DINPro-Light" panose="02000504040000020003" pitchFamily="50" charset="0"/>
              </a:rPr>
              <a:t>An airline’s website or social media</a:t>
            </a:r>
          </a:p>
        </p:txBody>
      </p:sp>
      <p:sp>
        <p:nvSpPr>
          <p:cNvPr id="131" name="TextBox 130">
            <a:extLst>
              <a:ext uri="{FF2B5EF4-FFF2-40B4-BE49-F238E27FC236}">
                <a16:creationId xmlns:a16="http://schemas.microsoft.com/office/drawing/2014/main" id="{DD29A89B-F59F-4B78-942E-EF1F930C2035}"/>
              </a:ext>
            </a:extLst>
          </p:cNvPr>
          <p:cNvSpPr txBox="1"/>
          <p:nvPr/>
        </p:nvSpPr>
        <p:spPr>
          <a:xfrm>
            <a:off x="599021" y="2477147"/>
            <a:ext cx="1221224" cy="1015663"/>
          </a:xfrm>
          <a:prstGeom prst="rect">
            <a:avLst/>
          </a:prstGeom>
          <a:noFill/>
        </p:spPr>
        <p:txBody>
          <a:bodyPr wrap="square">
            <a:spAutoFit/>
          </a:bodyPr>
          <a:lstStyle/>
          <a:p>
            <a:pPr algn="r"/>
            <a:r>
              <a:rPr lang="en-US" sz="1200" dirty="0">
                <a:latin typeface="DINPro-Light" panose="02000504040000020003" pitchFamily="50" charset="0"/>
              </a:rPr>
              <a:t>respondents will rely on digital sources when planning their next trip</a:t>
            </a:r>
          </a:p>
        </p:txBody>
      </p:sp>
      <p:sp>
        <p:nvSpPr>
          <p:cNvPr id="135" name="TextBox 134">
            <a:extLst>
              <a:ext uri="{FF2B5EF4-FFF2-40B4-BE49-F238E27FC236}">
                <a16:creationId xmlns:a16="http://schemas.microsoft.com/office/drawing/2014/main" id="{407C3A78-FF72-4814-BC6F-3EBB0C5C493D}"/>
              </a:ext>
            </a:extLst>
          </p:cNvPr>
          <p:cNvSpPr txBox="1"/>
          <p:nvPr/>
        </p:nvSpPr>
        <p:spPr>
          <a:xfrm>
            <a:off x="313744" y="1806752"/>
            <a:ext cx="2168644" cy="646331"/>
          </a:xfrm>
          <a:prstGeom prst="rect">
            <a:avLst/>
          </a:prstGeom>
          <a:noFill/>
        </p:spPr>
        <p:txBody>
          <a:bodyPr wrap="square">
            <a:spAutoFit/>
          </a:bodyPr>
          <a:lstStyle/>
          <a:p>
            <a:pPr algn="ctr"/>
            <a:r>
              <a:rPr lang="en-US" sz="3600" dirty="0">
                <a:solidFill>
                  <a:srgbClr val="3EADDC"/>
                </a:solidFill>
                <a:latin typeface="DINPro-Bold" panose="02000503030000020004" pitchFamily="50" charset="0"/>
              </a:rPr>
              <a:t>2 out of 3</a:t>
            </a:r>
          </a:p>
        </p:txBody>
      </p:sp>
      <p:pic>
        <p:nvPicPr>
          <p:cNvPr id="137" name="Picture 136">
            <a:extLst>
              <a:ext uri="{FF2B5EF4-FFF2-40B4-BE49-F238E27FC236}">
                <a16:creationId xmlns:a16="http://schemas.microsoft.com/office/drawing/2014/main" id="{9342D840-B417-4E83-908C-1F11DC6713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76" b="17448"/>
          <a:stretch/>
        </p:blipFill>
        <p:spPr>
          <a:xfrm>
            <a:off x="874786" y="3543937"/>
            <a:ext cx="809288" cy="680856"/>
          </a:xfrm>
          <a:prstGeom prst="rect">
            <a:avLst/>
          </a:prstGeom>
          <a:effectLst>
            <a:outerShdw blurRad="50800" dist="50800" dir="5400000" algn="ctr" rotWithShape="0">
              <a:schemeClr val="bg1">
                <a:lumMod val="75000"/>
                <a:alpha val="6000"/>
              </a:schemeClr>
            </a:outerShdw>
          </a:effectLst>
        </p:spPr>
      </p:pic>
      <p:sp>
        <p:nvSpPr>
          <p:cNvPr id="2" name="object 5">
            <a:extLst>
              <a:ext uri="{FF2B5EF4-FFF2-40B4-BE49-F238E27FC236}">
                <a16:creationId xmlns:a16="http://schemas.microsoft.com/office/drawing/2014/main" id="{1EFCCC81-3673-403A-B571-D5E972C676F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CAC04830-0427-4F82-BD5D-36D33EF1DEEA}" type="slidenum">
              <a:rPr lang="en-US" sz="700" smtClean="0">
                <a:latin typeface="DINPro-Light" panose="02000504040000020003" pitchFamily="50" charset="0"/>
                <a:cs typeface="Arial"/>
              </a:rPr>
              <a:t>32</a:t>
            </a:fld>
            <a:endParaRPr sz="700" dirty="0">
              <a:latin typeface="DINPro-Light" panose="02000504040000020003" pitchFamily="50" charset="0"/>
              <a:cs typeface="Arial"/>
            </a:endParaRPr>
          </a:p>
        </p:txBody>
      </p:sp>
      <p:sp>
        <p:nvSpPr>
          <p:cNvPr id="4" name="TextBox 3">
            <a:extLst>
              <a:ext uri="{FF2B5EF4-FFF2-40B4-BE49-F238E27FC236}">
                <a16:creationId xmlns:a16="http://schemas.microsoft.com/office/drawing/2014/main" id="{E3110132-880C-4A0A-89D1-2E746B8D7199}"/>
              </a:ext>
            </a:extLst>
          </p:cNvPr>
          <p:cNvSpPr txBox="1"/>
          <p:nvPr/>
        </p:nvSpPr>
        <p:spPr>
          <a:xfrm>
            <a:off x="7163079" y="4743519"/>
            <a:ext cx="1978238" cy="246221"/>
          </a:xfrm>
          <a:prstGeom prst="rect">
            <a:avLst/>
          </a:prstGeom>
          <a:noFill/>
        </p:spPr>
        <p:txBody>
          <a:bodyPr wrap="square">
            <a:spAutoFit/>
          </a:bodyPr>
          <a:lstStyle/>
          <a:p>
            <a:pPr algn="r"/>
            <a:r>
              <a:rPr lang="en-GB" sz="500" b="1" dirty="0">
                <a:solidFill>
                  <a:schemeClr val="bg1">
                    <a:lumMod val="65000"/>
                  </a:schemeClr>
                </a:solidFill>
                <a:latin typeface="DINPro-Light" panose="02000504040000020003" pitchFamily="50" charset="0"/>
              </a:rPr>
              <a:t>NB: Sampling carried out through online survey thus it may contain bias towards digital usage </a:t>
            </a:r>
            <a:endParaRPr lang="en-US" sz="500" b="1" dirty="0">
              <a:solidFill>
                <a:schemeClr val="bg1">
                  <a:lumMod val="65000"/>
                </a:schemeClr>
              </a:solidFill>
              <a:latin typeface="DINPro-Light" panose="02000504040000020003" pitchFamily="50" charset="0"/>
            </a:endParaRPr>
          </a:p>
        </p:txBody>
      </p:sp>
      <p:sp>
        <p:nvSpPr>
          <p:cNvPr id="6" name="TextBox 5">
            <a:extLst>
              <a:ext uri="{FF2B5EF4-FFF2-40B4-BE49-F238E27FC236}">
                <a16:creationId xmlns:a16="http://schemas.microsoft.com/office/drawing/2014/main" id="{03E3725C-5DBA-4B50-84FD-EAEAEDBDE536}"/>
              </a:ext>
            </a:extLst>
          </p:cNvPr>
          <p:cNvSpPr txBox="1"/>
          <p:nvPr/>
        </p:nvSpPr>
        <p:spPr>
          <a:xfrm>
            <a:off x="287656" y="4835852"/>
            <a:ext cx="2303144"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Q12.What sources of information will you use the most when planning your next trip?</a:t>
            </a:r>
          </a:p>
        </p:txBody>
      </p:sp>
      <p:sp>
        <p:nvSpPr>
          <p:cNvPr id="7" name="TextBox 6">
            <a:extLst>
              <a:ext uri="{FF2B5EF4-FFF2-40B4-BE49-F238E27FC236}">
                <a16:creationId xmlns:a16="http://schemas.microsoft.com/office/drawing/2014/main" id="{AB1A6FB9-F7F9-4E63-8300-E596531BE9C0}"/>
              </a:ext>
            </a:extLst>
          </p:cNvPr>
          <p:cNvSpPr txBox="1"/>
          <p:nvPr/>
        </p:nvSpPr>
        <p:spPr>
          <a:xfrm>
            <a:off x="7789073" y="4928307"/>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3,086</a:t>
            </a:r>
          </a:p>
        </p:txBody>
      </p:sp>
      <p:sp>
        <p:nvSpPr>
          <p:cNvPr id="11" name="TextBox 10">
            <a:extLst>
              <a:ext uri="{FF2B5EF4-FFF2-40B4-BE49-F238E27FC236}">
                <a16:creationId xmlns:a16="http://schemas.microsoft.com/office/drawing/2014/main" id="{6C466D7B-5144-4742-AA5E-BDA993168D2F}"/>
              </a:ext>
            </a:extLst>
          </p:cNvPr>
          <p:cNvSpPr txBox="1"/>
          <p:nvPr/>
        </p:nvSpPr>
        <p:spPr>
          <a:xfrm>
            <a:off x="3673696" y="1250422"/>
            <a:ext cx="3852736"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Preferred source of information for respondents most likely to travel </a:t>
            </a:r>
          </a:p>
          <a:p>
            <a:pPr algn="ctr"/>
            <a:r>
              <a:rPr lang="en-US" sz="900" b="0" dirty="0">
                <a:solidFill>
                  <a:srgbClr val="0A0936"/>
                </a:solidFill>
                <a:latin typeface="DINPro-Light" panose="02000504040000020003" pitchFamily="50" charset="0"/>
              </a:rPr>
              <a:t>in the next 6 months</a:t>
            </a:r>
          </a:p>
        </p:txBody>
      </p:sp>
      <p:sp>
        <p:nvSpPr>
          <p:cNvPr id="10" name="object 3">
            <a:extLst>
              <a:ext uri="{FF2B5EF4-FFF2-40B4-BE49-F238E27FC236}">
                <a16:creationId xmlns:a16="http://schemas.microsoft.com/office/drawing/2014/main" id="{AE417276-52FC-4D7C-8922-4736207B5078}"/>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12" name="TextBox 11">
            <a:extLst>
              <a:ext uri="{FF2B5EF4-FFF2-40B4-BE49-F238E27FC236}">
                <a16:creationId xmlns:a16="http://schemas.microsoft.com/office/drawing/2014/main" id="{D4DFB6DF-3B4C-487E-B9F6-E4A6D18A1FB0}"/>
              </a:ext>
            </a:extLst>
          </p:cNvPr>
          <p:cNvSpPr txBox="1"/>
          <p:nvPr/>
        </p:nvSpPr>
        <p:spPr>
          <a:xfrm>
            <a:off x="180271" y="169255"/>
            <a:ext cx="75921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Travel review websites are the major source of information but hotels/ destinations’ digital assets and recommendations from friends are also taken into account</a:t>
            </a:r>
            <a:endParaRPr lang="en-US" sz="1400" dirty="0">
              <a:solidFill>
                <a:srgbClr val="FF0000"/>
              </a:solidFill>
              <a:latin typeface="DINPro-Bold" panose="02000503030000020004" pitchFamily="50" charset="0"/>
            </a:endParaRPr>
          </a:p>
        </p:txBody>
      </p:sp>
    </p:spTree>
    <p:extLst>
      <p:ext uri="{BB962C8B-B14F-4D97-AF65-F5344CB8AC3E}">
        <p14:creationId xmlns:p14="http://schemas.microsoft.com/office/powerpoint/2010/main" val="138011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7911A-5533-4E52-943D-8BC4560BEDFF}"/>
              </a:ext>
            </a:extLst>
          </p:cNvPr>
          <p:cNvSpPr/>
          <p:nvPr/>
        </p:nvSpPr>
        <p:spPr>
          <a:xfrm>
            <a:off x="0" y="1019812"/>
            <a:ext cx="9144000" cy="413003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bject 23">
            <a:extLst>
              <a:ext uri="{FF2B5EF4-FFF2-40B4-BE49-F238E27FC236}">
                <a16:creationId xmlns:a16="http://schemas.microsoft.com/office/drawing/2014/main" id="{33E6C8FE-96AB-4E51-8BA5-CE1238739207}"/>
              </a:ext>
            </a:extLst>
          </p:cNvPr>
          <p:cNvSpPr/>
          <p:nvPr/>
        </p:nvSpPr>
        <p:spPr>
          <a:xfrm>
            <a:off x="3981765" y="854076"/>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graphicFrame>
        <p:nvGraphicFramePr>
          <p:cNvPr id="2" name="Chart 1">
            <a:extLst>
              <a:ext uri="{FF2B5EF4-FFF2-40B4-BE49-F238E27FC236}">
                <a16:creationId xmlns:a16="http://schemas.microsoft.com/office/drawing/2014/main" id="{8E0519BA-BA47-45CF-9984-7D795B07C2B7}"/>
              </a:ext>
            </a:extLst>
          </p:cNvPr>
          <p:cNvGraphicFramePr/>
          <p:nvPr/>
        </p:nvGraphicFramePr>
        <p:xfrm>
          <a:off x="3372073" y="1861344"/>
          <a:ext cx="3962400" cy="297254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1011F5CF-E6C3-4B81-B776-D94CDE2A1FE4}"/>
              </a:ext>
            </a:extLst>
          </p:cNvPr>
          <p:cNvSpPr/>
          <p:nvPr/>
        </p:nvSpPr>
        <p:spPr>
          <a:xfrm>
            <a:off x="6850643" y="3274650"/>
            <a:ext cx="592693" cy="592693"/>
          </a:xfrm>
          <a:prstGeom prst="ellipse">
            <a:avLst/>
          </a:prstGeom>
          <a:solidFill>
            <a:srgbClr val="2D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 name="TextBox 4">
            <a:extLst>
              <a:ext uri="{FF2B5EF4-FFF2-40B4-BE49-F238E27FC236}">
                <a16:creationId xmlns:a16="http://schemas.microsoft.com/office/drawing/2014/main" id="{EA6D8834-7A78-4914-845E-559D8F603FA6}"/>
              </a:ext>
            </a:extLst>
          </p:cNvPr>
          <p:cNvSpPr txBox="1"/>
          <p:nvPr/>
        </p:nvSpPr>
        <p:spPr>
          <a:xfrm>
            <a:off x="7471672" y="3095189"/>
            <a:ext cx="1540806" cy="807913"/>
          </a:xfrm>
          <a:prstGeom prst="rect">
            <a:avLst/>
          </a:prstGeom>
          <a:noFill/>
        </p:spPr>
        <p:txBody>
          <a:bodyPr wrap="none" rtlCol="0" anchor="b" anchorCtr="0">
            <a:spAutoFit/>
          </a:bodyPr>
          <a:lstStyle/>
          <a:p>
            <a:r>
              <a:rPr lang="en-US" sz="3600" b="1" dirty="0">
                <a:solidFill>
                  <a:srgbClr val="2D8CB5"/>
                </a:solidFill>
                <a:latin typeface="DINPro-Bold" panose="02000503030000020004" pitchFamily="50" charset="0"/>
              </a:rPr>
              <a:t>47</a:t>
            </a:r>
            <a:r>
              <a:rPr lang="el-GR" sz="3600" b="1" dirty="0">
                <a:solidFill>
                  <a:srgbClr val="2D8CB5"/>
                </a:solidFill>
                <a:latin typeface="DINPro-Bold" panose="02000503030000020004" pitchFamily="50" charset="0"/>
              </a:rPr>
              <a:t>.3</a:t>
            </a:r>
            <a:r>
              <a:rPr lang="en-US" sz="3600" b="1" dirty="0">
                <a:solidFill>
                  <a:srgbClr val="2D8CB5"/>
                </a:solidFill>
                <a:latin typeface="DINPro-Bold" panose="02000503030000020004" pitchFamily="50" charset="0"/>
              </a:rPr>
              <a:t>%</a:t>
            </a:r>
          </a:p>
          <a:p>
            <a:r>
              <a:rPr lang="en-US" sz="1050" b="1" dirty="0">
                <a:solidFill>
                  <a:srgbClr val="2D8CB5"/>
                </a:solidFill>
                <a:latin typeface="DINPro-Bold" panose="02000503030000020004" pitchFamily="50" charset="0"/>
              </a:rPr>
              <a:t>Online booking engine</a:t>
            </a:r>
          </a:p>
        </p:txBody>
      </p:sp>
      <p:sp>
        <p:nvSpPr>
          <p:cNvPr id="10" name="Shape 2944">
            <a:extLst>
              <a:ext uri="{FF2B5EF4-FFF2-40B4-BE49-F238E27FC236}">
                <a16:creationId xmlns:a16="http://schemas.microsoft.com/office/drawing/2014/main" id="{5CC8325A-337C-4856-84F8-E4F7C73B4938}"/>
              </a:ext>
            </a:extLst>
          </p:cNvPr>
          <p:cNvSpPr>
            <a:spLocks noChangeAspect="1"/>
          </p:cNvSpPr>
          <p:nvPr/>
        </p:nvSpPr>
        <p:spPr>
          <a:xfrm>
            <a:off x="7006972" y="3428588"/>
            <a:ext cx="280033" cy="28003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12" name="TextBox 11">
            <a:extLst>
              <a:ext uri="{FF2B5EF4-FFF2-40B4-BE49-F238E27FC236}">
                <a16:creationId xmlns:a16="http://schemas.microsoft.com/office/drawing/2014/main" id="{6C92A3BF-E586-4A68-80B0-3FB6D74F84F2}"/>
              </a:ext>
            </a:extLst>
          </p:cNvPr>
          <p:cNvSpPr txBox="1"/>
          <p:nvPr/>
        </p:nvSpPr>
        <p:spPr>
          <a:xfrm>
            <a:off x="2544556" y="3710514"/>
            <a:ext cx="1410777" cy="969496"/>
          </a:xfrm>
          <a:prstGeom prst="rect">
            <a:avLst/>
          </a:prstGeom>
          <a:noFill/>
        </p:spPr>
        <p:txBody>
          <a:bodyPr wrap="square" rtlCol="0" anchor="b" anchorCtr="0">
            <a:spAutoFit/>
          </a:bodyPr>
          <a:lstStyle/>
          <a:p>
            <a:r>
              <a:rPr lang="en-US" sz="2400" b="1" dirty="0">
                <a:solidFill>
                  <a:srgbClr val="495975"/>
                </a:solidFill>
                <a:latin typeface="DINPro-Bold" panose="02000503030000020004" pitchFamily="50" charset="0"/>
              </a:rPr>
              <a:t>2</a:t>
            </a:r>
            <a:r>
              <a:rPr lang="el-GR" sz="2400" b="1" dirty="0">
                <a:solidFill>
                  <a:srgbClr val="495975"/>
                </a:solidFill>
                <a:latin typeface="DINPro-Bold" panose="02000503030000020004" pitchFamily="50" charset="0"/>
              </a:rPr>
              <a:t>6.6</a:t>
            </a:r>
            <a:r>
              <a:rPr lang="en-US" sz="2400" b="1" dirty="0">
                <a:solidFill>
                  <a:srgbClr val="495975"/>
                </a:solidFill>
                <a:latin typeface="DINPro-Bold" panose="02000503030000020004" pitchFamily="50" charset="0"/>
              </a:rPr>
              <a:t>%</a:t>
            </a:r>
          </a:p>
          <a:p>
            <a:r>
              <a:rPr lang="en-US" sz="1100" b="1" dirty="0">
                <a:solidFill>
                  <a:srgbClr val="495975"/>
                </a:solidFill>
                <a:latin typeface="DINPro-Bold" panose="02000503030000020004" pitchFamily="50" charset="0"/>
              </a:rPr>
              <a:t>Direct booking via </a:t>
            </a:r>
          </a:p>
          <a:p>
            <a:r>
              <a:rPr lang="en-US" sz="1100" b="1" dirty="0">
                <a:solidFill>
                  <a:srgbClr val="495975"/>
                </a:solidFill>
                <a:latin typeface="DINPro-Bold" panose="02000503030000020004" pitchFamily="50" charset="0"/>
              </a:rPr>
              <a:t>accommodation/ airline website</a:t>
            </a:r>
          </a:p>
        </p:txBody>
      </p:sp>
      <p:sp>
        <p:nvSpPr>
          <p:cNvPr id="14" name="Oval 13">
            <a:extLst>
              <a:ext uri="{FF2B5EF4-FFF2-40B4-BE49-F238E27FC236}">
                <a16:creationId xmlns:a16="http://schemas.microsoft.com/office/drawing/2014/main" id="{1A2DD1C9-B5C6-455A-822B-8E925C0BA5E9}"/>
              </a:ext>
            </a:extLst>
          </p:cNvPr>
          <p:cNvSpPr/>
          <p:nvPr/>
        </p:nvSpPr>
        <p:spPr>
          <a:xfrm>
            <a:off x="1924899" y="3985477"/>
            <a:ext cx="592693" cy="592693"/>
          </a:xfrm>
          <a:prstGeom prst="ellipse">
            <a:avLst/>
          </a:prstGeom>
          <a:solidFill>
            <a:srgbClr val="49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Shape 2855">
            <a:extLst>
              <a:ext uri="{FF2B5EF4-FFF2-40B4-BE49-F238E27FC236}">
                <a16:creationId xmlns:a16="http://schemas.microsoft.com/office/drawing/2014/main" id="{89BBA0E2-97B1-4BD2-9DD5-AB8455E14FA6}"/>
              </a:ext>
            </a:extLst>
          </p:cNvPr>
          <p:cNvSpPr>
            <a:spLocks noChangeAspect="1"/>
          </p:cNvSpPr>
          <p:nvPr/>
        </p:nvSpPr>
        <p:spPr>
          <a:xfrm>
            <a:off x="2070677" y="4141836"/>
            <a:ext cx="254510" cy="279971"/>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17" name="Oval 16">
            <a:extLst>
              <a:ext uri="{FF2B5EF4-FFF2-40B4-BE49-F238E27FC236}">
                <a16:creationId xmlns:a16="http://schemas.microsoft.com/office/drawing/2014/main" id="{7290BA48-8067-4679-BB15-852BE242FA18}"/>
              </a:ext>
            </a:extLst>
          </p:cNvPr>
          <p:cNvSpPr/>
          <p:nvPr/>
        </p:nvSpPr>
        <p:spPr>
          <a:xfrm>
            <a:off x="2151268" y="2691928"/>
            <a:ext cx="592693" cy="592693"/>
          </a:xfrm>
          <a:prstGeom prst="ellipse">
            <a:avLst/>
          </a:prstGeom>
          <a:solidFill>
            <a:srgbClr val="18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8" name="TextBox 17">
            <a:extLst>
              <a:ext uri="{FF2B5EF4-FFF2-40B4-BE49-F238E27FC236}">
                <a16:creationId xmlns:a16="http://schemas.microsoft.com/office/drawing/2014/main" id="{1FE8ED1C-C381-4AA9-B056-3E8C4AFF6A2A}"/>
              </a:ext>
            </a:extLst>
          </p:cNvPr>
          <p:cNvSpPr txBox="1"/>
          <p:nvPr/>
        </p:nvSpPr>
        <p:spPr>
          <a:xfrm>
            <a:off x="2743336" y="2531504"/>
            <a:ext cx="1119217" cy="723275"/>
          </a:xfrm>
          <a:prstGeom prst="rect">
            <a:avLst/>
          </a:prstGeom>
          <a:noFill/>
        </p:spPr>
        <p:txBody>
          <a:bodyPr wrap="none" rtlCol="0" anchor="b" anchorCtr="0">
            <a:spAutoFit/>
          </a:bodyPr>
          <a:lstStyle/>
          <a:p>
            <a:r>
              <a:rPr lang="en-US" sz="2000" b="1" dirty="0">
                <a:solidFill>
                  <a:srgbClr val="18526A"/>
                </a:solidFill>
                <a:latin typeface="DINPro-Bold" panose="02000503030000020004" pitchFamily="50" charset="0"/>
                <a:ea typeface="League Spartan" charset="0"/>
                <a:cs typeface="Poppins SemiBold" pitchFamily="2" charset="77"/>
              </a:rPr>
              <a:t>1</a:t>
            </a:r>
            <a:r>
              <a:rPr lang="el-GR" sz="2000" b="1" dirty="0">
                <a:solidFill>
                  <a:srgbClr val="18526A"/>
                </a:solidFill>
                <a:latin typeface="DINPro-Bold" panose="02000503030000020004" pitchFamily="50" charset="0"/>
                <a:ea typeface="League Spartan" charset="0"/>
                <a:cs typeface="Poppins SemiBold" pitchFamily="2" charset="77"/>
              </a:rPr>
              <a:t>2.6</a:t>
            </a:r>
            <a:r>
              <a:rPr lang="en-US" sz="2000" b="1" dirty="0">
                <a:solidFill>
                  <a:srgbClr val="18526A"/>
                </a:solidFill>
                <a:latin typeface="DINPro-Bold" panose="02000503030000020004" pitchFamily="50" charset="0"/>
                <a:ea typeface="League Spartan" charset="0"/>
                <a:cs typeface="Poppins SemiBold" pitchFamily="2" charset="77"/>
              </a:rPr>
              <a:t>%</a:t>
            </a:r>
          </a:p>
          <a:p>
            <a:r>
              <a:rPr lang="en-US" sz="1050" b="1" dirty="0">
                <a:solidFill>
                  <a:srgbClr val="18526A"/>
                </a:solidFill>
                <a:latin typeface="DINPro-Bold" panose="02000503030000020004" pitchFamily="50" charset="0"/>
                <a:ea typeface="League Spartan" charset="0"/>
                <a:cs typeface="Poppins SemiBold" pitchFamily="2" charset="77"/>
              </a:rPr>
              <a:t>Travel agent/ </a:t>
            </a:r>
          </a:p>
          <a:p>
            <a:r>
              <a:rPr lang="en-US" sz="1050" b="1" dirty="0">
                <a:solidFill>
                  <a:srgbClr val="18526A"/>
                </a:solidFill>
                <a:latin typeface="DINPro-Bold" panose="02000503030000020004" pitchFamily="50" charset="0"/>
                <a:ea typeface="League Spartan" charset="0"/>
                <a:cs typeface="Poppins SemiBold" pitchFamily="2" charset="77"/>
              </a:rPr>
              <a:t>travel designer</a:t>
            </a:r>
          </a:p>
        </p:txBody>
      </p:sp>
      <p:sp>
        <p:nvSpPr>
          <p:cNvPr id="20" name="Oval 19">
            <a:extLst>
              <a:ext uri="{FF2B5EF4-FFF2-40B4-BE49-F238E27FC236}">
                <a16:creationId xmlns:a16="http://schemas.microsoft.com/office/drawing/2014/main" id="{30D53ADD-E9D1-4626-BA6A-7D7CCF7FB548}"/>
              </a:ext>
            </a:extLst>
          </p:cNvPr>
          <p:cNvSpPr/>
          <p:nvPr/>
        </p:nvSpPr>
        <p:spPr>
          <a:xfrm>
            <a:off x="2933878" y="1554553"/>
            <a:ext cx="592693" cy="59269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1" name="TextBox 20">
            <a:extLst>
              <a:ext uri="{FF2B5EF4-FFF2-40B4-BE49-F238E27FC236}">
                <a16:creationId xmlns:a16="http://schemas.microsoft.com/office/drawing/2014/main" id="{5A94337E-9600-443D-A274-9B4D256F5DF0}"/>
              </a:ext>
            </a:extLst>
          </p:cNvPr>
          <p:cNvSpPr txBox="1"/>
          <p:nvPr/>
        </p:nvSpPr>
        <p:spPr>
          <a:xfrm>
            <a:off x="3541438" y="1495428"/>
            <a:ext cx="1492261" cy="761747"/>
          </a:xfrm>
          <a:prstGeom prst="rect">
            <a:avLst/>
          </a:prstGeom>
          <a:noFill/>
        </p:spPr>
        <p:txBody>
          <a:bodyPr wrap="square" rtlCol="0" anchor="b" anchorCtr="0">
            <a:spAutoFit/>
          </a:bodyPr>
          <a:lstStyle/>
          <a:p>
            <a:r>
              <a:rPr lang="el-GR" sz="1200" b="1" dirty="0">
                <a:solidFill>
                  <a:srgbClr val="7F7F7F"/>
                </a:solidFill>
                <a:latin typeface="DINPro-Bold" panose="02000503030000020004" pitchFamily="50" charset="0"/>
              </a:rPr>
              <a:t>8.7</a:t>
            </a:r>
            <a:r>
              <a:rPr lang="en-US" sz="1200" b="1" dirty="0">
                <a:solidFill>
                  <a:srgbClr val="7F7F7F"/>
                </a:solidFill>
                <a:latin typeface="DINPro-Bold" panose="02000503030000020004" pitchFamily="50" charset="0"/>
              </a:rPr>
              <a:t>%</a:t>
            </a:r>
          </a:p>
          <a:p>
            <a:r>
              <a:rPr lang="en-US" sz="1000" dirty="0">
                <a:solidFill>
                  <a:srgbClr val="7F7F7F"/>
                </a:solidFill>
                <a:latin typeface="DINPro-Bold" panose="02000503030000020004" pitchFamily="50" charset="0"/>
              </a:rPr>
              <a:t>Package holiday through</a:t>
            </a:r>
          </a:p>
          <a:p>
            <a:r>
              <a:rPr lang="en-US" sz="1000" dirty="0">
                <a:solidFill>
                  <a:srgbClr val="7F7F7F"/>
                </a:solidFill>
                <a:latin typeface="DINPro-Bold" panose="02000503030000020004" pitchFamily="50" charset="0"/>
              </a:rPr>
              <a:t>a Tour Operator </a:t>
            </a:r>
          </a:p>
        </p:txBody>
      </p:sp>
      <p:pic>
        <p:nvPicPr>
          <p:cNvPr id="23" name="Picture 22">
            <a:extLst>
              <a:ext uri="{FF2B5EF4-FFF2-40B4-BE49-F238E27FC236}">
                <a16:creationId xmlns:a16="http://schemas.microsoft.com/office/drawing/2014/main" id="{E3913D4A-428B-42F7-9DFA-E13A1FBE5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8" b="16051"/>
          <a:stretch/>
        </p:blipFill>
        <p:spPr>
          <a:xfrm>
            <a:off x="2987277" y="1643971"/>
            <a:ext cx="478943" cy="400831"/>
          </a:xfrm>
          <a:prstGeom prst="rect">
            <a:avLst/>
          </a:prstGeom>
        </p:spPr>
      </p:pic>
      <p:sp>
        <p:nvSpPr>
          <p:cNvPr id="25" name="TextBox 24">
            <a:extLst>
              <a:ext uri="{FF2B5EF4-FFF2-40B4-BE49-F238E27FC236}">
                <a16:creationId xmlns:a16="http://schemas.microsoft.com/office/drawing/2014/main" id="{217AFDF7-41D0-4B0D-847D-57B3D094CA66}"/>
              </a:ext>
            </a:extLst>
          </p:cNvPr>
          <p:cNvSpPr txBox="1"/>
          <p:nvPr/>
        </p:nvSpPr>
        <p:spPr>
          <a:xfrm>
            <a:off x="6732075" y="1451654"/>
            <a:ext cx="1119901" cy="561692"/>
          </a:xfrm>
          <a:prstGeom prst="rect">
            <a:avLst/>
          </a:prstGeom>
          <a:noFill/>
        </p:spPr>
        <p:txBody>
          <a:bodyPr wrap="square" rtlCol="0" anchor="b" anchorCtr="0">
            <a:spAutoFit/>
          </a:bodyPr>
          <a:lstStyle/>
          <a:p>
            <a:r>
              <a:rPr lang="el-GR" sz="1050" b="1" dirty="0">
                <a:solidFill>
                  <a:srgbClr val="3FADDD"/>
                </a:solidFill>
                <a:latin typeface="DINPro-Bold" panose="02000503030000020004" pitchFamily="50" charset="0"/>
              </a:rPr>
              <a:t>4.8</a:t>
            </a:r>
            <a:r>
              <a:rPr lang="en-US" sz="1050" b="1" dirty="0">
                <a:solidFill>
                  <a:srgbClr val="3FADDD"/>
                </a:solidFill>
                <a:latin typeface="DINPro-Bold" panose="02000503030000020004" pitchFamily="50" charset="0"/>
              </a:rPr>
              <a:t>%</a:t>
            </a:r>
          </a:p>
          <a:p>
            <a:r>
              <a:rPr lang="en-US" sz="1000" b="1" dirty="0">
                <a:solidFill>
                  <a:srgbClr val="3FADDD"/>
                </a:solidFill>
                <a:latin typeface="DINPro-Bold" panose="02000503030000020004" pitchFamily="50" charset="0"/>
              </a:rPr>
              <a:t>Corporate travel office</a:t>
            </a:r>
          </a:p>
        </p:txBody>
      </p:sp>
      <p:sp>
        <p:nvSpPr>
          <p:cNvPr id="27" name="Oval 26">
            <a:extLst>
              <a:ext uri="{FF2B5EF4-FFF2-40B4-BE49-F238E27FC236}">
                <a16:creationId xmlns:a16="http://schemas.microsoft.com/office/drawing/2014/main" id="{CD27B840-262D-453F-8B9D-46A806BAED13}"/>
              </a:ext>
            </a:extLst>
          </p:cNvPr>
          <p:cNvSpPr/>
          <p:nvPr/>
        </p:nvSpPr>
        <p:spPr>
          <a:xfrm>
            <a:off x="6167853" y="1452109"/>
            <a:ext cx="592693" cy="592693"/>
          </a:xfrm>
          <a:prstGeom prst="ellipse">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cxnSp>
        <p:nvCxnSpPr>
          <p:cNvPr id="56" name="Connector: Elbow 55">
            <a:extLst>
              <a:ext uri="{FF2B5EF4-FFF2-40B4-BE49-F238E27FC236}">
                <a16:creationId xmlns:a16="http://schemas.microsoft.com/office/drawing/2014/main" id="{015E32CA-5DD3-407A-AFEB-C9C095974D45}"/>
              </a:ext>
            </a:extLst>
          </p:cNvPr>
          <p:cNvCxnSpPr>
            <a:cxnSpLocks/>
          </p:cNvCxnSpPr>
          <p:nvPr/>
        </p:nvCxnSpPr>
        <p:spPr>
          <a:xfrm rot="10800000" flipV="1">
            <a:off x="5239046" y="2060154"/>
            <a:ext cx="2612930" cy="146005"/>
          </a:xfrm>
          <a:prstGeom prst="bentConnector3">
            <a:avLst>
              <a:gd name="adj1" fmla="val 100441"/>
            </a:avLst>
          </a:prstGeom>
          <a:ln w="12700">
            <a:solidFill>
              <a:srgbClr val="40AEDD"/>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843D8716-D0BF-4DBF-A69E-420E053161E7}"/>
              </a:ext>
            </a:extLst>
          </p:cNvPr>
          <p:cNvCxnSpPr>
            <a:cxnSpLocks/>
          </p:cNvCxnSpPr>
          <p:nvPr/>
        </p:nvCxnSpPr>
        <p:spPr>
          <a:xfrm>
            <a:off x="3622671" y="2270660"/>
            <a:ext cx="906923" cy="196702"/>
          </a:xfrm>
          <a:prstGeom prst="bentConnector3">
            <a:avLst>
              <a:gd name="adj1" fmla="val 50000"/>
            </a:avLst>
          </a:prstGeom>
          <a:ln w="127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BE3A525-8BD7-4975-9976-FF31C10A6816}"/>
              </a:ext>
            </a:extLst>
          </p:cNvPr>
          <p:cNvCxnSpPr>
            <a:cxnSpLocks/>
          </p:cNvCxnSpPr>
          <p:nvPr/>
        </p:nvCxnSpPr>
        <p:spPr>
          <a:xfrm>
            <a:off x="2845824" y="3242442"/>
            <a:ext cx="1262365" cy="98062"/>
          </a:xfrm>
          <a:prstGeom prst="bentConnector3">
            <a:avLst>
              <a:gd name="adj1" fmla="val 50000"/>
            </a:avLst>
          </a:prstGeom>
          <a:ln w="12700">
            <a:solidFill>
              <a:srgbClr val="185073"/>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F9D71615-A7F1-4791-B172-4E90602CF3ED}"/>
              </a:ext>
            </a:extLst>
          </p:cNvPr>
          <p:cNvCxnSpPr>
            <a:cxnSpLocks/>
          </p:cNvCxnSpPr>
          <p:nvPr/>
        </p:nvCxnSpPr>
        <p:spPr>
          <a:xfrm rot="10800000" flipV="1">
            <a:off x="6330277" y="3903100"/>
            <a:ext cx="2528198" cy="238719"/>
          </a:xfrm>
          <a:prstGeom prst="bentConnector3">
            <a:avLst>
              <a:gd name="adj1" fmla="val 50000"/>
            </a:avLst>
          </a:prstGeom>
          <a:ln w="12700">
            <a:solidFill>
              <a:srgbClr val="2D8BB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7172017A-D6FC-483F-B884-2391C09F2F71}"/>
              </a:ext>
            </a:extLst>
          </p:cNvPr>
          <p:cNvCxnSpPr>
            <a:cxnSpLocks/>
          </p:cNvCxnSpPr>
          <p:nvPr/>
        </p:nvCxnSpPr>
        <p:spPr>
          <a:xfrm flipV="1">
            <a:off x="3374934" y="4101651"/>
            <a:ext cx="975238" cy="584363"/>
          </a:xfrm>
          <a:prstGeom prst="bentConnector3">
            <a:avLst>
              <a:gd name="adj1" fmla="val 50000"/>
            </a:avLst>
          </a:prstGeom>
          <a:ln w="12700">
            <a:solidFill>
              <a:srgbClr val="495975"/>
            </a:solidFill>
            <a:tailEnd type="triangle"/>
          </a:ln>
        </p:spPr>
        <p:style>
          <a:lnRef idx="1">
            <a:schemeClr val="accent1"/>
          </a:lnRef>
          <a:fillRef idx="0">
            <a:schemeClr val="accent1"/>
          </a:fillRef>
          <a:effectRef idx="0">
            <a:schemeClr val="accent1"/>
          </a:effectRef>
          <a:fontRef idx="minor">
            <a:schemeClr val="tx1"/>
          </a:fontRef>
        </p:style>
      </p:cxnSp>
      <p:sp>
        <p:nvSpPr>
          <p:cNvPr id="79" name="Donut 4">
            <a:extLst>
              <a:ext uri="{FF2B5EF4-FFF2-40B4-BE49-F238E27FC236}">
                <a16:creationId xmlns:a16="http://schemas.microsoft.com/office/drawing/2014/main" id="{AB22D891-CE7E-443A-95CF-DBAC9D23E138}"/>
              </a:ext>
            </a:extLst>
          </p:cNvPr>
          <p:cNvSpPr/>
          <p:nvPr/>
        </p:nvSpPr>
        <p:spPr>
          <a:xfrm>
            <a:off x="4476973" y="2459886"/>
            <a:ext cx="1752600" cy="1752600"/>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pic>
        <p:nvPicPr>
          <p:cNvPr id="83" name="Picture 82">
            <a:extLst>
              <a:ext uri="{FF2B5EF4-FFF2-40B4-BE49-F238E27FC236}">
                <a16:creationId xmlns:a16="http://schemas.microsoft.com/office/drawing/2014/main" id="{2B68EA9B-F3F8-4E4D-911A-D1E74B71A4B3}"/>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r="3241" b="17406"/>
          <a:stretch/>
        </p:blipFill>
        <p:spPr>
          <a:xfrm>
            <a:off x="5084734" y="3121626"/>
            <a:ext cx="537077" cy="458456"/>
          </a:xfrm>
          <a:prstGeom prst="rect">
            <a:avLst/>
          </a:prstGeom>
        </p:spPr>
      </p:pic>
      <p:sp>
        <p:nvSpPr>
          <p:cNvPr id="85" name="object 5">
            <a:extLst>
              <a:ext uri="{FF2B5EF4-FFF2-40B4-BE49-F238E27FC236}">
                <a16:creationId xmlns:a16="http://schemas.microsoft.com/office/drawing/2014/main" id="{4426A765-47F0-4808-A309-DDEF4DBA3B7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4A6B237E-32A3-4B73-92D1-2E6016668B98}" type="slidenum">
              <a:rPr lang="en-US" sz="700" smtClean="0">
                <a:latin typeface="DINPro-Light" panose="02000504040000020003" pitchFamily="50" charset="0"/>
                <a:cs typeface="Arial"/>
              </a:rPr>
              <a:t>33</a:t>
            </a:fld>
            <a:endParaRPr sz="700" dirty="0">
              <a:latin typeface="DINPro-Light" panose="02000504040000020003" pitchFamily="50" charset="0"/>
              <a:cs typeface="Arial"/>
            </a:endParaRPr>
          </a:p>
        </p:txBody>
      </p:sp>
      <p:sp>
        <p:nvSpPr>
          <p:cNvPr id="87" name="TextBox 86">
            <a:extLst>
              <a:ext uri="{FF2B5EF4-FFF2-40B4-BE49-F238E27FC236}">
                <a16:creationId xmlns:a16="http://schemas.microsoft.com/office/drawing/2014/main" id="{417852C6-03AD-4D01-8F1C-F703D797A924}"/>
              </a:ext>
            </a:extLst>
          </p:cNvPr>
          <p:cNvSpPr txBox="1"/>
          <p:nvPr/>
        </p:nvSpPr>
        <p:spPr>
          <a:xfrm>
            <a:off x="95034" y="1286589"/>
            <a:ext cx="2109106" cy="1061829"/>
          </a:xfrm>
          <a:prstGeom prst="rect">
            <a:avLst/>
          </a:prstGeom>
          <a:noFill/>
        </p:spPr>
        <p:txBody>
          <a:bodyPr wrap="square">
            <a:spAutoFit/>
          </a:bodyPr>
          <a:lstStyle/>
          <a:p>
            <a:r>
              <a:rPr lang="en-US" sz="1050" b="1" dirty="0">
                <a:solidFill>
                  <a:srgbClr val="007BA3"/>
                </a:solidFill>
                <a:latin typeface="DINPro-Light" panose="02000504040000020003" pitchFamily="50" charset="0"/>
              </a:rPr>
              <a:t>While digital booking is equally common among all age groups, the</a:t>
            </a:r>
            <a:r>
              <a:rPr lang="en-US" sz="1050" b="1" dirty="0">
                <a:solidFill>
                  <a:srgbClr val="FF0000"/>
                </a:solidFill>
                <a:latin typeface="DINPro-Light" panose="02000504040000020003" pitchFamily="50" charset="0"/>
              </a:rPr>
              <a:t> </a:t>
            </a:r>
            <a:r>
              <a:rPr lang="en-US" sz="1050" b="1" dirty="0">
                <a:solidFill>
                  <a:srgbClr val="007BA3"/>
                </a:solidFill>
                <a:latin typeface="DINPro-Light" panose="02000504040000020003" pitchFamily="50" charset="0"/>
              </a:rPr>
              <a:t>respondents over the age of 54 show a slightly higher preference for direct online booking </a:t>
            </a:r>
          </a:p>
        </p:txBody>
      </p:sp>
      <p:sp>
        <p:nvSpPr>
          <p:cNvPr id="89" name="object 3">
            <a:extLst>
              <a:ext uri="{FF2B5EF4-FFF2-40B4-BE49-F238E27FC236}">
                <a16:creationId xmlns:a16="http://schemas.microsoft.com/office/drawing/2014/main" id="{BE73B3F1-DE01-4E5B-A59E-13E202AEAD23}"/>
              </a:ext>
            </a:extLst>
          </p:cNvPr>
          <p:cNvSpPr/>
          <p:nvPr/>
        </p:nvSpPr>
        <p:spPr>
          <a:xfrm>
            <a:off x="13147" y="2368119"/>
            <a:ext cx="2057530" cy="130606"/>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4" name="Shape 2616">
            <a:extLst>
              <a:ext uri="{FF2B5EF4-FFF2-40B4-BE49-F238E27FC236}">
                <a16:creationId xmlns:a16="http://schemas.microsoft.com/office/drawing/2014/main" id="{51FC827F-0D01-4F02-9F78-F7687EC39ECD}"/>
              </a:ext>
            </a:extLst>
          </p:cNvPr>
          <p:cNvSpPr>
            <a:spLocks noChangeAspect="1"/>
          </p:cNvSpPr>
          <p:nvPr/>
        </p:nvSpPr>
        <p:spPr>
          <a:xfrm>
            <a:off x="2305273" y="2846927"/>
            <a:ext cx="280033" cy="25463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7" name="Shape 2790">
            <a:extLst>
              <a:ext uri="{FF2B5EF4-FFF2-40B4-BE49-F238E27FC236}">
                <a16:creationId xmlns:a16="http://schemas.microsoft.com/office/drawing/2014/main" id="{A8DBA903-EF28-41B6-B0FE-D1DD593A6269}"/>
              </a:ext>
            </a:extLst>
          </p:cNvPr>
          <p:cNvSpPr>
            <a:spLocks noChangeAspect="1"/>
          </p:cNvSpPr>
          <p:nvPr/>
        </p:nvSpPr>
        <p:spPr>
          <a:xfrm>
            <a:off x="6324182" y="1656212"/>
            <a:ext cx="280033" cy="203661"/>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8" name="TextBox 7">
            <a:extLst>
              <a:ext uri="{FF2B5EF4-FFF2-40B4-BE49-F238E27FC236}">
                <a16:creationId xmlns:a16="http://schemas.microsoft.com/office/drawing/2014/main" id="{A6FC1801-7826-4430-B59D-3CC65FE206B9}"/>
              </a:ext>
            </a:extLst>
          </p:cNvPr>
          <p:cNvSpPr txBox="1"/>
          <p:nvPr/>
        </p:nvSpPr>
        <p:spPr>
          <a:xfrm>
            <a:off x="6929994" y="4660126"/>
            <a:ext cx="2214006" cy="276999"/>
          </a:xfrm>
          <a:prstGeom prst="rect">
            <a:avLst/>
          </a:prstGeom>
          <a:noFill/>
        </p:spPr>
        <p:txBody>
          <a:bodyPr wrap="square">
            <a:spAutoFit/>
          </a:bodyPr>
          <a:lstStyle/>
          <a:p>
            <a:pPr algn="r"/>
            <a:r>
              <a:rPr lang="en-GB" sz="600" b="1" dirty="0">
                <a:solidFill>
                  <a:schemeClr val="bg1">
                    <a:lumMod val="65000"/>
                  </a:schemeClr>
                </a:solidFill>
                <a:latin typeface="DINPro-Light" panose="02000504040000020003" pitchFamily="50" charset="0"/>
              </a:rPr>
              <a:t>NB: Sampling carried out through online survey thus it may contain bias towards digital usage </a:t>
            </a:r>
            <a:endParaRPr lang="en-US" sz="600" b="1" dirty="0">
              <a:solidFill>
                <a:schemeClr val="bg1">
                  <a:lumMod val="65000"/>
                </a:schemeClr>
              </a:solidFill>
              <a:latin typeface="DINPro-Light" panose="02000504040000020003" pitchFamily="50" charset="0"/>
            </a:endParaRPr>
          </a:p>
        </p:txBody>
      </p:sp>
      <p:sp>
        <p:nvSpPr>
          <p:cNvPr id="13" name="TextBox 12">
            <a:extLst>
              <a:ext uri="{FF2B5EF4-FFF2-40B4-BE49-F238E27FC236}">
                <a16:creationId xmlns:a16="http://schemas.microsoft.com/office/drawing/2014/main" id="{A157F748-648B-4562-81D1-36B664EC2D7F}"/>
              </a:ext>
            </a:extLst>
          </p:cNvPr>
          <p:cNvSpPr txBox="1"/>
          <p:nvPr/>
        </p:nvSpPr>
        <p:spPr>
          <a:xfrm>
            <a:off x="287655" y="4835852"/>
            <a:ext cx="32937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Q13.How will you book your next trip within Europe?</a:t>
            </a:r>
          </a:p>
        </p:txBody>
      </p:sp>
      <p:sp>
        <p:nvSpPr>
          <p:cNvPr id="15" name="TextBox 14">
            <a:extLst>
              <a:ext uri="{FF2B5EF4-FFF2-40B4-BE49-F238E27FC236}">
                <a16:creationId xmlns:a16="http://schemas.microsoft.com/office/drawing/2014/main" id="{7652C18B-8BFF-4C91-8B08-EF22AE92D92C}"/>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3,086</a:t>
            </a:r>
          </a:p>
        </p:txBody>
      </p:sp>
      <p:sp>
        <p:nvSpPr>
          <p:cNvPr id="11" name="TextBox 10">
            <a:extLst>
              <a:ext uri="{FF2B5EF4-FFF2-40B4-BE49-F238E27FC236}">
                <a16:creationId xmlns:a16="http://schemas.microsoft.com/office/drawing/2014/main" id="{DB03F426-9340-4C66-926A-7D7708128E51}"/>
              </a:ext>
            </a:extLst>
          </p:cNvPr>
          <p:cNvSpPr txBox="1"/>
          <p:nvPr/>
        </p:nvSpPr>
        <p:spPr>
          <a:xfrm>
            <a:off x="625007" y="254543"/>
            <a:ext cx="7893985"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Online booking through OTAs and search engines prevails </a:t>
            </a:r>
          </a:p>
          <a:p>
            <a:pPr algn="ctr"/>
            <a:r>
              <a:rPr lang="en-US" sz="1400" dirty="0">
                <a:solidFill>
                  <a:srgbClr val="3FADDD"/>
                </a:solidFill>
                <a:latin typeface="DINPro-Bold" panose="02000503030000020004" pitchFamily="50" charset="0"/>
              </a:rPr>
              <a:t>followed by direct bookings via accommodation/ airline websites</a:t>
            </a:r>
          </a:p>
        </p:txBody>
      </p:sp>
    </p:spTree>
    <p:extLst>
      <p:ext uri="{BB962C8B-B14F-4D97-AF65-F5344CB8AC3E}">
        <p14:creationId xmlns:p14="http://schemas.microsoft.com/office/powerpoint/2010/main" val="198396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572000" y="1285590"/>
            <a:ext cx="4572000" cy="3864259"/>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bject 3">
            <a:extLst>
              <a:ext uri="{FF2B5EF4-FFF2-40B4-BE49-F238E27FC236}">
                <a16:creationId xmlns:a16="http://schemas.microsoft.com/office/drawing/2014/main" id="{48D0EB1F-387F-463B-B3B0-CA2ABB00D128}"/>
              </a:ext>
            </a:extLst>
          </p:cNvPr>
          <p:cNvSpPr/>
          <p:nvPr/>
        </p:nvSpPr>
        <p:spPr>
          <a:xfrm>
            <a:off x="303883" y="72767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2" name="TextBox 31">
            <a:extLst>
              <a:ext uri="{FF2B5EF4-FFF2-40B4-BE49-F238E27FC236}">
                <a16:creationId xmlns:a16="http://schemas.microsoft.com/office/drawing/2014/main" id="{B4DCD1C8-319F-410E-898E-61F1AAB8DF96}"/>
              </a:ext>
            </a:extLst>
          </p:cNvPr>
          <p:cNvSpPr txBox="1"/>
          <p:nvPr/>
        </p:nvSpPr>
        <p:spPr>
          <a:xfrm>
            <a:off x="4967869" y="1475975"/>
            <a:ext cx="3669007" cy="3693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Top 4 modes of transport for respondents most likely to travel</a:t>
            </a:r>
          </a:p>
          <a:p>
            <a:pPr algn="ctr"/>
            <a:r>
              <a:rPr lang="en-US" sz="900" dirty="0">
                <a:solidFill>
                  <a:schemeClr val="bg1"/>
                </a:solidFill>
                <a:latin typeface="DINPro-Light" panose="02000504040000020003" pitchFamily="50" charset="0"/>
              </a:rPr>
              <a:t>in the next 6 months</a:t>
            </a:r>
          </a:p>
        </p:txBody>
      </p:sp>
      <p:sp>
        <p:nvSpPr>
          <p:cNvPr id="86" name="TextBox 85">
            <a:extLst>
              <a:ext uri="{FF2B5EF4-FFF2-40B4-BE49-F238E27FC236}">
                <a16:creationId xmlns:a16="http://schemas.microsoft.com/office/drawing/2014/main" id="{8624F642-56B4-4D7E-B7CC-D14D700D21F7}"/>
              </a:ext>
            </a:extLst>
          </p:cNvPr>
          <p:cNvSpPr txBox="1"/>
          <p:nvPr/>
        </p:nvSpPr>
        <p:spPr>
          <a:xfrm>
            <a:off x="468916" y="1443783"/>
            <a:ext cx="3741912" cy="400110"/>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00" dirty="0">
                <a:solidFill>
                  <a:srgbClr val="0A0936"/>
                </a:solidFill>
                <a:latin typeface="DINPro-Light" panose="02000504040000020003" pitchFamily="50" charset="0"/>
              </a:rPr>
              <a:t>Top 5 markets which are most likely to travel by plane </a:t>
            </a:r>
          </a:p>
          <a:p>
            <a:pPr algn="ctr"/>
            <a:r>
              <a:rPr lang="en-US" sz="1000" dirty="0">
                <a:solidFill>
                  <a:srgbClr val="0A0936"/>
                </a:solidFill>
                <a:latin typeface="DINPro-Light" panose="02000504040000020003" pitchFamily="50" charset="0"/>
              </a:rPr>
              <a:t>in the next 6 months</a:t>
            </a:r>
            <a:endParaRPr lang="en-US" sz="1000" dirty="0">
              <a:solidFill>
                <a:srgbClr val="FF0000"/>
              </a:solidFill>
              <a:latin typeface="DINPro-Light" panose="02000504040000020003" pitchFamily="50" charset="0"/>
            </a:endParaRPr>
          </a:p>
        </p:txBody>
      </p:sp>
      <p:graphicFrame>
        <p:nvGraphicFramePr>
          <p:cNvPr id="4" name="Chart 3">
            <a:extLst>
              <a:ext uri="{FF2B5EF4-FFF2-40B4-BE49-F238E27FC236}">
                <a16:creationId xmlns:a16="http://schemas.microsoft.com/office/drawing/2014/main" id="{C58B7D34-731A-4331-AF5D-C651A5F408CA}"/>
              </a:ext>
            </a:extLst>
          </p:cNvPr>
          <p:cNvGraphicFramePr/>
          <p:nvPr>
            <p:extLst>
              <p:ext uri="{D42A27DB-BD31-4B8C-83A1-F6EECF244321}">
                <p14:modId xmlns:p14="http://schemas.microsoft.com/office/powerpoint/2010/main" val="2992054931"/>
              </p:ext>
            </p:extLst>
          </p:nvPr>
        </p:nvGraphicFramePr>
        <p:xfrm>
          <a:off x="4928681" y="1809093"/>
          <a:ext cx="3743048" cy="292708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6BB849EA-BB5F-4094-9BBB-07D93F808F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51" b="14580"/>
          <a:stretch/>
        </p:blipFill>
        <p:spPr>
          <a:xfrm>
            <a:off x="4038600" y="1455783"/>
            <a:ext cx="428633" cy="376110"/>
          </a:xfrm>
          <a:prstGeom prst="rect">
            <a:avLst/>
          </a:prstGeom>
        </p:spPr>
      </p:pic>
      <p:sp>
        <p:nvSpPr>
          <p:cNvPr id="19" name="TextBox 18">
            <a:extLst>
              <a:ext uri="{FF2B5EF4-FFF2-40B4-BE49-F238E27FC236}">
                <a16:creationId xmlns:a16="http://schemas.microsoft.com/office/drawing/2014/main" id="{4ADD7010-9D92-4C08-A9FD-C7ED7675C00B}"/>
              </a:ext>
            </a:extLst>
          </p:cNvPr>
          <p:cNvSpPr txBox="1"/>
          <p:nvPr/>
        </p:nvSpPr>
        <p:spPr>
          <a:xfrm>
            <a:off x="1268650" y="2108655"/>
            <a:ext cx="58221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Spain</a:t>
            </a:r>
          </a:p>
        </p:txBody>
      </p:sp>
      <p:sp>
        <p:nvSpPr>
          <p:cNvPr id="20" name="Subtitle 2">
            <a:extLst>
              <a:ext uri="{FF2B5EF4-FFF2-40B4-BE49-F238E27FC236}">
                <a16:creationId xmlns:a16="http://schemas.microsoft.com/office/drawing/2014/main" id="{4435303B-431A-4E50-8C95-D3F34BCD8EC4}"/>
              </a:ext>
            </a:extLst>
          </p:cNvPr>
          <p:cNvSpPr txBox="1">
            <a:spLocks/>
          </p:cNvSpPr>
          <p:nvPr/>
        </p:nvSpPr>
        <p:spPr>
          <a:xfrm>
            <a:off x="1304519" y="2423690"/>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71.7%</a:t>
            </a:r>
          </a:p>
        </p:txBody>
      </p:sp>
      <p:sp>
        <p:nvSpPr>
          <p:cNvPr id="22" name="TextBox 21">
            <a:extLst>
              <a:ext uri="{FF2B5EF4-FFF2-40B4-BE49-F238E27FC236}">
                <a16:creationId xmlns:a16="http://schemas.microsoft.com/office/drawing/2014/main" id="{01377E01-B6C2-4134-AB8A-B17B08D8D8E2}"/>
              </a:ext>
            </a:extLst>
          </p:cNvPr>
          <p:cNvSpPr txBox="1"/>
          <p:nvPr/>
        </p:nvSpPr>
        <p:spPr>
          <a:xfrm>
            <a:off x="1284358" y="2971918"/>
            <a:ext cx="399468"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UK</a:t>
            </a:r>
          </a:p>
        </p:txBody>
      </p:sp>
      <p:sp>
        <p:nvSpPr>
          <p:cNvPr id="27" name="TextBox 26">
            <a:extLst>
              <a:ext uri="{FF2B5EF4-FFF2-40B4-BE49-F238E27FC236}">
                <a16:creationId xmlns:a16="http://schemas.microsoft.com/office/drawing/2014/main" id="{C99B012F-2334-4933-8C76-AD263791D7C4}"/>
              </a:ext>
            </a:extLst>
          </p:cNvPr>
          <p:cNvSpPr txBox="1"/>
          <p:nvPr/>
        </p:nvSpPr>
        <p:spPr>
          <a:xfrm>
            <a:off x="1308332" y="3798614"/>
            <a:ext cx="483722"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Italy</a:t>
            </a:r>
          </a:p>
        </p:txBody>
      </p:sp>
      <p:pic>
        <p:nvPicPr>
          <p:cNvPr id="28" name="Picture 27">
            <a:extLst>
              <a:ext uri="{FF2B5EF4-FFF2-40B4-BE49-F238E27FC236}">
                <a16:creationId xmlns:a16="http://schemas.microsoft.com/office/drawing/2014/main" id="{948292D8-331B-469C-AE5D-FB85D784C1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1" b="17527"/>
          <a:stretch/>
        </p:blipFill>
        <p:spPr>
          <a:xfrm>
            <a:off x="519342" y="2064714"/>
            <a:ext cx="714926" cy="609491"/>
          </a:xfrm>
          <a:prstGeom prst="rect">
            <a:avLst/>
          </a:prstGeom>
        </p:spPr>
      </p:pic>
      <p:sp>
        <p:nvSpPr>
          <p:cNvPr id="29" name="Subtitle 2">
            <a:extLst>
              <a:ext uri="{FF2B5EF4-FFF2-40B4-BE49-F238E27FC236}">
                <a16:creationId xmlns:a16="http://schemas.microsoft.com/office/drawing/2014/main" id="{30F449F9-58AB-44C0-8C95-F2DA685C4BDE}"/>
              </a:ext>
            </a:extLst>
          </p:cNvPr>
          <p:cNvSpPr txBox="1">
            <a:spLocks/>
          </p:cNvSpPr>
          <p:nvPr/>
        </p:nvSpPr>
        <p:spPr>
          <a:xfrm>
            <a:off x="1306247" y="3233323"/>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67.0%</a:t>
            </a:r>
          </a:p>
        </p:txBody>
      </p:sp>
      <p:sp>
        <p:nvSpPr>
          <p:cNvPr id="30" name="Subtitle 2">
            <a:extLst>
              <a:ext uri="{FF2B5EF4-FFF2-40B4-BE49-F238E27FC236}">
                <a16:creationId xmlns:a16="http://schemas.microsoft.com/office/drawing/2014/main" id="{184D998E-5041-4929-A1A0-5A424A8282A8}"/>
              </a:ext>
            </a:extLst>
          </p:cNvPr>
          <p:cNvSpPr txBox="1">
            <a:spLocks/>
          </p:cNvSpPr>
          <p:nvPr/>
        </p:nvSpPr>
        <p:spPr>
          <a:xfrm>
            <a:off x="1344824" y="4108640"/>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61.2%</a:t>
            </a:r>
          </a:p>
        </p:txBody>
      </p:sp>
      <p:pic>
        <p:nvPicPr>
          <p:cNvPr id="31" name="Picture 30">
            <a:extLst>
              <a:ext uri="{FF2B5EF4-FFF2-40B4-BE49-F238E27FC236}">
                <a16:creationId xmlns:a16="http://schemas.microsoft.com/office/drawing/2014/main" id="{30C4AC3B-0B46-453F-B27C-AF44626D10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86" b="18504"/>
          <a:stretch/>
        </p:blipFill>
        <p:spPr>
          <a:xfrm>
            <a:off x="552547" y="3806413"/>
            <a:ext cx="738843" cy="604454"/>
          </a:xfrm>
          <a:prstGeom prst="rect">
            <a:avLst/>
          </a:prstGeom>
        </p:spPr>
      </p:pic>
      <p:pic>
        <p:nvPicPr>
          <p:cNvPr id="34" name="Picture 33">
            <a:extLst>
              <a:ext uri="{FF2B5EF4-FFF2-40B4-BE49-F238E27FC236}">
                <a16:creationId xmlns:a16="http://schemas.microsoft.com/office/drawing/2014/main" id="{07694E46-5A44-4523-81D1-4FA3B98B6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651" b="14489"/>
          <a:stretch/>
        </p:blipFill>
        <p:spPr>
          <a:xfrm>
            <a:off x="450851" y="2911790"/>
            <a:ext cx="738843" cy="649002"/>
          </a:xfrm>
          <a:prstGeom prst="rect">
            <a:avLst/>
          </a:prstGeom>
        </p:spPr>
      </p:pic>
      <p:sp>
        <p:nvSpPr>
          <p:cNvPr id="36" name="TextBox 35">
            <a:extLst>
              <a:ext uri="{FF2B5EF4-FFF2-40B4-BE49-F238E27FC236}">
                <a16:creationId xmlns:a16="http://schemas.microsoft.com/office/drawing/2014/main" id="{92EC87E8-79F1-44F4-B129-FBB0742338A6}"/>
              </a:ext>
            </a:extLst>
          </p:cNvPr>
          <p:cNvSpPr txBox="1"/>
          <p:nvPr/>
        </p:nvSpPr>
        <p:spPr>
          <a:xfrm>
            <a:off x="2906735" y="2585691"/>
            <a:ext cx="67589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France</a:t>
            </a:r>
          </a:p>
        </p:txBody>
      </p:sp>
      <p:sp>
        <p:nvSpPr>
          <p:cNvPr id="38" name="Subtitle 2">
            <a:extLst>
              <a:ext uri="{FF2B5EF4-FFF2-40B4-BE49-F238E27FC236}">
                <a16:creationId xmlns:a16="http://schemas.microsoft.com/office/drawing/2014/main" id="{D0C3A63B-A078-4506-A2A5-0E10C2A59572}"/>
              </a:ext>
            </a:extLst>
          </p:cNvPr>
          <p:cNvSpPr txBox="1">
            <a:spLocks/>
          </p:cNvSpPr>
          <p:nvPr/>
        </p:nvSpPr>
        <p:spPr>
          <a:xfrm>
            <a:off x="2965590" y="2900148"/>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56.6%</a:t>
            </a:r>
          </a:p>
        </p:txBody>
      </p:sp>
      <p:sp>
        <p:nvSpPr>
          <p:cNvPr id="40" name="TextBox 39">
            <a:extLst>
              <a:ext uri="{FF2B5EF4-FFF2-40B4-BE49-F238E27FC236}">
                <a16:creationId xmlns:a16="http://schemas.microsoft.com/office/drawing/2014/main" id="{08000096-5498-4196-9EDA-E759762B6E75}"/>
              </a:ext>
            </a:extLst>
          </p:cNvPr>
          <p:cNvSpPr txBox="1"/>
          <p:nvPr/>
        </p:nvSpPr>
        <p:spPr>
          <a:xfrm>
            <a:off x="2906735" y="3443518"/>
            <a:ext cx="678455"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Poland</a:t>
            </a:r>
          </a:p>
        </p:txBody>
      </p:sp>
      <p:sp>
        <p:nvSpPr>
          <p:cNvPr id="42" name="Subtitle 2">
            <a:extLst>
              <a:ext uri="{FF2B5EF4-FFF2-40B4-BE49-F238E27FC236}">
                <a16:creationId xmlns:a16="http://schemas.microsoft.com/office/drawing/2014/main" id="{3A4F7496-8876-43F5-BE37-1D970E08BB38}"/>
              </a:ext>
            </a:extLst>
          </p:cNvPr>
          <p:cNvSpPr txBox="1">
            <a:spLocks/>
          </p:cNvSpPr>
          <p:nvPr/>
        </p:nvSpPr>
        <p:spPr>
          <a:xfrm>
            <a:off x="2942604" y="3758553"/>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52.6%</a:t>
            </a:r>
          </a:p>
        </p:txBody>
      </p:sp>
      <p:pic>
        <p:nvPicPr>
          <p:cNvPr id="44" name="Picture 43">
            <a:extLst>
              <a:ext uri="{FF2B5EF4-FFF2-40B4-BE49-F238E27FC236}">
                <a16:creationId xmlns:a16="http://schemas.microsoft.com/office/drawing/2014/main" id="{45210C51-9CCC-4E3E-A5B0-9E86006B60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023" b="17527"/>
          <a:stretch/>
        </p:blipFill>
        <p:spPr>
          <a:xfrm>
            <a:off x="2339872" y="3428146"/>
            <a:ext cx="610823" cy="508967"/>
          </a:xfrm>
          <a:prstGeom prst="rect">
            <a:avLst/>
          </a:prstGeom>
        </p:spPr>
      </p:pic>
      <p:pic>
        <p:nvPicPr>
          <p:cNvPr id="46" name="Picture 45">
            <a:extLst>
              <a:ext uri="{FF2B5EF4-FFF2-40B4-BE49-F238E27FC236}">
                <a16:creationId xmlns:a16="http://schemas.microsoft.com/office/drawing/2014/main" id="{B0AC4C79-C5A7-47EA-A78C-87CF3AEC98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172" b="13009"/>
          <a:stretch/>
        </p:blipFill>
        <p:spPr>
          <a:xfrm>
            <a:off x="2329050" y="2623228"/>
            <a:ext cx="554519" cy="488101"/>
          </a:xfrm>
          <a:prstGeom prst="rect">
            <a:avLst/>
          </a:prstGeom>
        </p:spPr>
      </p:pic>
      <p:sp>
        <p:nvSpPr>
          <p:cNvPr id="3" name="object 5">
            <a:extLst>
              <a:ext uri="{FF2B5EF4-FFF2-40B4-BE49-F238E27FC236}">
                <a16:creationId xmlns:a16="http://schemas.microsoft.com/office/drawing/2014/main" id="{83BA7EAA-8FD4-41D0-BFEA-BB6A1808B6D8}"/>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24CB39A-71D9-4A4C-88D7-04045F6BF89D}" type="slidenum">
              <a:rPr lang="en-US" sz="700" smtClean="0">
                <a:latin typeface="DINPro-Light" panose="02000504040000020003" pitchFamily="50" charset="0"/>
                <a:cs typeface="Arial"/>
              </a:rPr>
              <a:t>34</a:t>
            </a:fld>
            <a:endParaRPr sz="700" dirty="0">
              <a:latin typeface="DINPro-Light" panose="02000504040000020003" pitchFamily="50" charset="0"/>
              <a:cs typeface="Arial"/>
            </a:endParaRPr>
          </a:p>
        </p:txBody>
      </p:sp>
      <p:sp>
        <p:nvSpPr>
          <p:cNvPr id="6" name="Rectangle 5">
            <a:extLst>
              <a:ext uri="{FF2B5EF4-FFF2-40B4-BE49-F238E27FC236}">
                <a16:creationId xmlns:a16="http://schemas.microsoft.com/office/drawing/2014/main" id="{FB0AE14A-B889-458F-A3E4-3685E9F54D50}"/>
              </a:ext>
            </a:extLst>
          </p:cNvPr>
          <p:cNvSpPr/>
          <p:nvPr/>
        </p:nvSpPr>
        <p:spPr>
          <a:xfrm>
            <a:off x="4898180" y="1801322"/>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5F1F0B-8BEB-4377-9884-4BE56B628A26}"/>
              </a:ext>
            </a:extLst>
          </p:cNvPr>
          <p:cNvSpPr txBox="1"/>
          <p:nvPr/>
        </p:nvSpPr>
        <p:spPr>
          <a:xfrm>
            <a:off x="287655" y="4835852"/>
            <a:ext cx="4055745"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Q14.Which of the following modes of transport would you most consider using during your next trip within Europe?</a:t>
            </a:r>
          </a:p>
        </p:txBody>
      </p:sp>
      <p:sp>
        <p:nvSpPr>
          <p:cNvPr id="10" name="TextBox 9">
            <a:extLst>
              <a:ext uri="{FF2B5EF4-FFF2-40B4-BE49-F238E27FC236}">
                <a16:creationId xmlns:a16="http://schemas.microsoft.com/office/drawing/2014/main" id="{30189EF8-F703-4DD8-993A-67635BDB187C}"/>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3,086</a:t>
            </a:r>
          </a:p>
        </p:txBody>
      </p:sp>
      <p:sp>
        <p:nvSpPr>
          <p:cNvPr id="8" name="TextBox 7">
            <a:extLst>
              <a:ext uri="{FF2B5EF4-FFF2-40B4-BE49-F238E27FC236}">
                <a16:creationId xmlns:a16="http://schemas.microsoft.com/office/drawing/2014/main" id="{A5EF2D0C-F646-4E9E-8AAC-2AB166968E79}"/>
              </a:ext>
            </a:extLst>
          </p:cNvPr>
          <p:cNvSpPr txBox="1"/>
          <p:nvPr/>
        </p:nvSpPr>
        <p:spPr>
          <a:xfrm>
            <a:off x="227286" y="176862"/>
            <a:ext cx="7087914"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While air flight remains the leading mode of transport, driving an owned car is not falling far behind</a:t>
            </a:r>
            <a:endParaRPr lang="en-US" sz="1400" strike="sngStrike" dirty="0">
              <a:solidFill>
                <a:srgbClr val="3FADDD"/>
              </a:solidFill>
              <a:latin typeface="DINPro-Bold" panose="02000503030000020004" pitchFamily="50" charset="0"/>
            </a:endParaRPr>
          </a:p>
        </p:txBody>
      </p:sp>
    </p:spTree>
    <p:extLst>
      <p:ext uri="{BB962C8B-B14F-4D97-AF65-F5344CB8AC3E}">
        <p14:creationId xmlns:p14="http://schemas.microsoft.com/office/powerpoint/2010/main" val="351825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a:extLst>
              <a:ext uri="{FF2B5EF4-FFF2-40B4-BE49-F238E27FC236}">
                <a16:creationId xmlns:a16="http://schemas.microsoft.com/office/drawing/2014/main" id="{83FE77AC-4AFC-B14A-8B70-485CDB5F1CA8}"/>
              </a:ext>
            </a:extLst>
          </p:cNvPr>
          <p:cNvSpPr/>
          <p:nvPr/>
        </p:nvSpPr>
        <p:spPr>
          <a:xfrm>
            <a:off x="2138883" y="2400690"/>
            <a:ext cx="1752600" cy="1752600"/>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sp>
        <p:nvSpPr>
          <p:cNvPr id="6" name="object 23">
            <a:extLst>
              <a:ext uri="{FF2B5EF4-FFF2-40B4-BE49-F238E27FC236}">
                <a16:creationId xmlns:a16="http://schemas.microsoft.com/office/drawing/2014/main" id="{5FB06065-6D6E-4886-BBC9-6AECE4151A1C}"/>
              </a:ext>
            </a:extLst>
          </p:cNvPr>
          <p:cNvSpPr/>
          <p:nvPr/>
        </p:nvSpPr>
        <p:spPr>
          <a:xfrm>
            <a:off x="3981767" y="62483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87" name="object 23">
            <a:extLst>
              <a:ext uri="{FF2B5EF4-FFF2-40B4-BE49-F238E27FC236}">
                <a16:creationId xmlns:a16="http://schemas.microsoft.com/office/drawing/2014/main" id="{0806211E-0305-4C98-95E0-969D9C80E8DC}"/>
              </a:ext>
            </a:extLst>
          </p:cNvPr>
          <p:cNvSpPr/>
          <p:nvPr/>
        </p:nvSpPr>
        <p:spPr>
          <a:xfrm>
            <a:off x="5912831" y="2954828"/>
            <a:ext cx="3231169" cy="124284"/>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73B7CC"/>
          </a:solidFill>
        </p:spPr>
        <p:txBody>
          <a:bodyPr wrap="square" lIns="0" tIns="0" rIns="0" bIns="0" rtlCol="0"/>
          <a:lstStyle/>
          <a:p>
            <a:endParaRPr dirty="0"/>
          </a:p>
        </p:txBody>
      </p:sp>
      <p:sp>
        <p:nvSpPr>
          <p:cNvPr id="93" name="object 15">
            <a:extLst>
              <a:ext uri="{FF2B5EF4-FFF2-40B4-BE49-F238E27FC236}">
                <a16:creationId xmlns:a16="http://schemas.microsoft.com/office/drawing/2014/main" id="{137C9676-57DD-477D-8AC2-BC327F702B9A}"/>
              </a:ext>
            </a:extLst>
          </p:cNvPr>
          <p:cNvSpPr txBox="1"/>
          <p:nvPr/>
        </p:nvSpPr>
        <p:spPr>
          <a:xfrm>
            <a:off x="6560098" y="1949828"/>
            <a:ext cx="2387619" cy="902811"/>
          </a:xfrm>
          <a:prstGeom prst="rect">
            <a:avLst/>
          </a:prstGeom>
        </p:spPr>
        <p:txBody>
          <a:bodyPr vert="horz" wrap="square" lIns="0" tIns="30480" rIns="0" bIns="0" rtlCol="0">
            <a:spAutoFit/>
          </a:bodyPr>
          <a:lstStyle/>
          <a:p>
            <a:pPr marR="5080" algn="r">
              <a:lnSpc>
                <a:spcPts val="1700"/>
              </a:lnSpc>
              <a:spcBef>
                <a:spcPts val="240"/>
              </a:spcBef>
            </a:pPr>
            <a:r>
              <a:rPr lang="en-US" sz="1100" b="1" dirty="0">
                <a:solidFill>
                  <a:srgbClr val="007BA3"/>
                </a:solidFill>
                <a:latin typeface="DINPro-Light" panose="02000504040000020003" pitchFamily="50" charset="0"/>
                <a:cs typeface="Arial"/>
              </a:rPr>
              <a:t>Respondents from Spain, Austria, UK and Italy are the most likely to stay at a hotel or a resort (chain/ independent</a:t>
            </a:r>
            <a:r>
              <a:rPr lang="en-US" sz="1500" dirty="0">
                <a:solidFill>
                  <a:srgbClr val="007BA3"/>
                </a:solidFill>
                <a:latin typeface="DINPro-Light" panose="02000504040000020003" pitchFamily="50" charset="0"/>
                <a:cs typeface="Arial"/>
              </a:rPr>
              <a:t>)</a:t>
            </a:r>
          </a:p>
        </p:txBody>
      </p:sp>
      <p:sp>
        <p:nvSpPr>
          <p:cNvPr id="9" name="object 5">
            <a:extLst>
              <a:ext uri="{FF2B5EF4-FFF2-40B4-BE49-F238E27FC236}">
                <a16:creationId xmlns:a16="http://schemas.microsoft.com/office/drawing/2014/main" id="{1B10BCB7-4514-4FEE-BCD1-BC546FA3939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F43EA05B-5F4E-40D8-9F3D-F3C3341FDEBC}" type="slidenum">
              <a:rPr lang="en-US" sz="700" smtClean="0">
                <a:latin typeface="DINPro-Light" panose="02000504040000020003" pitchFamily="50" charset="0"/>
                <a:cs typeface="Arial"/>
              </a:rPr>
              <a:t>35</a:t>
            </a:fld>
            <a:endParaRPr sz="700" dirty="0">
              <a:latin typeface="DINPro-Light" panose="02000504040000020003" pitchFamily="50" charset="0"/>
              <a:cs typeface="Arial"/>
            </a:endParaRPr>
          </a:p>
        </p:txBody>
      </p:sp>
      <p:pic>
        <p:nvPicPr>
          <p:cNvPr id="11" name="Picture 10">
            <a:extLst>
              <a:ext uri="{FF2B5EF4-FFF2-40B4-BE49-F238E27FC236}">
                <a16:creationId xmlns:a16="http://schemas.microsoft.com/office/drawing/2014/main" id="{0CC01C4D-C12A-4AB9-8935-2DFF16F509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02" b="23366"/>
          <a:stretch/>
        </p:blipFill>
        <p:spPr>
          <a:xfrm>
            <a:off x="5798098" y="3254548"/>
            <a:ext cx="692527" cy="553414"/>
          </a:xfrm>
          <a:prstGeom prst="rect">
            <a:avLst/>
          </a:prstGeom>
        </p:spPr>
      </p:pic>
      <p:pic>
        <p:nvPicPr>
          <p:cNvPr id="13" name="Picture 12">
            <a:extLst>
              <a:ext uri="{FF2B5EF4-FFF2-40B4-BE49-F238E27FC236}">
                <a16:creationId xmlns:a16="http://schemas.microsoft.com/office/drawing/2014/main" id="{89D76A57-EC46-4CBC-AC7E-CCCD2C9441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2" b="18040"/>
          <a:stretch/>
        </p:blipFill>
        <p:spPr>
          <a:xfrm>
            <a:off x="5791618" y="2258384"/>
            <a:ext cx="705488" cy="579100"/>
          </a:xfrm>
          <a:prstGeom prst="rect">
            <a:avLst/>
          </a:prstGeom>
        </p:spPr>
      </p:pic>
      <p:sp>
        <p:nvSpPr>
          <p:cNvPr id="7" name="object 15">
            <a:extLst>
              <a:ext uri="{FF2B5EF4-FFF2-40B4-BE49-F238E27FC236}">
                <a16:creationId xmlns:a16="http://schemas.microsoft.com/office/drawing/2014/main" id="{C8BFCA57-091D-4CB9-A60D-1E75C969C679}"/>
              </a:ext>
            </a:extLst>
          </p:cNvPr>
          <p:cNvSpPr txBox="1"/>
          <p:nvPr/>
        </p:nvSpPr>
        <p:spPr>
          <a:xfrm>
            <a:off x="6560098" y="3094266"/>
            <a:ext cx="2389312" cy="1146468"/>
          </a:xfrm>
          <a:prstGeom prst="rect">
            <a:avLst/>
          </a:prstGeom>
        </p:spPr>
        <p:txBody>
          <a:bodyPr vert="horz" wrap="square" lIns="0" tIns="30480" rIns="0" bIns="0" rtlCol="0">
            <a:spAutoFit/>
          </a:bodyPr>
          <a:lstStyle/>
          <a:p>
            <a:pPr marR="5080" algn="r">
              <a:lnSpc>
                <a:spcPts val="1700"/>
              </a:lnSpc>
              <a:spcBef>
                <a:spcPts val="240"/>
              </a:spcBef>
            </a:pPr>
            <a:r>
              <a:rPr lang="en-US" sz="1100" b="1" dirty="0">
                <a:solidFill>
                  <a:srgbClr val="007BA3"/>
                </a:solidFill>
                <a:latin typeface="DINPro-Light" panose="02000504040000020003" pitchFamily="50" charset="0"/>
                <a:cs typeface="Arial"/>
              </a:rPr>
              <a:t>Camping and caravan travel are most popular among respondents from the Netherlands, Belgium and Germany</a:t>
            </a:r>
          </a:p>
          <a:p>
            <a:pPr marR="5080" algn="r">
              <a:lnSpc>
                <a:spcPts val="1700"/>
              </a:lnSpc>
              <a:spcBef>
                <a:spcPts val="240"/>
              </a:spcBef>
            </a:pPr>
            <a:endParaRPr lang="en-US" sz="1500" dirty="0">
              <a:solidFill>
                <a:srgbClr val="007BA3"/>
              </a:solidFill>
              <a:latin typeface="DINPro-Light" panose="02000504040000020003" pitchFamily="50" charset="0"/>
              <a:cs typeface="Arial"/>
            </a:endParaRPr>
          </a:p>
        </p:txBody>
      </p:sp>
      <p:sp>
        <p:nvSpPr>
          <p:cNvPr id="2" name="TextBox 1">
            <a:extLst>
              <a:ext uri="{FF2B5EF4-FFF2-40B4-BE49-F238E27FC236}">
                <a16:creationId xmlns:a16="http://schemas.microsoft.com/office/drawing/2014/main" id="{1CB19AF9-F231-484E-95AB-2BBDD10F11F0}"/>
              </a:ext>
            </a:extLst>
          </p:cNvPr>
          <p:cNvSpPr txBox="1"/>
          <p:nvPr/>
        </p:nvSpPr>
        <p:spPr>
          <a:xfrm>
            <a:off x="2021054" y="240826"/>
            <a:ext cx="5297747" cy="307777"/>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Hotel or resort chains are the top choice of accommodation </a:t>
            </a:r>
          </a:p>
        </p:txBody>
      </p:sp>
      <p:graphicFrame>
        <p:nvGraphicFramePr>
          <p:cNvPr id="50" name="Chart 49">
            <a:extLst>
              <a:ext uri="{FF2B5EF4-FFF2-40B4-BE49-F238E27FC236}">
                <a16:creationId xmlns:a16="http://schemas.microsoft.com/office/drawing/2014/main" id="{3A61EDA5-5203-4A1F-82DF-D88367C60351}"/>
              </a:ext>
            </a:extLst>
          </p:cNvPr>
          <p:cNvGraphicFramePr/>
          <p:nvPr>
            <p:extLst>
              <p:ext uri="{D42A27DB-BD31-4B8C-83A1-F6EECF244321}">
                <p14:modId xmlns:p14="http://schemas.microsoft.com/office/powerpoint/2010/main" val="3102428941"/>
              </p:ext>
            </p:extLst>
          </p:nvPr>
        </p:nvGraphicFramePr>
        <p:xfrm>
          <a:off x="1148283" y="1624850"/>
          <a:ext cx="4580342" cy="3226817"/>
        </p:xfrm>
        <a:graphic>
          <a:graphicData uri="http://schemas.openxmlformats.org/drawingml/2006/chart">
            <c:chart xmlns:c="http://schemas.openxmlformats.org/drawingml/2006/chart" xmlns:r="http://schemas.openxmlformats.org/officeDocument/2006/relationships" r:id="rId4"/>
          </a:graphicData>
        </a:graphic>
      </p:graphicFrame>
      <p:sp>
        <p:nvSpPr>
          <p:cNvPr id="51" name="Donut 4">
            <a:extLst>
              <a:ext uri="{FF2B5EF4-FFF2-40B4-BE49-F238E27FC236}">
                <a16:creationId xmlns:a16="http://schemas.microsoft.com/office/drawing/2014/main" id="{A0C345D2-DB3A-4F61-AAE4-E41FFD939DE3}"/>
              </a:ext>
            </a:extLst>
          </p:cNvPr>
          <p:cNvSpPr/>
          <p:nvPr/>
        </p:nvSpPr>
        <p:spPr>
          <a:xfrm>
            <a:off x="2440891" y="2265218"/>
            <a:ext cx="1985435" cy="1939728"/>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cxnSp>
        <p:nvCxnSpPr>
          <p:cNvPr id="52" name="Connector: Elbow 51">
            <a:extLst>
              <a:ext uri="{FF2B5EF4-FFF2-40B4-BE49-F238E27FC236}">
                <a16:creationId xmlns:a16="http://schemas.microsoft.com/office/drawing/2014/main" id="{BCE88F91-5C15-40B1-9CAC-F1C944277E6B}"/>
              </a:ext>
            </a:extLst>
          </p:cNvPr>
          <p:cNvCxnSpPr>
            <a:cxnSpLocks/>
          </p:cNvCxnSpPr>
          <p:nvPr/>
        </p:nvCxnSpPr>
        <p:spPr>
          <a:xfrm>
            <a:off x="767266" y="2160039"/>
            <a:ext cx="1639828" cy="231840"/>
          </a:xfrm>
          <a:prstGeom prst="bentConnector3">
            <a:avLst>
              <a:gd name="adj1" fmla="val 50000"/>
            </a:avLst>
          </a:prstGeom>
          <a:ln w="12700">
            <a:solidFill>
              <a:srgbClr val="40AEDD"/>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E999DEF-0FAD-4C0E-9151-DBC07D718669}"/>
              </a:ext>
            </a:extLst>
          </p:cNvPr>
          <p:cNvSpPr txBox="1"/>
          <p:nvPr/>
        </p:nvSpPr>
        <p:spPr>
          <a:xfrm>
            <a:off x="224347" y="1658482"/>
            <a:ext cx="1711086" cy="507831"/>
          </a:xfrm>
          <a:prstGeom prst="rect">
            <a:avLst/>
          </a:prstGeom>
          <a:noFill/>
        </p:spPr>
        <p:txBody>
          <a:bodyPr wrap="square">
            <a:spAutoFit/>
          </a:bodyPr>
          <a:lstStyle/>
          <a:p>
            <a:r>
              <a:rPr lang="en-US" sz="900" dirty="0">
                <a:solidFill>
                  <a:srgbClr val="40AEDD"/>
                </a:solidFill>
                <a:latin typeface="DINPro-Bold" panose="02000503030000020004" pitchFamily="50" charset="0"/>
              </a:rPr>
              <a:t>Other paid serviced accommodation (i.e. bed and breakfast, parador, etc.)</a:t>
            </a:r>
          </a:p>
        </p:txBody>
      </p:sp>
      <p:sp>
        <p:nvSpPr>
          <p:cNvPr id="55" name="TextBox 54">
            <a:extLst>
              <a:ext uri="{FF2B5EF4-FFF2-40B4-BE49-F238E27FC236}">
                <a16:creationId xmlns:a16="http://schemas.microsoft.com/office/drawing/2014/main" id="{37D9D956-89BD-486B-B124-8D4F1B330BA4}"/>
              </a:ext>
            </a:extLst>
          </p:cNvPr>
          <p:cNvSpPr txBox="1"/>
          <p:nvPr/>
        </p:nvSpPr>
        <p:spPr>
          <a:xfrm>
            <a:off x="2998275" y="2878434"/>
            <a:ext cx="805941" cy="215444"/>
          </a:xfrm>
          <a:prstGeom prst="rect">
            <a:avLst/>
          </a:prstGeom>
          <a:noFill/>
        </p:spPr>
        <p:txBody>
          <a:bodyPr wrap="square">
            <a:spAutoFit/>
          </a:bodyPr>
          <a:lstStyle/>
          <a:p>
            <a:r>
              <a:rPr lang="en-US" sz="800" dirty="0">
                <a:solidFill>
                  <a:srgbClr val="B4C7E7"/>
                </a:solidFill>
                <a:latin typeface="DINPro-Bold" panose="02000503030000020004" pitchFamily="50" charset="0"/>
              </a:rPr>
              <a:t>Hostel/motel</a:t>
            </a:r>
          </a:p>
        </p:txBody>
      </p:sp>
      <p:cxnSp>
        <p:nvCxnSpPr>
          <p:cNvPr id="56" name="Connector: Elbow 55">
            <a:extLst>
              <a:ext uri="{FF2B5EF4-FFF2-40B4-BE49-F238E27FC236}">
                <a16:creationId xmlns:a16="http://schemas.microsoft.com/office/drawing/2014/main" id="{E5CE7B5D-C417-476B-9B4D-B221D79968AD}"/>
              </a:ext>
            </a:extLst>
          </p:cNvPr>
          <p:cNvCxnSpPr>
            <a:cxnSpLocks/>
          </p:cNvCxnSpPr>
          <p:nvPr/>
        </p:nvCxnSpPr>
        <p:spPr>
          <a:xfrm rot="5400000" flipH="1" flipV="1">
            <a:off x="3031152" y="2614833"/>
            <a:ext cx="418434" cy="91146"/>
          </a:xfrm>
          <a:prstGeom prst="bentConnector3">
            <a:avLst>
              <a:gd name="adj1" fmla="val 50000"/>
            </a:avLst>
          </a:prstGeom>
          <a:ln w="12700">
            <a:solidFill>
              <a:srgbClr val="B4C7E7"/>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CFCCD88-0457-4427-955D-6D54041D71B4}"/>
              </a:ext>
            </a:extLst>
          </p:cNvPr>
          <p:cNvCxnSpPr>
            <a:cxnSpLocks/>
          </p:cNvCxnSpPr>
          <p:nvPr/>
        </p:nvCxnSpPr>
        <p:spPr>
          <a:xfrm rot="5400000">
            <a:off x="4476180" y="2469708"/>
            <a:ext cx="504306" cy="116809"/>
          </a:xfrm>
          <a:prstGeom prst="bentConnector3">
            <a:avLst>
              <a:gd name="adj1" fmla="val 50000"/>
            </a:avLst>
          </a:prstGeom>
          <a:ln w="12700">
            <a:solidFill>
              <a:srgbClr val="185073"/>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DEC1C3D-EC84-4717-B908-938EBC87435F}"/>
              </a:ext>
            </a:extLst>
          </p:cNvPr>
          <p:cNvSpPr txBox="1"/>
          <p:nvPr/>
        </p:nvSpPr>
        <p:spPr>
          <a:xfrm>
            <a:off x="971277" y="2674895"/>
            <a:ext cx="1004563" cy="507831"/>
          </a:xfrm>
          <a:prstGeom prst="rect">
            <a:avLst/>
          </a:prstGeom>
          <a:noFill/>
        </p:spPr>
        <p:txBody>
          <a:bodyPr wrap="square">
            <a:spAutoFit/>
          </a:bodyPr>
          <a:lstStyle/>
          <a:p>
            <a:r>
              <a:rPr lang="en-US" sz="900" dirty="0">
                <a:solidFill>
                  <a:srgbClr val="2FD2ED"/>
                </a:solidFill>
                <a:latin typeface="DINPro-Bold" panose="02000503030000020004" pitchFamily="50" charset="0"/>
              </a:rPr>
              <a:t>Short-term rental via online platform </a:t>
            </a:r>
          </a:p>
        </p:txBody>
      </p:sp>
      <p:cxnSp>
        <p:nvCxnSpPr>
          <p:cNvPr id="62" name="Connector: Elbow 61">
            <a:extLst>
              <a:ext uri="{FF2B5EF4-FFF2-40B4-BE49-F238E27FC236}">
                <a16:creationId xmlns:a16="http://schemas.microsoft.com/office/drawing/2014/main" id="{57BF0859-DC22-43F6-AFF8-D61E5C9B0BA7}"/>
              </a:ext>
            </a:extLst>
          </p:cNvPr>
          <p:cNvCxnSpPr>
            <a:cxnSpLocks/>
          </p:cNvCxnSpPr>
          <p:nvPr/>
        </p:nvCxnSpPr>
        <p:spPr>
          <a:xfrm>
            <a:off x="1622638" y="3170179"/>
            <a:ext cx="507258" cy="243793"/>
          </a:xfrm>
          <a:prstGeom prst="bentConnector3">
            <a:avLst>
              <a:gd name="adj1" fmla="val 50000"/>
            </a:avLst>
          </a:prstGeom>
          <a:ln w="12700">
            <a:solidFill>
              <a:srgbClr val="A1EAF7"/>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EE87B57-5D9C-4D6D-84D5-C7A454FA6273}"/>
              </a:ext>
            </a:extLst>
          </p:cNvPr>
          <p:cNvSpPr txBox="1"/>
          <p:nvPr/>
        </p:nvSpPr>
        <p:spPr>
          <a:xfrm>
            <a:off x="1618125" y="3793901"/>
            <a:ext cx="902714" cy="553998"/>
          </a:xfrm>
          <a:prstGeom prst="rect">
            <a:avLst/>
          </a:prstGeom>
          <a:noFill/>
        </p:spPr>
        <p:txBody>
          <a:bodyPr wrap="square">
            <a:spAutoFit/>
          </a:bodyPr>
          <a:lstStyle/>
          <a:p>
            <a:r>
              <a:rPr lang="en-US" sz="1000" dirty="0">
                <a:solidFill>
                  <a:srgbClr val="A5A5A5"/>
                </a:solidFill>
                <a:latin typeface="DINPro-Bold" panose="02000503030000020004" pitchFamily="50" charset="0"/>
              </a:rPr>
              <a:t>Friends and/or family</a:t>
            </a:r>
          </a:p>
        </p:txBody>
      </p:sp>
      <p:cxnSp>
        <p:nvCxnSpPr>
          <p:cNvPr id="64" name="Connector: Elbow 63">
            <a:extLst>
              <a:ext uri="{FF2B5EF4-FFF2-40B4-BE49-F238E27FC236}">
                <a16:creationId xmlns:a16="http://schemas.microsoft.com/office/drawing/2014/main" id="{85539DA3-D507-4827-A7CD-C3F71234CCD3}"/>
              </a:ext>
            </a:extLst>
          </p:cNvPr>
          <p:cNvCxnSpPr>
            <a:cxnSpLocks/>
          </p:cNvCxnSpPr>
          <p:nvPr/>
        </p:nvCxnSpPr>
        <p:spPr>
          <a:xfrm flipV="1">
            <a:off x="1935433" y="4081325"/>
            <a:ext cx="471661" cy="307740"/>
          </a:xfrm>
          <a:prstGeom prst="bentConnector3">
            <a:avLst>
              <a:gd name="adj1" fmla="val 50000"/>
            </a:avLst>
          </a:prstGeom>
          <a:ln w="12700">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6951235-A94E-4060-A6DD-51947A8EC45E}"/>
              </a:ext>
            </a:extLst>
          </p:cNvPr>
          <p:cNvSpPr txBox="1"/>
          <p:nvPr/>
        </p:nvSpPr>
        <p:spPr>
          <a:xfrm>
            <a:off x="4505789" y="4043056"/>
            <a:ext cx="989193" cy="415498"/>
          </a:xfrm>
          <a:prstGeom prst="rect">
            <a:avLst/>
          </a:prstGeom>
          <a:noFill/>
        </p:spPr>
        <p:txBody>
          <a:bodyPr wrap="square">
            <a:spAutoFit/>
          </a:bodyPr>
          <a:lstStyle/>
          <a:p>
            <a:r>
              <a:rPr lang="en-US" sz="1050" dirty="0">
                <a:solidFill>
                  <a:srgbClr val="2D8BB4"/>
                </a:solidFill>
                <a:latin typeface="DINPro-Bold" panose="02000503030000020004" pitchFamily="50" charset="0"/>
              </a:rPr>
              <a:t>Independent hotel/resort</a:t>
            </a:r>
          </a:p>
        </p:txBody>
      </p:sp>
      <p:cxnSp>
        <p:nvCxnSpPr>
          <p:cNvPr id="70" name="Connector: Elbow 69">
            <a:extLst>
              <a:ext uri="{FF2B5EF4-FFF2-40B4-BE49-F238E27FC236}">
                <a16:creationId xmlns:a16="http://schemas.microsoft.com/office/drawing/2014/main" id="{A460FC3F-E833-4078-871C-47FF1D50BB1D}"/>
              </a:ext>
            </a:extLst>
          </p:cNvPr>
          <p:cNvCxnSpPr>
            <a:cxnSpLocks/>
          </p:cNvCxnSpPr>
          <p:nvPr/>
        </p:nvCxnSpPr>
        <p:spPr>
          <a:xfrm rot="10800000" flipV="1">
            <a:off x="4128064" y="4070900"/>
            <a:ext cx="635742" cy="243793"/>
          </a:xfrm>
          <a:prstGeom prst="bentConnector3">
            <a:avLst>
              <a:gd name="adj1" fmla="val 38574"/>
            </a:avLst>
          </a:prstGeom>
          <a:ln w="12700">
            <a:solidFill>
              <a:srgbClr val="2D8BB4"/>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9F9B083-214A-4383-8A2F-EABCA80BD1A6}"/>
              </a:ext>
            </a:extLst>
          </p:cNvPr>
          <p:cNvSpPr txBox="1"/>
          <p:nvPr/>
        </p:nvSpPr>
        <p:spPr>
          <a:xfrm>
            <a:off x="2052221" y="1650020"/>
            <a:ext cx="1009856" cy="215444"/>
          </a:xfrm>
          <a:prstGeom prst="rect">
            <a:avLst/>
          </a:prstGeom>
          <a:noFill/>
        </p:spPr>
        <p:txBody>
          <a:bodyPr wrap="square">
            <a:spAutoFit/>
          </a:bodyPr>
          <a:lstStyle/>
          <a:p>
            <a:r>
              <a:rPr lang="en-US" sz="800" dirty="0">
                <a:solidFill>
                  <a:srgbClr val="0A0936"/>
                </a:solidFill>
                <a:latin typeface="DINPro-Bold" panose="02000503030000020004" pitchFamily="50" charset="0"/>
              </a:rPr>
              <a:t>Camping/caravan</a:t>
            </a:r>
          </a:p>
        </p:txBody>
      </p:sp>
      <p:sp>
        <p:nvSpPr>
          <p:cNvPr id="72" name="TextBox 71">
            <a:extLst>
              <a:ext uri="{FF2B5EF4-FFF2-40B4-BE49-F238E27FC236}">
                <a16:creationId xmlns:a16="http://schemas.microsoft.com/office/drawing/2014/main" id="{4660FB0D-FF50-4ECC-A92D-EBE5BDB821F7}"/>
              </a:ext>
            </a:extLst>
          </p:cNvPr>
          <p:cNvSpPr txBox="1"/>
          <p:nvPr/>
        </p:nvSpPr>
        <p:spPr>
          <a:xfrm>
            <a:off x="3141549" y="1612437"/>
            <a:ext cx="574410" cy="200055"/>
          </a:xfrm>
          <a:prstGeom prst="rect">
            <a:avLst/>
          </a:prstGeom>
          <a:noFill/>
        </p:spPr>
        <p:txBody>
          <a:bodyPr wrap="square">
            <a:spAutoFit/>
          </a:bodyPr>
          <a:lstStyle/>
          <a:p>
            <a:r>
              <a:rPr lang="en-US" sz="700" dirty="0">
                <a:solidFill>
                  <a:schemeClr val="accent2">
                    <a:lumMod val="60000"/>
                    <a:lumOff val="40000"/>
                  </a:schemeClr>
                </a:solidFill>
                <a:latin typeface="DINPro-Bold" panose="02000503030000020004" pitchFamily="50" charset="0"/>
              </a:rPr>
              <a:t>Other</a:t>
            </a:r>
          </a:p>
        </p:txBody>
      </p:sp>
      <p:cxnSp>
        <p:nvCxnSpPr>
          <p:cNvPr id="73" name="Connector: Elbow 72">
            <a:extLst>
              <a:ext uri="{FF2B5EF4-FFF2-40B4-BE49-F238E27FC236}">
                <a16:creationId xmlns:a16="http://schemas.microsoft.com/office/drawing/2014/main" id="{5304778F-B661-4F61-8552-0A5A78FB8D4C}"/>
              </a:ext>
            </a:extLst>
          </p:cNvPr>
          <p:cNvCxnSpPr>
            <a:cxnSpLocks/>
          </p:cNvCxnSpPr>
          <p:nvPr/>
        </p:nvCxnSpPr>
        <p:spPr>
          <a:xfrm rot="16200000" flipH="1">
            <a:off x="3261742" y="1856490"/>
            <a:ext cx="225051" cy="40767"/>
          </a:xfrm>
          <a:prstGeom prst="bentConnector3">
            <a:avLst>
              <a:gd name="adj1" fmla="val 50000"/>
            </a:avLst>
          </a:prstGeom>
          <a:ln w="12700">
            <a:solidFill>
              <a:srgbClr val="F4B183"/>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1473835-FFC3-4E40-A49E-7D79807498E9}"/>
              </a:ext>
            </a:extLst>
          </p:cNvPr>
          <p:cNvCxnSpPr>
            <a:cxnSpLocks/>
          </p:cNvCxnSpPr>
          <p:nvPr/>
        </p:nvCxnSpPr>
        <p:spPr>
          <a:xfrm rot="16200000" flipH="1">
            <a:off x="2620191" y="1865674"/>
            <a:ext cx="250287" cy="205068"/>
          </a:xfrm>
          <a:prstGeom prst="bentConnector3">
            <a:avLst>
              <a:gd name="adj1" fmla="val 50000"/>
            </a:avLst>
          </a:prstGeom>
          <a:ln w="12700">
            <a:solidFill>
              <a:srgbClr val="0A093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14BEC7-E315-42C7-AE0C-7A8A8DC08446}"/>
              </a:ext>
            </a:extLst>
          </p:cNvPr>
          <p:cNvSpPr txBox="1"/>
          <p:nvPr/>
        </p:nvSpPr>
        <p:spPr>
          <a:xfrm>
            <a:off x="4209773" y="1940498"/>
            <a:ext cx="1581845" cy="253916"/>
          </a:xfrm>
          <a:prstGeom prst="rect">
            <a:avLst/>
          </a:prstGeom>
          <a:noFill/>
        </p:spPr>
        <p:txBody>
          <a:bodyPr wrap="square">
            <a:spAutoFit/>
          </a:bodyPr>
          <a:lstStyle/>
          <a:p>
            <a:r>
              <a:rPr lang="en-US" sz="1050" dirty="0">
                <a:solidFill>
                  <a:srgbClr val="185073"/>
                </a:solidFill>
                <a:latin typeface="DINPro-Bold" panose="02000503030000020004" pitchFamily="50" charset="0"/>
              </a:rPr>
              <a:t>Hotel chain or resort</a:t>
            </a:r>
          </a:p>
        </p:txBody>
      </p:sp>
      <p:sp>
        <p:nvSpPr>
          <p:cNvPr id="15" name="TextBox 14">
            <a:extLst>
              <a:ext uri="{FF2B5EF4-FFF2-40B4-BE49-F238E27FC236}">
                <a16:creationId xmlns:a16="http://schemas.microsoft.com/office/drawing/2014/main" id="{A6FC7105-699A-4046-9F9E-800C0AEA6DDB}"/>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3,086</a:t>
            </a:r>
          </a:p>
        </p:txBody>
      </p:sp>
      <p:sp>
        <p:nvSpPr>
          <p:cNvPr id="16" name="TextBox 15">
            <a:extLst>
              <a:ext uri="{FF2B5EF4-FFF2-40B4-BE49-F238E27FC236}">
                <a16:creationId xmlns:a16="http://schemas.microsoft.com/office/drawing/2014/main" id="{3B6E335B-270A-46DE-BE28-6FDD491895FB}"/>
              </a:ext>
            </a:extLst>
          </p:cNvPr>
          <p:cNvSpPr txBox="1"/>
          <p:nvPr/>
        </p:nvSpPr>
        <p:spPr>
          <a:xfrm>
            <a:off x="277790" y="4870435"/>
            <a:ext cx="544097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Q15.Which of the following types of accommodation would you most consider staying at during your next trip within Europe?</a:t>
            </a:r>
          </a:p>
        </p:txBody>
      </p:sp>
      <p:sp>
        <p:nvSpPr>
          <p:cNvPr id="17" name="TextBox 16">
            <a:extLst>
              <a:ext uri="{FF2B5EF4-FFF2-40B4-BE49-F238E27FC236}">
                <a16:creationId xmlns:a16="http://schemas.microsoft.com/office/drawing/2014/main" id="{84BE8AB5-6AEF-44E0-B4E5-8664F0DE4E4C}"/>
              </a:ext>
            </a:extLst>
          </p:cNvPr>
          <p:cNvSpPr txBox="1"/>
          <p:nvPr/>
        </p:nvSpPr>
        <p:spPr>
          <a:xfrm>
            <a:off x="1690410" y="1050925"/>
            <a:ext cx="3496088"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Preferred type of accommodation for respondents most likely to travel in the next 6 months</a:t>
            </a:r>
          </a:p>
        </p:txBody>
      </p:sp>
    </p:spTree>
    <p:extLst>
      <p:ext uri="{BB962C8B-B14F-4D97-AF65-F5344CB8AC3E}">
        <p14:creationId xmlns:p14="http://schemas.microsoft.com/office/powerpoint/2010/main" val="2467079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4B5645-CFBA-43E3-B1F0-91297745026C}"/>
              </a:ext>
            </a:extLst>
          </p:cNvPr>
          <p:cNvSpPr/>
          <p:nvPr/>
        </p:nvSpPr>
        <p:spPr>
          <a:xfrm>
            <a:off x="0" y="0"/>
            <a:ext cx="9144000" cy="51657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bject 5">
            <a:extLst>
              <a:ext uri="{FF2B5EF4-FFF2-40B4-BE49-F238E27FC236}">
                <a16:creationId xmlns:a16="http://schemas.microsoft.com/office/drawing/2014/main" id="{574875D2-7F4D-4B34-8190-BA62B678BD0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650347B1-E6AB-43CF-9C15-F0DE486406B9}" type="slidenum">
              <a:rPr lang="en-US" sz="700" smtClean="0">
                <a:latin typeface="DINPro-Light" panose="02000504040000020003" pitchFamily="50" charset="0"/>
                <a:cs typeface="Arial"/>
              </a:rPr>
              <a:t>36</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7BD2B2EF-D85A-4CB4-B21B-6F35C07952CC}"/>
              </a:ext>
            </a:extLst>
          </p:cNvPr>
          <p:cNvSpPr txBox="1"/>
          <p:nvPr/>
        </p:nvSpPr>
        <p:spPr>
          <a:xfrm>
            <a:off x="204787" y="4835852"/>
            <a:ext cx="48177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Q19.Which of the following qualities regarding travel are more important to you now compared to last year?</a:t>
            </a:r>
          </a:p>
        </p:txBody>
      </p:sp>
      <p:sp>
        <p:nvSpPr>
          <p:cNvPr id="16" name="TextBox 15">
            <a:extLst>
              <a:ext uri="{FF2B5EF4-FFF2-40B4-BE49-F238E27FC236}">
                <a16:creationId xmlns:a16="http://schemas.microsoft.com/office/drawing/2014/main" id="{33777AB0-920C-4ADC-BB11-2EEE5EF56F6E}"/>
              </a:ext>
            </a:extLst>
          </p:cNvPr>
          <p:cNvSpPr txBox="1"/>
          <p:nvPr/>
        </p:nvSpPr>
        <p:spPr>
          <a:xfrm>
            <a:off x="7769366" y="4835852"/>
            <a:ext cx="1336534" cy="200055"/>
          </a:xfrm>
          <a:prstGeom prst="rect">
            <a:avLst/>
          </a:prstGeom>
          <a:noFill/>
        </p:spPr>
        <p:txBody>
          <a:bodyPr wrap="square">
            <a:spAutoFit/>
          </a:bodyPr>
          <a:lstStyle/>
          <a:p>
            <a:pPr algn="ctr"/>
            <a:r>
              <a:rPr lang="en-US" sz="700" b="1" dirty="0">
                <a:solidFill>
                  <a:schemeClr val="bg1">
                    <a:lumMod val="50000"/>
                  </a:schemeClr>
                </a:solidFill>
                <a:latin typeface="DINPro-Light" panose="02000504040000020003" pitchFamily="50" charset="0"/>
              </a:rPr>
              <a:t>No. of respondents: 5,762</a:t>
            </a:r>
          </a:p>
        </p:txBody>
      </p:sp>
      <p:pic>
        <p:nvPicPr>
          <p:cNvPr id="26" name="Picture 25" descr="A picture containing device&#10;&#10;Description automatically generated">
            <a:extLst>
              <a:ext uri="{FF2B5EF4-FFF2-40B4-BE49-F238E27FC236}">
                <a16:creationId xmlns:a16="http://schemas.microsoft.com/office/drawing/2014/main" id="{EFDCB3CE-418A-4ED7-85CB-9D56F2C9B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682" r="4870" b="69366"/>
          <a:stretch/>
        </p:blipFill>
        <p:spPr>
          <a:xfrm>
            <a:off x="7817453" y="1258"/>
            <a:ext cx="1326547" cy="2041526"/>
          </a:xfrm>
          <a:prstGeom prst="rect">
            <a:avLst/>
          </a:prstGeom>
        </p:spPr>
      </p:pic>
      <p:sp>
        <p:nvSpPr>
          <p:cNvPr id="30" name="TextBox 29">
            <a:extLst>
              <a:ext uri="{FF2B5EF4-FFF2-40B4-BE49-F238E27FC236}">
                <a16:creationId xmlns:a16="http://schemas.microsoft.com/office/drawing/2014/main" id="{13CFDD0F-8A13-41D5-B347-788F527DDB67}"/>
              </a:ext>
            </a:extLst>
          </p:cNvPr>
          <p:cNvSpPr txBox="1"/>
          <p:nvPr/>
        </p:nvSpPr>
        <p:spPr>
          <a:xfrm>
            <a:off x="2796539" y="4029493"/>
            <a:ext cx="3550920" cy="600164"/>
          </a:xfrm>
          <a:prstGeom prst="rect">
            <a:avLst/>
          </a:prstGeom>
          <a:noFill/>
        </p:spPr>
        <p:txBody>
          <a:bodyPr wrap="square">
            <a:spAutoFit/>
          </a:bodyPr>
          <a:lstStyle/>
          <a:p>
            <a:pPr algn="ctr"/>
            <a:r>
              <a:rPr lang="en-US" sz="1100" b="1" dirty="0">
                <a:solidFill>
                  <a:schemeClr val="tx1">
                    <a:lumMod val="75000"/>
                    <a:lumOff val="25000"/>
                  </a:schemeClr>
                </a:solidFill>
                <a:latin typeface="DINPro-Light" panose="02000504040000020003" pitchFamily="50" charset="0"/>
              </a:rPr>
              <a:t>The term “Travel Qualities” refers to the nature, traits and characteristics of the travel experience sought by consumers. </a:t>
            </a:r>
          </a:p>
        </p:txBody>
      </p:sp>
      <p:sp>
        <p:nvSpPr>
          <p:cNvPr id="4" name="object 23">
            <a:extLst>
              <a:ext uri="{FF2B5EF4-FFF2-40B4-BE49-F238E27FC236}">
                <a16:creationId xmlns:a16="http://schemas.microsoft.com/office/drawing/2014/main" id="{7501438C-D3BB-4C6C-9374-7D9EE86FCE9C}"/>
              </a:ext>
            </a:extLst>
          </p:cNvPr>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6" name="TextBox 5">
            <a:extLst>
              <a:ext uri="{FF2B5EF4-FFF2-40B4-BE49-F238E27FC236}">
                <a16:creationId xmlns:a16="http://schemas.microsoft.com/office/drawing/2014/main" id="{EF5FAF13-3FED-4C23-995A-B1798ADB56D6}"/>
              </a:ext>
            </a:extLst>
          </p:cNvPr>
          <p:cNvSpPr txBox="1"/>
          <p:nvPr/>
        </p:nvSpPr>
        <p:spPr>
          <a:xfrm>
            <a:off x="277789" y="193884"/>
            <a:ext cx="8588420"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Health and safety are by far the most important travel qualities</a:t>
            </a:r>
          </a:p>
          <a:p>
            <a:pPr algn="ctr"/>
            <a:r>
              <a:rPr lang="en-US" sz="1400" dirty="0">
                <a:solidFill>
                  <a:srgbClr val="3FADDD"/>
                </a:solidFill>
                <a:latin typeface="DINPro-Bold" panose="02000503030000020004" pitchFamily="50" charset="0"/>
              </a:rPr>
              <a:t>while peace of mind, relaxation and affordability are also rated highly</a:t>
            </a:r>
          </a:p>
        </p:txBody>
      </p:sp>
      <p:pic>
        <p:nvPicPr>
          <p:cNvPr id="5" name="Picture 4" descr="Diagram&#10;&#10;Description automatically generated">
            <a:extLst>
              <a:ext uri="{FF2B5EF4-FFF2-40B4-BE49-F238E27FC236}">
                <a16:creationId xmlns:a16="http://schemas.microsoft.com/office/drawing/2014/main" id="{D63EA3C1-9705-4359-98D7-F1038204CE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02" t="21398" r="6605" b="14488"/>
          <a:stretch/>
        </p:blipFill>
        <p:spPr>
          <a:xfrm>
            <a:off x="1280003" y="1211262"/>
            <a:ext cx="6583991" cy="2743200"/>
          </a:xfrm>
          <a:prstGeom prst="rect">
            <a:avLst/>
          </a:prstGeom>
        </p:spPr>
      </p:pic>
    </p:spTree>
    <p:extLst>
      <p:ext uri="{BB962C8B-B14F-4D97-AF65-F5344CB8AC3E}">
        <p14:creationId xmlns:p14="http://schemas.microsoft.com/office/powerpoint/2010/main" val="2593221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sidewalk&#10;&#10;Description automatically generated">
            <a:extLst>
              <a:ext uri="{FF2B5EF4-FFF2-40B4-BE49-F238E27FC236}">
                <a16:creationId xmlns:a16="http://schemas.microsoft.com/office/drawing/2014/main" id="{5F3F5CEE-0EEA-4A0F-A7A4-47A89CC90330}"/>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4" name="object 4"/>
          <p:cNvSpPr txBox="1">
            <a:spLocks noGrp="1"/>
          </p:cNvSpPr>
          <p:nvPr>
            <p:ph type="title"/>
          </p:nvPr>
        </p:nvSpPr>
        <p:spPr>
          <a:xfrm>
            <a:off x="655834" y="871809"/>
            <a:ext cx="2925566" cy="1202893"/>
          </a:xfrm>
          <a:prstGeom prst="rect">
            <a:avLst/>
          </a:prstGeom>
        </p:spPr>
        <p:txBody>
          <a:bodyPr vert="horz" wrap="square" lIns="0" tIns="73660" rIns="0" bIns="0" rtlCol="0">
            <a:spAutoFit/>
          </a:bodyPr>
          <a:lstStyle/>
          <a:p>
            <a:pPr marL="12700" marR="5080" algn="l">
              <a:lnSpc>
                <a:spcPts val="4400"/>
              </a:lnSpc>
              <a:spcBef>
                <a:spcPts val="580"/>
              </a:spcBef>
            </a:pPr>
            <a:r>
              <a:rPr lang="en-US" sz="4400" spc="-85" dirty="0">
                <a:solidFill>
                  <a:srgbClr val="FFFFFF"/>
                </a:solidFill>
                <a:latin typeface="DINPro" panose="02000503030000020004"/>
              </a:rPr>
              <a:t>TRAVEL CONCERNS</a:t>
            </a:r>
            <a:endParaRPr sz="44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
        <p:nvSpPr>
          <p:cNvPr id="6" name="object 3">
            <a:extLst>
              <a:ext uri="{FF2B5EF4-FFF2-40B4-BE49-F238E27FC236}">
                <a16:creationId xmlns:a16="http://schemas.microsoft.com/office/drawing/2014/main" id="{B0C2B800-EC78-43A0-A300-DCBD25D7B039}"/>
              </a:ext>
            </a:extLst>
          </p:cNvPr>
          <p:cNvSpPr txBox="1"/>
          <p:nvPr/>
        </p:nvSpPr>
        <p:spPr>
          <a:xfrm>
            <a:off x="5715000" y="19653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3</a:t>
            </a:r>
            <a:endParaRPr sz="30500" dirty="0">
              <a:latin typeface="DINPro" panose="02000503030000020004" pitchFamily="2" charset="0"/>
              <a:cs typeface="Arial"/>
            </a:endParaRPr>
          </a:p>
        </p:txBody>
      </p:sp>
    </p:spTree>
    <p:extLst>
      <p:ext uri="{BB962C8B-B14F-4D97-AF65-F5344CB8AC3E}">
        <p14:creationId xmlns:p14="http://schemas.microsoft.com/office/powerpoint/2010/main" val="2665241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7911A-5533-4E52-943D-8BC4560BEDFF}"/>
              </a:ext>
            </a:extLst>
          </p:cNvPr>
          <p:cNvSpPr/>
          <p:nvPr/>
        </p:nvSpPr>
        <p:spPr>
          <a:xfrm>
            <a:off x="0" y="1007910"/>
            <a:ext cx="9144000" cy="414576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bject 23">
            <a:extLst>
              <a:ext uri="{FF2B5EF4-FFF2-40B4-BE49-F238E27FC236}">
                <a16:creationId xmlns:a16="http://schemas.microsoft.com/office/drawing/2014/main" id="{33E6C8FE-96AB-4E51-8BA5-CE1238739207}"/>
              </a:ext>
            </a:extLst>
          </p:cNvPr>
          <p:cNvSpPr/>
          <p:nvPr/>
        </p:nvSpPr>
        <p:spPr>
          <a:xfrm>
            <a:off x="3981767" y="838348"/>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graphicFrame>
        <p:nvGraphicFramePr>
          <p:cNvPr id="2" name="Chart 1">
            <a:extLst>
              <a:ext uri="{FF2B5EF4-FFF2-40B4-BE49-F238E27FC236}">
                <a16:creationId xmlns:a16="http://schemas.microsoft.com/office/drawing/2014/main" id="{1D55193B-51D8-4366-BA24-62EAFC5E4169}"/>
              </a:ext>
            </a:extLst>
          </p:cNvPr>
          <p:cNvGraphicFramePr/>
          <p:nvPr/>
        </p:nvGraphicFramePr>
        <p:xfrm>
          <a:off x="564462" y="1581257"/>
          <a:ext cx="2647936" cy="32034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14F0085-BFE6-4B98-8949-2957A9E10780}"/>
              </a:ext>
            </a:extLst>
          </p:cNvPr>
          <p:cNvSpPr txBox="1"/>
          <p:nvPr/>
        </p:nvSpPr>
        <p:spPr>
          <a:xfrm>
            <a:off x="3525777" y="2266920"/>
            <a:ext cx="2135064" cy="1200329"/>
          </a:xfrm>
          <a:prstGeom prst="rect">
            <a:avLst/>
          </a:prstGeom>
          <a:noFill/>
        </p:spPr>
        <p:txBody>
          <a:bodyPr wrap="square">
            <a:spAutoFit/>
          </a:bodyPr>
          <a:lstStyle/>
          <a:p>
            <a:pPr algn="ctr"/>
            <a:r>
              <a:rPr lang="en-US" sz="1200" b="1" dirty="0">
                <a:solidFill>
                  <a:srgbClr val="0A0936"/>
                </a:solidFill>
                <a:latin typeface="DINPro-Light" panose="02000504040000020003" pitchFamily="50" charset="0"/>
              </a:rPr>
              <a:t>Respondents aged 35-44 are the most resilient age group, taking their initial trip or making only a few changes </a:t>
            </a:r>
          </a:p>
          <a:p>
            <a:pPr algn="ctr"/>
            <a:r>
              <a:rPr lang="en-US" sz="1200" b="1" dirty="0">
                <a:solidFill>
                  <a:srgbClr val="0A0936"/>
                </a:solidFill>
                <a:latin typeface="DINPro-Light" panose="02000504040000020003" pitchFamily="50" charset="0"/>
              </a:rPr>
              <a:t> </a:t>
            </a:r>
          </a:p>
        </p:txBody>
      </p:sp>
      <p:sp>
        <p:nvSpPr>
          <p:cNvPr id="12" name="TextBox 11">
            <a:extLst>
              <a:ext uri="{FF2B5EF4-FFF2-40B4-BE49-F238E27FC236}">
                <a16:creationId xmlns:a16="http://schemas.microsoft.com/office/drawing/2014/main" id="{3A99A68D-A98A-4FD1-855D-7C79356BDAE4}"/>
              </a:ext>
            </a:extLst>
          </p:cNvPr>
          <p:cNvSpPr txBox="1"/>
          <p:nvPr/>
        </p:nvSpPr>
        <p:spPr>
          <a:xfrm>
            <a:off x="7389415" y="1902916"/>
            <a:ext cx="527709"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Austria</a:t>
            </a:r>
          </a:p>
        </p:txBody>
      </p:sp>
      <p:sp>
        <p:nvSpPr>
          <p:cNvPr id="14" name="Subtitle 2">
            <a:extLst>
              <a:ext uri="{FF2B5EF4-FFF2-40B4-BE49-F238E27FC236}">
                <a16:creationId xmlns:a16="http://schemas.microsoft.com/office/drawing/2014/main" id="{B8C7940A-FECC-40F6-91A7-344C4BE4CADD}"/>
              </a:ext>
            </a:extLst>
          </p:cNvPr>
          <p:cNvSpPr txBox="1">
            <a:spLocks/>
          </p:cNvSpPr>
          <p:nvPr/>
        </p:nvSpPr>
        <p:spPr>
          <a:xfrm>
            <a:off x="7438961" y="2104632"/>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26.2%</a:t>
            </a:r>
          </a:p>
        </p:txBody>
      </p:sp>
      <p:sp>
        <p:nvSpPr>
          <p:cNvPr id="16" name="TextBox 15">
            <a:extLst>
              <a:ext uri="{FF2B5EF4-FFF2-40B4-BE49-F238E27FC236}">
                <a16:creationId xmlns:a16="http://schemas.microsoft.com/office/drawing/2014/main" id="{45C22FF1-A045-43B3-9F1F-054EBBB30DD9}"/>
              </a:ext>
            </a:extLst>
          </p:cNvPr>
          <p:cNvSpPr txBox="1"/>
          <p:nvPr/>
        </p:nvSpPr>
        <p:spPr>
          <a:xfrm>
            <a:off x="7389415" y="2442347"/>
            <a:ext cx="514885"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Poland</a:t>
            </a:r>
          </a:p>
        </p:txBody>
      </p:sp>
      <p:sp>
        <p:nvSpPr>
          <p:cNvPr id="17" name="TextBox 16">
            <a:extLst>
              <a:ext uri="{FF2B5EF4-FFF2-40B4-BE49-F238E27FC236}">
                <a16:creationId xmlns:a16="http://schemas.microsoft.com/office/drawing/2014/main" id="{E50277AE-7D09-4E32-9459-3823829ED430}"/>
              </a:ext>
            </a:extLst>
          </p:cNvPr>
          <p:cNvSpPr txBox="1"/>
          <p:nvPr/>
        </p:nvSpPr>
        <p:spPr>
          <a:xfrm>
            <a:off x="7384508" y="2973071"/>
            <a:ext cx="386644"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Italy</a:t>
            </a:r>
          </a:p>
        </p:txBody>
      </p:sp>
      <p:sp>
        <p:nvSpPr>
          <p:cNvPr id="18" name="TextBox 17">
            <a:extLst>
              <a:ext uri="{FF2B5EF4-FFF2-40B4-BE49-F238E27FC236}">
                <a16:creationId xmlns:a16="http://schemas.microsoft.com/office/drawing/2014/main" id="{09A61FCC-1D5D-4B18-B50A-6198CC61E723}"/>
              </a:ext>
            </a:extLst>
          </p:cNvPr>
          <p:cNvSpPr txBox="1"/>
          <p:nvPr/>
        </p:nvSpPr>
        <p:spPr>
          <a:xfrm>
            <a:off x="6665953" y="1276232"/>
            <a:ext cx="1707188" cy="553998"/>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00" dirty="0">
                <a:solidFill>
                  <a:srgbClr val="0A0936"/>
                </a:solidFill>
                <a:latin typeface="DINPro-Light" panose="02000504040000020003" pitchFamily="50" charset="0"/>
              </a:rPr>
              <a:t>Top 5 markets which chose a domestic trip over international</a:t>
            </a:r>
          </a:p>
        </p:txBody>
      </p:sp>
      <p:sp>
        <p:nvSpPr>
          <p:cNvPr id="20" name="Subtitle 2">
            <a:extLst>
              <a:ext uri="{FF2B5EF4-FFF2-40B4-BE49-F238E27FC236}">
                <a16:creationId xmlns:a16="http://schemas.microsoft.com/office/drawing/2014/main" id="{BA5671FA-31DC-47E8-A8B3-BDBEA843F044}"/>
              </a:ext>
            </a:extLst>
          </p:cNvPr>
          <p:cNvSpPr txBox="1">
            <a:spLocks/>
          </p:cNvSpPr>
          <p:nvPr/>
        </p:nvSpPr>
        <p:spPr>
          <a:xfrm>
            <a:off x="7454727" y="2634798"/>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22.0%</a:t>
            </a:r>
          </a:p>
        </p:txBody>
      </p:sp>
      <p:sp>
        <p:nvSpPr>
          <p:cNvPr id="21" name="Subtitle 2">
            <a:extLst>
              <a:ext uri="{FF2B5EF4-FFF2-40B4-BE49-F238E27FC236}">
                <a16:creationId xmlns:a16="http://schemas.microsoft.com/office/drawing/2014/main" id="{889ABC4E-E6D7-4AAD-B6B7-6B2D07804943}"/>
              </a:ext>
            </a:extLst>
          </p:cNvPr>
          <p:cNvSpPr txBox="1">
            <a:spLocks/>
          </p:cNvSpPr>
          <p:nvPr/>
        </p:nvSpPr>
        <p:spPr>
          <a:xfrm>
            <a:off x="7438961" y="3158933"/>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20.0%</a:t>
            </a:r>
          </a:p>
        </p:txBody>
      </p:sp>
      <p:pic>
        <p:nvPicPr>
          <p:cNvPr id="23" name="Picture 22">
            <a:extLst>
              <a:ext uri="{FF2B5EF4-FFF2-40B4-BE49-F238E27FC236}">
                <a16:creationId xmlns:a16="http://schemas.microsoft.com/office/drawing/2014/main" id="{31017EED-A4BA-42ED-9397-6049FDAA6D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86" b="18504"/>
          <a:stretch/>
        </p:blipFill>
        <p:spPr>
          <a:xfrm>
            <a:off x="6862559" y="2991578"/>
            <a:ext cx="500289" cy="409291"/>
          </a:xfrm>
          <a:prstGeom prst="rect">
            <a:avLst/>
          </a:prstGeom>
        </p:spPr>
      </p:pic>
      <p:pic>
        <p:nvPicPr>
          <p:cNvPr id="43" name="Picture 42">
            <a:extLst>
              <a:ext uri="{FF2B5EF4-FFF2-40B4-BE49-F238E27FC236}">
                <a16:creationId xmlns:a16="http://schemas.microsoft.com/office/drawing/2014/main" id="{780EF152-9B1F-4F5F-AB36-853F3C4F31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3" b="17527"/>
          <a:stretch/>
        </p:blipFill>
        <p:spPr>
          <a:xfrm>
            <a:off x="6856238" y="2407767"/>
            <a:ext cx="424087" cy="353370"/>
          </a:xfrm>
          <a:prstGeom prst="rect">
            <a:avLst/>
          </a:prstGeom>
        </p:spPr>
      </p:pic>
      <p:pic>
        <p:nvPicPr>
          <p:cNvPr id="45" name="Picture 44">
            <a:extLst>
              <a:ext uri="{FF2B5EF4-FFF2-40B4-BE49-F238E27FC236}">
                <a16:creationId xmlns:a16="http://schemas.microsoft.com/office/drawing/2014/main" id="{B03D1C5F-4932-486F-B8C1-618B0F5B7F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651" b="16565"/>
          <a:stretch/>
        </p:blipFill>
        <p:spPr>
          <a:xfrm>
            <a:off x="6782918" y="1858415"/>
            <a:ext cx="500288" cy="428785"/>
          </a:xfrm>
          <a:prstGeom prst="rect">
            <a:avLst/>
          </a:prstGeom>
        </p:spPr>
      </p:pic>
      <p:sp>
        <p:nvSpPr>
          <p:cNvPr id="55" name="Double Brace 54">
            <a:extLst>
              <a:ext uri="{FF2B5EF4-FFF2-40B4-BE49-F238E27FC236}">
                <a16:creationId xmlns:a16="http://schemas.microsoft.com/office/drawing/2014/main" id="{3212E4E6-D3B3-4B5C-99EE-ED6B3F79BC42}"/>
              </a:ext>
            </a:extLst>
          </p:cNvPr>
          <p:cNvSpPr/>
          <p:nvPr/>
        </p:nvSpPr>
        <p:spPr>
          <a:xfrm>
            <a:off x="3429000" y="2241176"/>
            <a:ext cx="2326883" cy="1095749"/>
          </a:xfrm>
          <a:prstGeom prst="bracePair">
            <a:avLst/>
          </a:prstGeom>
          <a:ln>
            <a:solidFill>
              <a:srgbClr val="0A0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1B81E1F3-DC41-4498-99F3-A84C8BC3B98D}"/>
              </a:ext>
            </a:extLst>
          </p:cNvPr>
          <p:cNvSpPr txBox="1"/>
          <p:nvPr/>
        </p:nvSpPr>
        <p:spPr>
          <a:xfrm>
            <a:off x="7389415" y="3514849"/>
            <a:ext cx="449162"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Spain</a:t>
            </a:r>
          </a:p>
        </p:txBody>
      </p:sp>
      <p:sp>
        <p:nvSpPr>
          <p:cNvPr id="8" name="Subtitle 2">
            <a:extLst>
              <a:ext uri="{FF2B5EF4-FFF2-40B4-BE49-F238E27FC236}">
                <a16:creationId xmlns:a16="http://schemas.microsoft.com/office/drawing/2014/main" id="{93155940-21FB-42D5-8EAC-37AD8D3A9117}"/>
              </a:ext>
            </a:extLst>
          </p:cNvPr>
          <p:cNvSpPr txBox="1">
            <a:spLocks/>
          </p:cNvSpPr>
          <p:nvPr/>
        </p:nvSpPr>
        <p:spPr>
          <a:xfrm>
            <a:off x="7449820" y="3718663"/>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19.8%</a:t>
            </a:r>
          </a:p>
        </p:txBody>
      </p:sp>
      <p:pic>
        <p:nvPicPr>
          <p:cNvPr id="9" name="Picture 8">
            <a:extLst>
              <a:ext uri="{FF2B5EF4-FFF2-40B4-BE49-F238E27FC236}">
                <a16:creationId xmlns:a16="http://schemas.microsoft.com/office/drawing/2014/main" id="{20842621-E088-4B57-BCC3-D324E97C17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261" b="17527"/>
          <a:stretch/>
        </p:blipFill>
        <p:spPr>
          <a:xfrm>
            <a:off x="6896711" y="3559464"/>
            <a:ext cx="467131" cy="398240"/>
          </a:xfrm>
          <a:prstGeom prst="rect">
            <a:avLst/>
          </a:prstGeom>
        </p:spPr>
      </p:pic>
      <p:sp>
        <p:nvSpPr>
          <p:cNvPr id="10" name="TextBox 9">
            <a:extLst>
              <a:ext uri="{FF2B5EF4-FFF2-40B4-BE49-F238E27FC236}">
                <a16:creationId xmlns:a16="http://schemas.microsoft.com/office/drawing/2014/main" id="{56D8FBE6-81CE-4E77-914B-7E9CD6C587A9}"/>
              </a:ext>
            </a:extLst>
          </p:cNvPr>
          <p:cNvSpPr txBox="1"/>
          <p:nvPr/>
        </p:nvSpPr>
        <p:spPr>
          <a:xfrm>
            <a:off x="7389415" y="4114414"/>
            <a:ext cx="611065"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Germany</a:t>
            </a:r>
          </a:p>
        </p:txBody>
      </p:sp>
      <p:sp>
        <p:nvSpPr>
          <p:cNvPr id="11" name="Subtitle 2">
            <a:extLst>
              <a:ext uri="{FF2B5EF4-FFF2-40B4-BE49-F238E27FC236}">
                <a16:creationId xmlns:a16="http://schemas.microsoft.com/office/drawing/2014/main" id="{1AE0C291-BA1C-4EE1-9B95-11861FBCE525}"/>
              </a:ext>
            </a:extLst>
          </p:cNvPr>
          <p:cNvSpPr txBox="1">
            <a:spLocks/>
          </p:cNvSpPr>
          <p:nvPr/>
        </p:nvSpPr>
        <p:spPr>
          <a:xfrm>
            <a:off x="7454727" y="4306865"/>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19.1%</a:t>
            </a:r>
          </a:p>
        </p:txBody>
      </p:sp>
      <p:pic>
        <p:nvPicPr>
          <p:cNvPr id="13" name="Picture 12">
            <a:extLst>
              <a:ext uri="{FF2B5EF4-FFF2-40B4-BE49-F238E27FC236}">
                <a16:creationId xmlns:a16="http://schemas.microsoft.com/office/drawing/2014/main" id="{B1930E15-CE36-4E77-937B-DAEEBEE2C8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131" b="15968"/>
          <a:stretch/>
        </p:blipFill>
        <p:spPr>
          <a:xfrm>
            <a:off x="6842368" y="4072438"/>
            <a:ext cx="540670" cy="473912"/>
          </a:xfrm>
          <a:prstGeom prst="rect">
            <a:avLst/>
          </a:prstGeom>
        </p:spPr>
      </p:pic>
      <p:sp>
        <p:nvSpPr>
          <p:cNvPr id="15" name="object 5">
            <a:extLst>
              <a:ext uri="{FF2B5EF4-FFF2-40B4-BE49-F238E27FC236}">
                <a16:creationId xmlns:a16="http://schemas.microsoft.com/office/drawing/2014/main" id="{5B6B81C1-142F-491C-81BC-1ED91B8403F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D5B01DB2-0E61-4156-A5A4-D8B8266C827F}" type="slidenum">
              <a:rPr lang="en-US" sz="700" smtClean="0">
                <a:latin typeface="DINPro-Light" panose="02000504040000020003" pitchFamily="50" charset="0"/>
                <a:cs typeface="Arial"/>
              </a:rPr>
              <a:t>38</a:t>
            </a:fld>
            <a:endParaRPr sz="700" dirty="0">
              <a:latin typeface="DINPro-Light" panose="02000504040000020003" pitchFamily="50" charset="0"/>
              <a:cs typeface="Arial"/>
            </a:endParaRPr>
          </a:p>
        </p:txBody>
      </p:sp>
      <p:sp>
        <p:nvSpPr>
          <p:cNvPr id="4" name="Rectangle 3">
            <a:extLst>
              <a:ext uri="{FF2B5EF4-FFF2-40B4-BE49-F238E27FC236}">
                <a16:creationId xmlns:a16="http://schemas.microsoft.com/office/drawing/2014/main" id="{93BF4FE1-8F75-473B-B05A-05EA2BD1D848}"/>
              </a:ext>
            </a:extLst>
          </p:cNvPr>
          <p:cNvSpPr/>
          <p:nvPr/>
        </p:nvSpPr>
        <p:spPr>
          <a:xfrm>
            <a:off x="470554" y="1597332"/>
            <a:ext cx="381000" cy="20144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AAF842D-A368-45C5-91A0-06B4AB537A77}"/>
              </a:ext>
            </a:extLst>
          </p:cNvPr>
          <p:cNvSpPr txBox="1"/>
          <p:nvPr/>
        </p:nvSpPr>
        <p:spPr>
          <a:xfrm>
            <a:off x="287655" y="4835852"/>
            <a:ext cx="49701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Q2.If you had planned an overnight trip in the next 6 months within Europe, how does COVID-19 affect your plans?</a:t>
            </a:r>
          </a:p>
        </p:txBody>
      </p:sp>
      <p:sp>
        <p:nvSpPr>
          <p:cNvPr id="22" name="TextBox 21">
            <a:extLst>
              <a:ext uri="{FF2B5EF4-FFF2-40B4-BE49-F238E27FC236}">
                <a16:creationId xmlns:a16="http://schemas.microsoft.com/office/drawing/2014/main" id="{32520EB3-BFCD-48DC-9EA4-0354C3C9FB15}"/>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5,762</a:t>
            </a:r>
          </a:p>
        </p:txBody>
      </p:sp>
      <p:sp>
        <p:nvSpPr>
          <p:cNvPr id="24" name="TextBox 23">
            <a:extLst>
              <a:ext uri="{FF2B5EF4-FFF2-40B4-BE49-F238E27FC236}">
                <a16:creationId xmlns:a16="http://schemas.microsoft.com/office/drawing/2014/main" id="{29F3E3C0-46F7-4F60-B0E6-FD9027087E80}"/>
              </a:ext>
            </a:extLst>
          </p:cNvPr>
          <p:cNvSpPr txBox="1"/>
          <p:nvPr/>
        </p:nvSpPr>
        <p:spPr>
          <a:xfrm>
            <a:off x="277789" y="193884"/>
            <a:ext cx="8588420"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Is COVID-19 truly a trip killer? While a majority of respondents cancelled their short-term travel plans, a significant portion either rescheduled or pivoted </a:t>
            </a:r>
            <a:r>
              <a:rPr lang="en-GB" sz="1400" dirty="0">
                <a:solidFill>
                  <a:srgbClr val="3FADDD"/>
                </a:solidFill>
                <a:latin typeface="DINPro-Bold" panose="02000503030000020004" pitchFamily="50" charset="0"/>
              </a:rPr>
              <a:t>trips</a:t>
            </a:r>
            <a:r>
              <a:rPr lang="en-US" sz="1400" dirty="0">
                <a:solidFill>
                  <a:srgbClr val="3FADDD"/>
                </a:solidFill>
                <a:latin typeface="DINPro-Bold" panose="02000503030000020004" pitchFamily="50" charset="0"/>
              </a:rPr>
              <a:t> to domestic destinations</a:t>
            </a:r>
          </a:p>
        </p:txBody>
      </p:sp>
      <p:sp>
        <p:nvSpPr>
          <p:cNvPr id="25" name="TextBox 24">
            <a:extLst>
              <a:ext uri="{FF2B5EF4-FFF2-40B4-BE49-F238E27FC236}">
                <a16:creationId xmlns:a16="http://schemas.microsoft.com/office/drawing/2014/main" id="{8DE2C234-2566-4A7A-BD47-A6D4B2FEF9AC}"/>
              </a:ext>
            </a:extLst>
          </p:cNvPr>
          <p:cNvSpPr txBox="1"/>
          <p:nvPr/>
        </p:nvSpPr>
        <p:spPr>
          <a:xfrm>
            <a:off x="426382" y="1401732"/>
            <a:ext cx="2566117" cy="2308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How has COVID-19 affected travel plans</a:t>
            </a:r>
          </a:p>
        </p:txBody>
      </p:sp>
    </p:spTree>
    <p:extLst>
      <p:ext uri="{BB962C8B-B14F-4D97-AF65-F5344CB8AC3E}">
        <p14:creationId xmlns:p14="http://schemas.microsoft.com/office/powerpoint/2010/main" val="4001086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152F0A9-2BAA-4066-A3BF-70C02F091631}"/>
              </a:ext>
            </a:extLst>
          </p:cNvPr>
          <p:cNvSpPr/>
          <p:nvPr/>
        </p:nvSpPr>
        <p:spPr>
          <a:xfrm>
            <a:off x="0" y="956324"/>
            <a:ext cx="9144000" cy="4193527"/>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latin typeface="+mj-lt"/>
            </a:endParaRPr>
          </a:p>
        </p:txBody>
      </p:sp>
      <p:sp>
        <p:nvSpPr>
          <p:cNvPr id="31" name="Arrow: Chevron 30">
            <a:extLst>
              <a:ext uri="{FF2B5EF4-FFF2-40B4-BE49-F238E27FC236}">
                <a16:creationId xmlns:a16="http://schemas.microsoft.com/office/drawing/2014/main" id="{EFEDDC10-ED81-4C46-A0CC-E00A378BCC3E}"/>
              </a:ext>
            </a:extLst>
          </p:cNvPr>
          <p:cNvSpPr/>
          <p:nvPr/>
        </p:nvSpPr>
        <p:spPr>
          <a:xfrm>
            <a:off x="914400" y="1279525"/>
            <a:ext cx="3733800" cy="304800"/>
          </a:xfrm>
          <a:prstGeom prst="chevron">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DINPro-Light" panose="02000504040000020003" pitchFamily="50" charset="0"/>
              </a:rPr>
              <a:t>Finding a vaccine</a:t>
            </a:r>
          </a:p>
        </p:txBody>
      </p:sp>
      <p:sp>
        <p:nvSpPr>
          <p:cNvPr id="35" name="Arrow: Chevron 34">
            <a:extLst>
              <a:ext uri="{FF2B5EF4-FFF2-40B4-BE49-F238E27FC236}">
                <a16:creationId xmlns:a16="http://schemas.microsoft.com/office/drawing/2014/main" id="{92406CAA-9BF1-4232-AA02-E3D54F5712FC}"/>
              </a:ext>
            </a:extLst>
          </p:cNvPr>
          <p:cNvSpPr/>
          <p:nvPr/>
        </p:nvSpPr>
        <p:spPr>
          <a:xfrm>
            <a:off x="914400" y="1840782"/>
            <a:ext cx="3558407" cy="304800"/>
          </a:xfrm>
          <a:prstGeom prst="chevron">
            <a:avLst/>
          </a:prstGeom>
          <a:solidFill>
            <a:srgbClr val="2D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DINPro-Light" panose="02000504040000020003" pitchFamily="50" charset="0"/>
              </a:rPr>
              <a:t>Flexible cancellation policies</a:t>
            </a:r>
          </a:p>
        </p:txBody>
      </p:sp>
      <p:sp>
        <p:nvSpPr>
          <p:cNvPr id="39" name="Arrow: Chevron 38">
            <a:extLst>
              <a:ext uri="{FF2B5EF4-FFF2-40B4-BE49-F238E27FC236}">
                <a16:creationId xmlns:a16="http://schemas.microsoft.com/office/drawing/2014/main" id="{A00BB351-19EC-4881-9DB7-889228E19011}"/>
              </a:ext>
            </a:extLst>
          </p:cNvPr>
          <p:cNvSpPr/>
          <p:nvPr/>
        </p:nvSpPr>
        <p:spPr>
          <a:xfrm>
            <a:off x="963424" y="2932164"/>
            <a:ext cx="3052183" cy="304800"/>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DINPro-Light" panose="02000504040000020003" pitchFamily="50" charset="0"/>
              </a:rPr>
              <a:t>Pre-flight rapid COVID-19 tests</a:t>
            </a:r>
          </a:p>
        </p:txBody>
      </p:sp>
      <p:sp>
        <p:nvSpPr>
          <p:cNvPr id="41" name="Arrow: Chevron 40">
            <a:extLst>
              <a:ext uri="{FF2B5EF4-FFF2-40B4-BE49-F238E27FC236}">
                <a16:creationId xmlns:a16="http://schemas.microsoft.com/office/drawing/2014/main" id="{835108DA-5CC1-435E-A59B-A8450CA8E680}"/>
              </a:ext>
            </a:extLst>
          </p:cNvPr>
          <p:cNvSpPr/>
          <p:nvPr/>
        </p:nvSpPr>
        <p:spPr>
          <a:xfrm>
            <a:off x="930052" y="2404188"/>
            <a:ext cx="3314155" cy="304800"/>
          </a:xfrm>
          <a:prstGeom prst="chevron">
            <a:avLst/>
          </a:prstGeom>
          <a:pattFill prst="pct60">
            <a:fgClr>
              <a:srgbClr val="A1EAF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50000"/>
                  </a:schemeClr>
                </a:solidFill>
                <a:latin typeface="DINPro-Light" panose="02000504040000020003" pitchFamily="50" charset="0"/>
              </a:rPr>
              <a:t>Fully lifted travel restrictions</a:t>
            </a:r>
          </a:p>
        </p:txBody>
      </p:sp>
      <p:sp>
        <p:nvSpPr>
          <p:cNvPr id="47" name="Arrow: Chevron 46">
            <a:extLst>
              <a:ext uri="{FF2B5EF4-FFF2-40B4-BE49-F238E27FC236}">
                <a16:creationId xmlns:a16="http://schemas.microsoft.com/office/drawing/2014/main" id="{3FEEA282-D95B-46CB-95C1-46F3BD57D779}"/>
              </a:ext>
            </a:extLst>
          </p:cNvPr>
          <p:cNvSpPr/>
          <p:nvPr/>
        </p:nvSpPr>
        <p:spPr>
          <a:xfrm>
            <a:off x="962805" y="3485342"/>
            <a:ext cx="3052183" cy="304800"/>
          </a:xfrm>
          <a:prstGeom prst="chevron">
            <a:avLst/>
          </a:prstGeom>
          <a:solidFill>
            <a:srgbClr val="A1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50000"/>
                  </a:schemeClr>
                </a:solidFill>
                <a:latin typeface="DINPro-Light" panose="02000504040000020003" pitchFamily="50" charset="0"/>
              </a:rPr>
              <a:t>Social distancing on flights/public transport</a:t>
            </a:r>
          </a:p>
        </p:txBody>
      </p:sp>
      <p:sp>
        <p:nvSpPr>
          <p:cNvPr id="61" name="Arrow: Chevron 60">
            <a:extLst>
              <a:ext uri="{FF2B5EF4-FFF2-40B4-BE49-F238E27FC236}">
                <a16:creationId xmlns:a16="http://schemas.microsoft.com/office/drawing/2014/main" id="{6CF93310-0E98-453C-B273-609FC20033C0}"/>
              </a:ext>
            </a:extLst>
          </p:cNvPr>
          <p:cNvSpPr/>
          <p:nvPr/>
        </p:nvSpPr>
        <p:spPr>
          <a:xfrm>
            <a:off x="962806" y="4028324"/>
            <a:ext cx="2519402" cy="304800"/>
          </a:xfrm>
          <a:prstGeom prst="chevron">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DINPro-Light" panose="02000504040000020003" pitchFamily="50" charset="0"/>
              </a:rPr>
              <a:t>Destinations’ effectiveness managing COVID-19</a:t>
            </a:r>
          </a:p>
        </p:txBody>
      </p:sp>
      <p:sp>
        <p:nvSpPr>
          <p:cNvPr id="63" name="object 15">
            <a:extLst>
              <a:ext uri="{FF2B5EF4-FFF2-40B4-BE49-F238E27FC236}">
                <a16:creationId xmlns:a16="http://schemas.microsoft.com/office/drawing/2014/main" id="{5EC1A33E-F8C9-41C6-B280-187F21036302}"/>
              </a:ext>
            </a:extLst>
          </p:cNvPr>
          <p:cNvSpPr txBox="1"/>
          <p:nvPr/>
        </p:nvSpPr>
        <p:spPr>
          <a:xfrm>
            <a:off x="4701407" y="1279525"/>
            <a:ext cx="500430" cy="224292"/>
          </a:xfrm>
          <a:prstGeom prst="rect">
            <a:avLst/>
          </a:prstGeom>
        </p:spPr>
        <p:txBody>
          <a:bodyPr vert="horz" wrap="square" lIns="0" tIns="30480" rIns="0" bIns="0" rtlCol="0">
            <a:spAutoFit/>
          </a:bodyPr>
          <a:lstStyle/>
          <a:p>
            <a:pPr marL="12700" marR="5080" algn="just">
              <a:lnSpc>
                <a:spcPts val="1700"/>
              </a:lnSpc>
              <a:spcBef>
                <a:spcPts val="240"/>
              </a:spcBef>
            </a:pPr>
            <a:r>
              <a:rPr lang="en-US" sz="1050" b="1" dirty="0">
                <a:solidFill>
                  <a:schemeClr val="bg1"/>
                </a:solidFill>
                <a:latin typeface="DINPro-Light" panose="02000504040000020003" pitchFamily="50" charset="0"/>
                <a:cs typeface="Arial"/>
              </a:rPr>
              <a:t>10.1%</a:t>
            </a:r>
            <a:endParaRPr sz="1050" b="1" dirty="0">
              <a:solidFill>
                <a:schemeClr val="bg1"/>
              </a:solidFill>
              <a:latin typeface="DINPro-Light" panose="02000504040000020003" pitchFamily="50" charset="0"/>
              <a:cs typeface="Arial"/>
            </a:endParaRPr>
          </a:p>
        </p:txBody>
      </p:sp>
      <p:sp>
        <p:nvSpPr>
          <p:cNvPr id="67" name="object 15">
            <a:extLst>
              <a:ext uri="{FF2B5EF4-FFF2-40B4-BE49-F238E27FC236}">
                <a16:creationId xmlns:a16="http://schemas.microsoft.com/office/drawing/2014/main" id="{1E7007CC-9254-4BDF-BFB3-A4265AF4D8E6}"/>
              </a:ext>
            </a:extLst>
          </p:cNvPr>
          <p:cNvSpPr txBox="1"/>
          <p:nvPr/>
        </p:nvSpPr>
        <p:spPr>
          <a:xfrm>
            <a:off x="4549007" y="1842029"/>
            <a:ext cx="381000" cy="224292"/>
          </a:xfrm>
          <a:prstGeom prst="rect">
            <a:avLst/>
          </a:prstGeom>
        </p:spPr>
        <p:txBody>
          <a:bodyPr vert="horz" wrap="square" lIns="0" tIns="30480" rIns="0" bIns="0" rtlCol="0">
            <a:spAutoFit/>
          </a:bodyPr>
          <a:lstStyle/>
          <a:p>
            <a:pPr marL="12700" marR="5080" algn="just">
              <a:lnSpc>
                <a:spcPts val="1700"/>
              </a:lnSpc>
              <a:spcBef>
                <a:spcPts val="240"/>
              </a:spcBef>
            </a:pPr>
            <a:r>
              <a:rPr lang="en-US" sz="1050" b="1" dirty="0">
                <a:solidFill>
                  <a:schemeClr val="bg1"/>
                </a:solidFill>
                <a:latin typeface="DINPro-Light" panose="02000504040000020003" pitchFamily="50" charset="0"/>
                <a:cs typeface="Arial"/>
              </a:rPr>
              <a:t>9.9%</a:t>
            </a:r>
            <a:endParaRPr sz="1050" b="1" dirty="0">
              <a:solidFill>
                <a:schemeClr val="bg1"/>
              </a:solidFill>
              <a:latin typeface="DINPro-Light" panose="02000504040000020003" pitchFamily="50" charset="0"/>
              <a:cs typeface="Arial"/>
            </a:endParaRPr>
          </a:p>
        </p:txBody>
      </p:sp>
      <p:sp>
        <p:nvSpPr>
          <p:cNvPr id="69" name="object 15">
            <a:extLst>
              <a:ext uri="{FF2B5EF4-FFF2-40B4-BE49-F238E27FC236}">
                <a16:creationId xmlns:a16="http://schemas.microsoft.com/office/drawing/2014/main" id="{EA1E34E3-700A-496D-ABEB-AE3A8508DBDB}"/>
              </a:ext>
            </a:extLst>
          </p:cNvPr>
          <p:cNvSpPr txBox="1"/>
          <p:nvPr/>
        </p:nvSpPr>
        <p:spPr>
          <a:xfrm>
            <a:off x="4353869" y="2411815"/>
            <a:ext cx="381000" cy="224292"/>
          </a:xfrm>
          <a:prstGeom prst="rect">
            <a:avLst/>
          </a:prstGeom>
        </p:spPr>
        <p:txBody>
          <a:bodyPr vert="horz" wrap="square" lIns="0" tIns="30480" rIns="0" bIns="0" rtlCol="0">
            <a:spAutoFit/>
          </a:bodyPr>
          <a:lstStyle/>
          <a:p>
            <a:pPr marL="12700" marR="5080" algn="just">
              <a:lnSpc>
                <a:spcPts val="1700"/>
              </a:lnSpc>
              <a:spcBef>
                <a:spcPts val="240"/>
              </a:spcBef>
            </a:pPr>
            <a:r>
              <a:rPr lang="en-US" sz="1050" b="1" dirty="0">
                <a:solidFill>
                  <a:schemeClr val="bg1"/>
                </a:solidFill>
                <a:latin typeface="DINPro-Light" panose="02000504040000020003" pitchFamily="50" charset="0"/>
                <a:cs typeface="Arial"/>
              </a:rPr>
              <a:t>9.6%</a:t>
            </a:r>
            <a:endParaRPr sz="1050" b="1" dirty="0">
              <a:solidFill>
                <a:schemeClr val="bg1"/>
              </a:solidFill>
              <a:latin typeface="DINPro-Light" panose="02000504040000020003" pitchFamily="50" charset="0"/>
              <a:cs typeface="Arial"/>
            </a:endParaRPr>
          </a:p>
        </p:txBody>
      </p:sp>
      <p:sp>
        <p:nvSpPr>
          <p:cNvPr id="71" name="object 15">
            <a:extLst>
              <a:ext uri="{FF2B5EF4-FFF2-40B4-BE49-F238E27FC236}">
                <a16:creationId xmlns:a16="http://schemas.microsoft.com/office/drawing/2014/main" id="{E425CF0D-4E59-4A6F-A5AE-8C2DB8742926}"/>
              </a:ext>
            </a:extLst>
          </p:cNvPr>
          <p:cNvSpPr txBox="1"/>
          <p:nvPr/>
        </p:nvSpPr>
        <p:spPr>
          <a:xfrm>
            <a:off x="4101193" y="2969383"/>
            <a:ext cx="381000" cy="224292"/>
          </a:xfrm>
          <a:prstGeom prst="rect">
            <a:avLst/>
          </a:prstGeom>
        </p:spPr>
        <p:txBody>
          <a:bodyPr vert="horz" wrap="square" lIns="0" tIns="30480" rIns="0" bIns="0" rtlCol="0">
            <a:spAutoFit/>
          </a:bodyPr>
          <a:lstStyle/>
          <a:p>
            <a:pPr marL="12700" marR="5080" algn="just">
              <a:lnSpc>
                <a:spcPts val="1700"/>
              </a:lnSpc>
              <a:spcBef>
                <a:spcPts val="240"/>
              </a:spcBef>
            </a:pPr>
            <a:r>
              <a:rPr lang="en-US" sz="1050" b="1" dirty="0">
                <a:solidFill>
                  <a:schemeClr val="bg1"/>
                </a:solidFill>
                <a:latin typeface="DINPro-Light" panose="02000504040000020003" pitchFamily="50" charset="0"/>
                <a:cs typeface="Arial"/>
              </a:rPr>
              <a:t>9.3%</a:t>
            </a:r>
            <a:endParaRPr sz="1050" b="1" dirty="0">
              <a:solidFill>
                <a:schemeClr val="bg1"/>
              </a:solidFill>
              <a:latin typeface="DINPro-Light" panose="02000504040000020003" pitchFamily="50" charset="0"/>
              <a:cs typeface="Arial"/>
            </a:endParaRPr>
          </a:p>
        </p:txBody>
      </p:sp>
      <p:sp>
        <p:nvSpPr>
          <p:cNvPr id="73" name="object 15">
            <a:extLst>
              <a:ext uri="{FF2B5EF4-FFF2-40B4-BE49-F238E27FC236}">
                <a16:creationId xmlns:a16="http://schemas.microsoft.com/office/drawing/2014/main" id="{EB70820A-99EF-4717-BF98-647F90B2FFDB}"/>
              </a:ext>
            </a:extLst>
          </p:cNvPr>
          <p:cNvSpPr txBox="1"/>
          <p:nvPr/>
        </p:nvSpPr>
        <p:spPr>
          <a:xfrm>
            <a:off x="4101193" y="3519514"/>
            <a:ext cx="381000" cy="224292"/>
          </a:xfrm>
          <a:prstGeom prst="rect">
            <a:avLst/>
          </a:prstGeom>
        </p:spPr>
        <p:txBody>
          <a:bodyPr vert="horz" wrap="square" lIns="0" tIns="30480" rIns="0" bIns="0" rtlCol="0">
            <a:spAutoFit/>
          </a:bodyPr>
          <a:lstStyle/>
          <a:p>
            <a:pPr marL="12700" marR="5080" algn="just">
              <a:lnSpc>
                <a:spcPts val="1700"/>
              </a:lnSpc>
              <a:spcBef>
                <a:spcPts val="240"/>
              </a:spcBef>
            </a:pPr>
            <a:r>
              <a:rPr lang="en-US" sz="1050" b="1" dirty="0">
                <a:solidFill>
                  <a:schemeClr val="bg1"/>
                </a:solidFill>
                <a:latin typeface="DINPro-Light" panose="02000504040000020003" pitchFamily="50" charset="0"/>
                <a:cs typeface="Arial"/>
              </a:rPr>
              <a:t>9.3%</a:t>
            </a:r>
            <a:endParaRPr sz="1050" b="1" dirty="0">
              <a:solidFill>
                <a:schemeClr val="bg1"/>
              </a:solidFill>
              <a:latin typeface="DINPro-Light" panose="02000504040000020003" pitchFamily="50" charset="0"/>
              <a:cs typeface="Arial"/>
            </a:endParaRPr>
          </a:p>
        </p:txBody>
      </p:sp>
      <p:sp>
        <p:nvSpPr>
          <p:cNvPr id="75" name="object 15">
            <a:extLst>
              <a:ext uri="{FF2B5EF4-FFF2-40B4-BE49-F238E27FC236}">
                <a16:creationId xmlns:a16="http://schemas.microsoft.com/office/drawing/2014/main" id="{AD573CE6-3857-4252-BE27-97428450E9D3}"/>
              </a:ext>
            </a:extLst>
          </p:cNvPr>
          <p:cNvSpPr txBox="1"/>
          <p:nvPr/>
        </p:nvSpPr>
        <p:spPr>
          <a:xfrm>
            <a:off x="3601637" y="4043822"/>
            <a:ext cx="381000" cy="224292"/>
          </a:xfrm>
          <a:prstGeom prst="rect">
            <a:avLst/>
          </a:prstGeom>
        </p:spPr>
        <p:txBody>
          <a:bodyPr vert="horz" wrap="square" lIns="0" tIns="30480" rIns="0" bIns="0" rtlCol="0">
            <a:spAutoFit/>
          </a:bodyPr>
          <a:lstStyle/>
          <a:p>
            <a:pPr marL="12700" marR="5080" algn="just">
              <a:lnSpc>
                <a:spcPts val="1700"/>
              </a:lnSpc>
              <a:spcBef>
                <a:spcPts val="240"/>
              </a:spcBef>
            </a:pPr>
            <a:r>
              <a:rPr lang="en-US" sz="1050" b="1" dirty="0">
                <a:solidFill>
                  <a:schemeClr val="bg1"/>
                </a:solidFill>
                <a:latin typeface="DINPro-Light" panose="02000504040000020003" pitchFamily="50" charset="0"/>
                <a:cs typeface="Arial"/>
              </a:rPr>
              <a:t>8.5%</a:t>
            </a:r>
            <a:endParaRPr sz="1050" b="1" dirty="0">
              <a:solidFill>
                <a:schemeClr val="bg1"/>
              </a:solidFill>
              <a:latin typeface="DINPro-Light" panose="02000504040000020003" pitchFamily="50" charset="0"/>
              <a:cs typeface="Arial"/>
            </a:endParaRPr>
          </a:p>
        </p:txBody>
      </p:sp>
      <p:sp>
        <p:nvSpPr>
          <p:cNvPr id="77" name="TextBox 76">
            <a:extLst>
              <a:ext uri="{FF2B5EF4-FFF2-40B4-BE49-F238E27FC236}">
                <a16:creationId xmlns:a16="http://schemas.microsoft.com/office/drawing/2014/main" id="{E0569D87-514E-4473-837E-BAB56FDF781E}"/>
              </a:ext>
            </a:extLst>
          </p:cNvPr>
          <p:cNvSpPr txBox="1"/>
          <p:nvPr/>
        </p:nvSpPr>
        <p:spPr>
          <a:xfrm>
            <a:off x="6109414" y="2054283"/>
            <a:ext cx="2882185" cy="738664"/>
          </a:xfrm>
          <a:prstGeom prst="rect">
            <a:avLst/>
          </a:prstGeom>
          <a:noFill/>
        </p:spPr>
        <p:txBody>
          <a:bodyPr wrap="square">
            <a:spAutoFit/>
          </a:bodyPr>
          <a:lstStyle/>
          <a:p>
            <a:pPr algn="r"/>
            <a:r>
              <a:rPr lang="en-US" sz="1050" dirty="0">
                <a:solidFill>
                  <a:schemeClr val="bg1"/>
                </a:solidFill>
                <a:latin typeface="DINPro-Light" panose="02000504040000020003" pitchFamily="50" charset="0"/>
              </a:rPr>
              <a:t>In an era of uncertainty, </a:t>
            </a:r>
            <a:r>
              <a:rPr lang="en-US" sz="1050" b="1" dirty="0">
                <a:solidFill>
                  <a:schemeClr val="bg1"/>
                </a:solidFill>
                <a:latin typeface="DINPro-Light" panose="02000504040000020003" pitchFamily="50" charset="0"/>
              </a:rPr>
              <a:t>flexible cancellations policies </a:t>
            </a:r>
            <a:r>
              <a:rPr lang="en-US" sz="1050" dirty="0">
                <a:solidFill>
                  <a:schemeClr val="bg1"/>
                </a:solidFill>
                <a:latin typeface="DINPro-Light" panose="02000504040000020003" pitchFamily="50" charset="0"/>
              </a:rPr>
              <a:t>are a priority for encouraging consumers to book</a:t>
            </a:r>
            <a:r>
              <a:rPr lang="el-GR" sz="1050" dirty="0">
                <a:solidFill>
                  <a:schemeClr val="bg1"/>
                </a:solidFill>
                <a:latin typeface="DINPro-Light" panose="02000504040000020003" pitchFamily="50" charset="0"/>
              </a:rPr>
              <a:t> </a:t>
            </a:r>
            <a:r>
              <a:rPr lang="en-GB" sz="1050" dirty="0">
                <a:solidFill>
                  <a:schemeClr val="bg1"/>
                </a:solidFill>
                <a:latin typeface="DINPro-Light" panose="02000504040000020003" pitchFamily="50" charset="0"/>
              </a:rPr>
              <a:t>and much more important than offers and deals</a:t>
            </a:r>
            <a:r>
              <a:rPr lang="en-US" sz="1050" dirty="0">
                <a:solidFill>
                  <a:schemeClr val="bg1"/>
                </a:solidFill>
                <a:latin typeface="DINPro-Light" panose="02000504040000020003" pitchFamily="50" charset="0"/>
              </a:rPr>
              <a:t>. </a:t>
            </a:r>
          </a:p>
        </p:txBody>
      </p:sp>
      <p:pic>
        <p:nvPicPr>
          <p:cNvPr id="5" name="Picture 4">
            <a:extLst>
              <a:ext uri="{FF2B5EF4-FFF2-40B4-BE49-F238E27FC236}">
                <a16:creationId xmlns:a16="http://schemas.microsoft.com/office/drawing/2014/main" id="{B7CEE510-EE7A-4FB7-A202-A21EDA0DD228}"/>
              </a:ext>
            </a:extLst>
          </p:cNvPr>
          <p:cNvPicPr>
            <a:picLocks noChangeAspect="1"/>
          </p:cNvPicPr>
          <p:nvPr/>
        </p:nvPicPr>
        <p:blipFill rotWithShape="1">
          <a:blip r:embed="rId2" cstate="print">
            <a:alphaModFix/>
            <a:lum bright="70000" contrast="-70000"/>
            <a:extLst>
              <a:ext uri="{28A0092B-C50C-407E-A947-70E740481C1C}">
                <a14:useLocalDpi xmlns:a14="http://schemas.microsoft.com/office/drawing/2010/main" val="0"/>
              </a:ext>
            </a:extLst>
          </a:blip>
          <a:srcRect r="4033" b="18823"/>
          <a:stretch/>
        </p:blipFill>
        <p:spPr>
          <a:xfrm>
            <a:off x="559475" y="1315028"/>
            <a:ext cx="318363" cy="269297"/>
          </a:xfrm>
          <a:prstGeom prst="rect">
            <a:avLst/>
          </a:prstGeom>
        </p:spPr>
      </p:pic>
      <p:pic>
        <p:nvPicPr>
          <p:cNvPr id="6" name="Picture 5">
            <a:extLst>
              <a:ext uri="{FF2B5EF4-FFF2-40B4-BE49-F238E27FC236}">
                <a16:creationId xmlns:a16="http://schemas.microsoft.com/office/drawing/2014/main" id="{55B2D366-07D2-4028-826D-D81D64CBA507}"/>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308" b="15968"/>
          <a:stretch/>
        </p:blipFill>
        <p:spPr>
          <a:xfrm>
            <a:off x="559474" y="1852171"/>
            <a:ext cx="318362" cy="266706"/>
          </a:xfrm>
          <a:prstGeom prst="rect">
            <a:avLst/>
          </a:prstGeom>
          <a:effectLst>
            <a:outerShdw blurRad="50800" dist="50800" dir="5400000" algn="ctr" rotWithShape="0">
              <a:srgbClr val="000000">
                <a:alpha val="0"/>
              </a:srgbClr>
            </a:outerShdw>
          </a:effectLst>
        </p:spPr>
      </p:pic>
      <p:pic>
        <p:nvPicPr>
          <p:cNvPr id="8" name="Picture 7">
            <a:extLst>
              <a:ext uri="{FF2B5EF4-FFF2-40B4-BE49-F238E27FC236}">
                <a16:creationId xmlns:a16="http://schemas.microsoft.com/office/drawing/2014/main" id="{8A27BEB7-FA64-4BF3-8EA3-4BDE129D10B3}"/>
              </a:ext>
            </a:extLst>
          </p:cNvPr>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r="798" b="13701"/>
          <a:stretch/>
        </p:blipFill>
        <p:spPr>
          <a:xfrm>
            <a:off x="559475" y="2403430"/>
            <a:ext cx="318361" cy="276950"/>
          </a:xfrm>
          <a:prstGeom prst="rect">
            <a:avLst/>
          </a:prstGeom>
        </p:spPr>
      </p:pic>
      <p:pic>
        <p:nvPicPr>
          <p:cNvPr id="10" name="Picture 9">
            <a:extLst>
              <a:ext uri="{FF2B5EF4-FFF2-40B4-BE49-F238E27FC236}">
                <a16:creationId xmlns:a16="http://schemas.microsoft.com/office/drawing/2014/main" id="{0555F4C8-6B17-4B88-A685-1E3BEF5804EE}"/>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2883" b="16690"/>
          <a:stretch/>
        </p:blipFill>
        <p:spPr>
          <a:xfrm>
            <a:off x="512713" y="2924920"/>
            <a:ext cx="365125" cy="313217"/>
          </a:xfrm>
          <a:prstGeom prst="rect">
            <a:avLst/>
          </a:prstGeom>
        </p:spPr>
      </p:pic>
      <p:pic>
        <p:nvPicPr>
          <p:cNvPr id="12" name="Picture 11">
            <a:extLst>
              <a:ext uri="{FF2B5EF4-FFF2-40B4-BE49-F238E27FC236}">
                <a16:creationId xmlns:a16="http://schemas.microsoft.com/office/drawing/2014/main" id="{9AE400D2-0DE3-44A7-954F-65BFC8B4EE5B}"/>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r="2883" b="23842"/>
          <a:stretch/>
        </p:blipFill>
        <p:spPr>
          <a:xfrm>
            <a:off x="488105" y="3464038"/>
            <a:ext cx="427341" cy="335116"/>
          </a:xfrm>
          <a:prstGeom prst="rect">
            <a:avLst/>
          </a:prstGeom>
        </p:spPr>
      </p:pic>
      <p:pic>
        <p:nvPicPr>
          <p:cNvPr id="14" name="Picture 13">
            <a:extLst>
              <a:ext uri="{FF2B5EF4-FFF2-40B4-BE49-F238E27FC236}">
                <a16:creationId xmlns:a16="http://schemas.microsoft.com/office/drawing/2014/main" id="{3DB8DE24-E3F7-4E62-9DBC-7480E46D86FA}"/>
              </a:ext>
            </a:extLst>
          </p:cNvPr>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r="2227" b="14489"/>
          <a:stretch/>
        </p:blipFill>
        <p:spPr>
          <a:xfrm>
            <a:off x="503692" y="3998835"/>
            <a:ext cx="383165" cy="335116"/>
          </a:xfrm>
          <a:prstGeom prst="rect">
            <a:avLst/>
          </a:prstGeom>
        </p:spPr>
      </p:pic>
      <p:sp>
        <p:nvSpPr>
          <p:cNvPr id="4" name="object 5">
            <a:extLst>
              <a:ext uri="{FF2B5EF4-FFF2-40B4-BE49-F238E27FC236}">
                <a16:creationId xmlns:a16="http://schemas.microsoft.com/office/drawing/2014/main" id="{E1B81A4F-E3A9-4DF8-AF24-899AEE064971}"/>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E182CA4-B0B8-470C-B9E2-AE0D08B84F03}" type="slidenum">
              <a:rPr lang="en-US" sz="700" smtClean="0">
                <a:solidFill>
                  <a:schemeClr val="bg1"/>
                </a:solidFill>
                <a:latin typeface="DINPro-Light" panose="02000504040000020003" pitchFamily="50" charset="0"/>
                <a:cs typeface="Arial"/>
              </a:rPr>
              <a:t>39</a:t>
            </a:fld>
            <a:endParaRPr sz="700" dirty="0">
              <a:solidFill>
                <a:schemeClr val="bg1"/>
              </a:solidFill>
              <a:latin typeface="DINPro-Light" panose="02000504040000020003" pitchFamily="50" charset="0"/>
              <a:cs typeface="Arial"/>
            </a:endParaRPr>
          </a:p>
        </p:txBody>
      </p:sp>
      <p:sp>
        <p:nvSpPr>
          <p:cNvPr id="7" name="TextBox 6">
            <a:extLst>
              <a:ext uri="{FF2B5EF4-FFF2-40B4-BE49-F238E27FC236}">
                <a16:creationId xmlns:a16="http://schemas.microsoft.com/office/drawing/2014/main" id="{B52A08CD-1582-471B-B10C-986C776FB5DD}"/>
              </a:ext>
            </a:extLst>
          </p:cNvPr>
          <p:cNvSpPr txBox="1"/>
          <p:nvPr/>
        </p:nvSpPr>
        <p:spPr>
          <a:xfrm>
            <a:off x="287655" y="4835852"/>
            <a:ext cx="3293745" cy="307777"/>
          </a:xfrm>
          <a:prstGeom prst="rect">
            <a:avLst/>
          </a:prstGeom>
          <a:noFill/>
        </p:spPr>
        <p:txBody>
          <a:bodyPr wrap="square">
            <a:spAutoFit/>
          </a:bodyPr>
          <a:lstStyle/>
          <a:p>
            <a:r>
              <a:rPr lang="en-US" sz="700" b="1" dirty="0">
                <a:solidFill>
                  <a:schemeClr val="bg1"/>
                </a:solidFill>
                <a:latin typeface="DINPro-Light" panose="02000504040000020003" pitchFamily="50" charset="0"/>
              </a:rPr>
              <a:t>Q3.Which factors are currently most important to you when travelling within Europe?</a:t>
            </a:r>
          </a:p>
        </p:txBody>
      </p:sp>
      <p:sp>
        <p:nvSpPr>
          <p:cNvPr id="11" name="TextBox 10">
            <a:extLst>
              <a:ext uri="{FF2B5EF4-FFF2-40B4-BE49-F238E27FC236}">
                <a16:creationId xmlns:a16="http://schemas.microsoft.com/office/drawing/2014/main" id="{271ACC8C-0975-4705-BF3B-88845A5B92B1}"/>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5,762</a:t>
            </a:r>
          </a:p>
        </p:txBody>
      </p:sp>
      <p:sp>
        <p:nvSpPr>
          <p:cNvPr id="2" name="TextBox 1">
            <a:extLst>
              <a:ext uri="{FF2B5EF4-FFF2-40B4-BE49-F238E27FC236}">
                <a16:creationId xmlns:a16="http://schemas.microsoft.com/office/drawing/2014/main" id="{D41A047A-81DD-464F-AEEC-9CA0CD3C737A}"/>
              </a:ext>
            </a:extLst>
          </p:cNvPr>
          <p:cNvSpPr txBox="1"/>
          <p:nvPr/>
        </p:nvSpPr>
        <p:spPr>
          <a:xfrm>
            <a:off x="243707" y="194607"/>
            <a:ext cx="8458200"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Finding a vaccine for COVID-19 tops the list of factors in travel decision – making, followed very closely by flexible cancellation policies and the complete lifting in travel/ quarantine restrictions</a:t>
            </a:r>
          </a:p>
        </p:txBody>
      </p:sp>
      <p:sp>
        <p:nvSpPr>
          <p:cNvPr id="9" name="object 3">
            <a:extLst>
              <a:ext uri="{FF2B5EF4-FFF2-40B4-BE49-F238E27FC236}">
                <a16:creationId xmlns:a16="http://schemas.microsoft.com/office/drawing/2014/main" id="{E00F99C6-29F9-4948-BB73-61E21407076D}"/>
              </a:ext>
            </a:extLst>
          </p:cNvPr>
          <p:cNvSpPr/>
          <p:nvPr/>
        </p:nvSpPr>
        <p:spPr>
          <a:xfrm>
            <a:off x="288827" y="79058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13" name="TextBox 12">
            <a:extLst>
              <a:ext uri="{FF2B5EF4-FFF2-40B4-BE49-F238E27FC236}">
                <a16:creationId xmlns:a16="http://schemas.microsoft.com/office/drawing/2014/main" id="{8277EC9E-E82B-4632-8984-FD96C8784498}"/>
              </a:ext>
            </a:extLst>
          </p:cNvPr>
          <p:cNvSpPr txBox="1"/>
          <p:nvPr/>
        </p:nvSpPr>
        <p:spPr>
          <a:xfrm>
            <a:off x="6109414" y="3032125"/>
            <a:ext cx="2882185" cy="1223412"/>
          </a:xfrm>
          <a:prstGeom prst="rect">
            <a:avLst/>
          </a:prstGeom>
          <a:noFill/>
        </p:spPr>
        <p:txBody>
          <a:bodyPr wrap="square">
            <a:spAutoFit/>
          </a:bodyPr>
          <a:lstStyle/>
          <a:p>
            <a:pPr algn="r"/>
            <a:r>
              <a:rPr lang="en-US" sz="1050" dirty="0">
                <a:solidFill>
                  <a:schemeClr val="bg1"/>
                </a:solidFill>
                <a:latin typeface="DINPro-Light" panose="02000504040000020003" pitchFamily="50" charset="0"/>
              </a:rPr>
              <a:t>Especially among respondents more eager to travel in the next 6 months, flexibility in cancellation is the single most important factor (10.6%), followed by social distancing in flights/ public transport (9.2%) and only then followed by finding a vaccine (8.8%) and fully lifted travel restrictions (8.8%)</a:t>
            </a:r>
          </a:p>
        </p:txBody>
      </p:sp>
      <p:sp>
        <p:nvSpPr>
          <p:cNvPr id="16" name="object 23">
            <a:extLst>
              <a:ext uri="{FF2B5EF4-FFF2-40B4-BE49-F238E27FC236}">
                <a16:creationId xmlns:a16="http://schemas.microsoft.com/office/drawing/2014/main" id="{49B8312A-BB73-4765-948C-50F52DC911AA}"/>
              </a:ext>
            </a:extLst>
          </p:cNvPr>
          <p:cNvSpPr/>
          <p:nvPr/>
        </p:nvSpPr>
        <p:spPr>
          <a:xfrm>
            <a:off x="5912831" y="2850009"/>
            <a:ext cx="3231169" cy="124284"/>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73B7CC"/>
          </a:solidFill>
        </p:spPr>
        <p:txBody>
          <a:bodyPr wrap="square" lIns="0" tIns="0" rIns="0" bIns="0" rtlCol="0"/>
          <a:lstStyle/>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0674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lang="en-US" dirty="0"/>
          </a:p>
        </p:txBody>
      </p:sp>
      <p:sp>
        <p:nvSpPr>
          <p:cNvPr id="3" name="object 3"/>
          <p:cNvSpPr txBox="1"/>
          <p:nvPr/>
        </p:nvSpPr>
        <p:spPr>
          <a:xfrm>
            <a:off x="1049298" y="1660525"/>
            <a:ext cx="7180301" cy="3672800"/>
          </a:xfrm>
          <a:prstGeom prst="rect">
            <a:avLst/>
          </a:prstGeom>
        </p:spPr>
        <p:txBody>
          <a:bodyPr vert="horz" wrap="square" lIns="0" tIns="30480" rIns="0" bIns="0" rtlCol="0">
            <a:spAutoFit/>
          </a:bodyPr>
          <a:lstStyle/>
          <a:p>
            <a:pPr marL="241300" marR="5080" indent="-228600" algn="just">
              <a:lnSpc>
                <a:spcPts val="1700"/>
              </a:lnSpc>
              <a:spcBef>
                <a:spcPts val="240"/>
              </a:spcBef>
              <a:buClr>
                <a:srgbClr val="2D8CB5"/>
              </a:buClr>
              <a:buFontTx/>
              <a:buChar char="•"/>
              <a:tabLst>
                <a:tab pos="241300" algn="l"/>
              </a:tabLst>
            </a:pPr>
            <a:endParaRPr lang="en-US" sz="1500" spc="-5" dirty="0">
              <a:latin typeface="DINPro-Light" panose="02000504040000020003" pitchFamily="50" charset="0"/>
              <a:cs typeface="Arial"/>
            </a:endParaRPr>
          </a:p>
          <a:p>
            <a:pPr marL="241300" marR="5080" indent="-228600" algn="just">
              <a:lnSpc>
                <a:spcPts val="1700"/>
              </a:lnSpc>
              <a:spcBef>
                <a:spcPts val="240"/>
              </a:spcBef>
              <a:buClr>
                <a:srgbClr val="2D8CB5"/>
              </a:buClr>
              <a:buFontTx/>
              <a:buChar char="•"/>
              <a:tabLst>
                <a:tab pos="241300" algn="l"/>
              </a:tabLst>
            </a:pPr>
            <a:r>
              <a:rPr lang="en-US" sz="1500" spc="-5" dirty="0">
                <a:latin typeface="DINPro-Light" panose="02000504040000020003" pitchFamily="50" charset="0"/>
                <a:cs typeface="Arial"/>
              </a:rPr>
              <a:t>Finding a </a:t>
            </a:r>
            <a:r>
              <a:rPr lang="en-US" sz="1500" b="1" spc="-5" dirty="0">
                <a:latin typeface="DINPro-Light" panose="02000504040000020003" pitchFamily="50" charset="0"/>
                <a:cs typeface="Arial"/>
              </a:rPr>
              <a:t>treatment/vaccine for COVID-19</a:t>
            </a:r>
            <a:r>
              <a:rPr lang="en-US" sz="1500" spc="-5" dirty="0">
                <a:latin typeface="DINPro-Light" panose="02000504040000020003" pitchFamily="50" charset="0"/>
                <a:cs typeface="Arial"/>
              </a:rPr>
              <a:t> is expected to have only a mildly positive impact on travel, at least for the short-term, as only 44% of respondents state that they intend to plan their pre COVID-19 trip immediately after a treatment or vaccine has been found. </a:t>
            </a:r>
          </a:p>
          <a:p>
            <a:pPr marL="241300" marR="5080" indent="-228600" algn="just">
              <a:lnSpc>
                <a:spcPts val="1700"/>
              </a:lnSpc>
              <a:spcBef>
                <a:spcPts val="240"/>
              </a:spcBef>
              <a:buClr>
                <a:srgbClr val="2D8CB5"/>
              </a:buClr>
              <a:buFontTx/>
              <a:buChar char="•"/>
              <a:tabLst>
                <a:tab pos="241300" algn="l"/>
              </a:tabLst>
            </a:pPr>
            <a:r>
              <a:rPr lang="en-US" sz="1500" b="1" spc="-5" dirty="0">
                <a:latin typeface="DINPro-Light" panose="02000504040000020003" pitchFamily="50" charset="0"/>
                <a:cs typeface="Arial"/>
              </a:rPr>
              <a:t>Quarantine measures</a:t>
            </a:r>
            <a:r>
              <a:rPr lang="en-US" sz="1500" spc="-5" dirty="0">
                <a:latin typeface="DINPro-Light" panose="02000504040000020003" pitchFamily="50" charset="0"/>
                <a:cs typeface="Arial"/>
              </a:rPr>
              <a:t> during a trip (15%), rising numbers of </a:t>
            </a:r>
            <a:r>
              <a:rPr lang="en-US" sz="1500" b="1" spc="-5" dirty="0">
                <a:latin typeface="DINPro-Light" panose="02000504040000020003" pitchFamily="50" charset="0"/>
                <a:cs typeface="Arial"/>
              </a:rPr>
              <a:t>COVID-19 cases </a:t>
            </a:r>
            <a:r>
              <a:rPr lang="en-US" sz="1500" spc="-5" dirty="0">
                <a:latin typeface="DINPro-Light" panose="02000504040000020003" pitchFamily="50" charset="0"/>
                <a:cs typeface="Arial"/>
              </a:rPr>
              <a:t>(12%) or getting </a:t>
            </a:r>
            <a:r>
              <a:rPr lang="en-US" sz="1500" b="1" spc="-5" dirty="0">
                <a:latin typeface="DINPro-Light" panose="02000504040000020003" pitchFamily="50" charset="0"/>
                <a:cs typeface="Arial"/>
              </a:rPr>
              <a:t>ill at the destination </a:t>
            </a:r>
            <a:r>
              <a:rPr lang="en-US" sz="1500" spc="-5" dirty="0">
                <a:latin typeface="DINPro-Light" panose="02000504040000020003" pitchFamily="50" charset="0"/>
                <a:cs typeface="Arial"/>
              </a:rPr>
              <a:t>(11%) as well as </a:t>
            </a:r>
            <a:r>
              <a:rPr lang="en-US" sz="1500" b="1" spc="-5" dirty="0">
                <a:latin typeface="DINPro-Light" panose="02000504040000020003" pitchFamily="50" charset="0"/>
                <a:cs typeface="Arial"/>
              </a:rPr>
              <a:t>changing travel restrictions</a:t>
            </a:r>
            <a:r>
              <a:rPr lang="en-US" sz="1500" spc="-5" dirty="0">
                <a:latin typeface="DINPro-Light" panose="02000504040000020003" pitchFamily="50" charset="0"/>
                <a:cs typeface="Arial"/>
              </a:rPr>
              <a:t> (10%), are the primary concerns for “early bird” travellers.</a:t>
            </a:r>
          </a:p>
          <a:p>
            <a:pPr marL="241300" marR="5080" indent="-228600" algn="just">
              <a:lnSpc>
                <a:spcPts val="1700"/>
              </a:lnSpc>
              <a:spcBef>
                <a:spcPts val="240"/>
              </a:spcBef>
              <a:buClr>
                <a:srgbClr val="2D8CB5"/>
              </a:buClr>
              <a:buFontTx/>
              <a:buChar char="•"/>
              <a:tabLst>
                <a:tab pos="241300" algn="l"/>
              </a:tabLst>
            </a:pPr>
            <a:r>
              <a:rPr lang="en-US" sz="1500" spc="-5" dirty="0">
                <a:latin typeface="DINPro-Light" panose="02000504040000020003" pitchFamily="50" charset="0"/>
                <a:cs typeface="Arial"/>
              </a:rPr>
              <a:t>With regard to personal health, </a:t>
            </a:r>
            <a:r>
              <a:rPr lang="en-US" sz="1500" b="1" spc="-5" dirty="0">
                <a:latin typeface="DINPro-Light" panose="02000504040000020003" pitchFamily="50" charset="0"/>
                <a:cs typeface="Arial"/>
              </a:rPr>
              <a:t>air travel </a:t>
            </a:r>
            <a:r>
              <a:rPr lang="en-US" sz="1500" spc="-5" dirty="0">
                <a:latin typeface="DINPro-Light" panose="02000504040000020003" pitchFamily="50" charset="0"/>
                <a:cs typeface="Arial"/>
              </a:rPr>
              <a:t>is considered the less safe part of a journey (20%) with fewer than 50% of respondents stating that they intend to travel by plane on their next trip*. </a:t>
            </a:r>
          </a:p>
          <a:p>
            <a:pPr marL="241300" marR="5080" indent="-228600" algn="just">
              <a:lnSpc>
                <a:spcPts val="1700"/>
              </a:lnSpc>
              <a:spcBef>
                <a:spcPts val="240"/>
              </a:spcBef>
              <a:buClr>
                <a:srgbClr val="2D8CB5"/>
              </a:buClr>
              <a:buFontTx/>
              <a:buChar char="•"/>
              <a:tabLst>
                <a:tab pos="241300" algn="l"/>
              </a:tabLst>
            </a:pPr>
            <a:r>
              <a:rPr lang="en-US" sz="1500" spc="-5" dirty="0">
                <a:solidFill>
                  <a:srgbClr val="000000"/>
                </a:solidFill>
                <a:latin typeface="DINPro-Light" panose="02000504040000020003" pitchFamily="50" charset="0"/>
                <a:cs typeface="Arial"/>
              </a:rPr>
              <a:t>The </a:t>
            </a:r>
            <a:r>
              <a:rPr lang="en-US" sz="1500" b="1" spc="-5" dirty="0">
                <a:solidFill>
                  <a:srgbClr val="000000"/>
                </a:solidFill>
                <a:latin typeface="DINPro-Light" panose="02000504040000020003" pitchFamily="50" charset="0"/>
                <a:cs typeface="Arial"/>
              </a:rPr>
              <a:t>substantial climate of uncertainty</a:t>
            </a:r>
            <a:r>
              <a:rPr lang="en-US" sz="1500" spc="-5" dirty="0">
                <a:solidFill>
                  <a:srgbClr val="000000"/>
                </a:solidFill>
                <a:latin typeface="DINPro-Light" panose="02000504040000020003" pitchFamily="50" charset="0"/>
                <a:cs typeface="Arial"/>
              </a:rPr>
              <a:t> is also highlighted by the large part of respondents (32%) that have not</a:t>
            </a:r>
            <a:r>
              <a:rPr lang="el-GR" sz="1500" spc="-5" dirty="0">
                <a:solidFill>
                  <a:srgbClr val="000000"/>
                </a:solidFill>
                <a:latin typeface="DINPro-Light" panose="02000504040000020003" pitchFamily="50" charset="0"/>
                <a:cs typeface="Arial"/>
              </a:rPr>
              <a:t> </a:t>
            </a:r>
            <a:r>
              <a:rPr lang="en-GB" sz="1500" spc="-5" dirty="0">
                <a:solidFill>
                  <a:srgbClr val="000000"/>
                </a:solidFill>
                <a:latin typeface="DINPro-Light" panose="02000504040000020003" pitchFamily="50" charset="0"/>
                <a:cs typeface="Arial"/>
              </a:rPr>
              <a:t>yet</a:t>
            </a:r>
            <a:r>
              <a:rPr lang="en-US" sz="1500" spc="-5" dirty="0">
                <a:solidFill>
                  <a:srgbClr val="000000"/>
                </a:solidFill>
                <a:latin typeface="DINPro-Light" panose="02000504040000020003" pitchFamily="50" charset="0"/>
                <a:cs typeface="Arial"/>
              </a:rPr>
              <a:t> made a decision as to when they will take their next trip.</a:t>
            </a:r>
          </a:p>
          <a:p>
            <a:pPr marL="241300" marR="5080" indent="-228600" algn="just">
              <a:lnSpc>
                <a:spcPts val="1700"/>
              </a:lnSpc>
              <a:spcBef>
                <a:spcPts val="240"/>
              </a:spcBef>
              <a:buClr>
                <a:srgbClr val="2D8CB5"/>
              </a:buClr>
              <a:buFontTx/>
              <a:buChar char="•"/>
              <a:tabLst>
                <a:tab pos="241300" algn="l"/>
              </a:tabLst>
            </a:pPr>
            <a:endParaRPr lang="en-US" sz="1500" spc="-5" dirty="0">
              <a:latin typeface="DINPro-Light" panose="02000504040000020003" pitchFamily="50" charset="0"/>
              <a:cs typeface="Arial"/>
            </a:endParaRPr>
          </a:p>
          <a:p>
            <a:pPr marL="241300" marR="5080" indent="-228600" algn="just">
              <a:lnSpc>
                <a:spcPts val="1700"/>
              </a:lnSpc>
              <a:spcBef>
                <a:spcPts val="240"/>
              </a:spcBef>
              <a:buClr>
                <a:srgbClr val="2D8CB5"/>
              </a:buClr>
              <a:buFontTx/>
              <a:buChar char="•"/>
              <a:tabLst>
                <a:tab pos="241300" algn="l"/>
              </a:tabLst>
            </a:pPr>
            <a:endParaRPr lang="en-US" sz="1500" spc="-5" dirty="0">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1</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54642B4-A7CB-415C-B721-115391ECC4D7}" type="slidenum">
              <a:rPr lang="en-US" sz="700" smtClean="0">
                <a:latin typeface="DINPro-Light" panose="02000504040000020003" pitchFamily="50" charset="0"/>
                <a:cs typeface="Arial"/>
              </a:rPr>
              <a:t>4</a:t>
            </a:fld>
            <a:endParaRPr sz="700" dirty="0">
              <a:latin typeface="DINPro-Light" panose="02000504040000020003" pitchFamily="50" charset="0"/>
              <a:cs typeface="Arial"/>
            </a:endParaRPr>
          </a:p>
        </p:txBody>
      </p:sp>
      <p:sp>
        <p:nvSpPr>
          <p:cNvPr id="8" name="TextBox 7">
            <a:extLst>
              <a:ext uri="{FF2B5EF4-FFF2-40B4-BE49-F238E27FC236}">
                <a16:creationId xmlns:a16="http://schemas.microsoft.com/office/drawing/2014/main" id="{8A8574D3-D890-435C-A85F-37F660F75D45}"/>
              </a:ext>
            </a:extLst>
          </p:cNvPr>
          <p:cNvSpPr txBox="1"/>
          <p:nvPr/>
        </p:nvSpPr>
        <p:spPr>
          <a:xfrm>
            <a:off x="4343400" y="4880281"/>
            <a:ext cx="3886199" cy="215444"/>
          </a:xfrm>
          <a:prstGeom prst="rect">
            <a:avLst/>
          </a:prstGeom>
          <a:noFill/>
        </p:spPr>
        <p:txBody>
          <a:bodyPr wrap="square">
            <a:spAutoFit/>
          </a:bodyPr>
          <a:lstStyle/>
          <a:p>
            <a:pPr algn="r"/>
            <a:r>
              <a:rPr lang="en-US" sz="800" dirty="0">
                <a:latin typeface="DINPro-Light" panose="02000504040000020003" pitchFamily="50" charset="0"/>
              </a:rPr>
              <a:t>*According to UNWTO data, in 2018 the share of air travel in tourism was 58%.</a:t>
            </a:r>
          </a:p>
        </p:txBody>
      </p:sp>
    </p:spTree>
    <p:extLst>
      <p:ext uri="{BB962C8B-B14F-4D97-AF65-F5344CB8AC3E}">
        <p14:creationId xmlns:p14="http://schemas.microsoft.com/office/powerpoint/2010/main" val="1831941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800319-0978-45D1-8668-34D829BC92BD}"/>
              </a:ext>
            </a:extLst>
          </p:cNvPr>
          <p:cNvSpPr/>
          <p:nvPr/>
        </p:nvSpPr>
        <p:spPr>
          <a:xfrm>
            <a:off x="0" y="0"/>
            <a:ext cx="9144000" cy="5149849"/>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5">
            <a:extLst>
              <a:ext uri="{FF2B5EF4-FFF2-40B4-BE49-F238E27FC236}">
                <a16:creationId xmlns:a16="http://schemas.microsoft.com/office/drawing/2014/main" id="{7841C6D9-2937-40FB-B440-3F4F52C38BFC}"/>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01E5A4B-98C3-4764-AE48-BC6708A02140}" type="slidenum">
              <a:rPr lang="en-US" sz="700" smtClean="0">
                <a:solidFill>
                  <a:schemeClr val="bg1"/>
                </a:solidFill>
                <a:latin typeface="DINPro-Light" panose="02000504040000020003" pitchFamily="50" charset="0"/>
                <a:cs typeface="Arial"/>
              </a:rPr>
              <a:t>40</a:t>
            </a:fld>
            <a:endParaRPr sz="700" dirty="0">
              <a:solidFill>
                <a:schemeClr val="bg1"/>
              </a:solidFill>
              <a:latin typeface="DINPro-Light" panose="02000504040000020003" pitchFamily="50" charset="0"/>
              <a:cs typeface="Arial"/>
            </a:endParaRPr>
          </a:p>
        </p:txBody>
      </p:sp>
      <p:sp>
        <p:nvSpPr>
          <p:cNvPr id="2" name="TextBox 1">
            <a:extLst>
              <a:ext uri="{FF2B5EF4-FFF2-40B4-BE49-F238E27FC236}">
                <a16:creationId xmlns:a16="http://schemas.microsoft.com/office/drawing/2014/main" id="{2E689067-C63E-4B78-A2D8-B34AB5121962}"/>
              </a:ext>
            </a:extLst>
          </p:cNvPr>
          <p:cNvSpPr txBox="1"/>
          <p:nvPr/>
        </p:nvSpPr>
        <p:spPr>
          <a:xfrm>
            <a:off x="287655" y="4835852"/>
            <a:ext cx="3293745" cy="200055"/>
          </a:xfrm>
          <a:prstGeom prst="rect">
            <a:avLst/>
          </a:prstGeom>
          <a:noFill/>
        </p:spPr>
        <p:txBody>
          <a:bodyPr wrap="square">
            <a:spAutoFit/>
          </a:bodyPr>
          <a:lstStyle/>
          <a:p>
            <a:r>
              <a:rPr lang="en-US" sz="700" b="1" dirty="0">
                <a:solidFill>
                  <a:schemeClr val="bg1"/>
                </a:solidFill>
                <a:latin typeface="DINPro-Light" panose="02000504040000020003" pitchFamily="50" charset="0"/>
              </a:rPr>
              <a:t>Q4.What currently concerns you the most about travelling within Europe?</a:t>
            </a:r>
          </a:p>
        </p:txBody>
      </p:sp>
      <p:sp>
        <p:nvSpPr>
          <p:cNvPr id="3" name="TextBox 2">
            <a:extLst>
              <a:ext uri="{FF2B5EF4-FFF2-40B4-BE49-F238E27FC236}">
                <a16:creationId xmlns:a16="http://schemas.microsoft.com/office/drawing/2014/main" id="{161F87EB-3ABF-47D3-AF74-874DAD252052}"/>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5,762</a:t>
            </a:r>
          </a:p>
        </p:txBody>
      </p:sp>
      <p:sp>
        <p:nvSpPr>
          <p:cNvPr id="4" name="TextBox 3">
            <a:extLst>
              <a:ext uri="{FF2B5EF4-FFF2-40B4-BE49-F238E27FC236}">
                <a16:creationId xmlns:a16="http://schemas.microsoft.com/office/drawing/2014/main" id="{2EEDF964-B90D-446C-8B43-8629B591ED92}"/>
              </a:ext>
            </a:extLst>
          </p:cNvPr>
          <p:cNvSpPr txBox="1"/>
          <p:nvPr/>
        </p:nvSpPr>
        <p:spPr>
          <a:xfrm>
            <a:off x="76200" y="176862"/>
            <a:ext cx="8122762" cy="738664"/>
          </a:xfrm>
          <a:prstGeom prst="rect">
            <a:avLst/>
          </a:prstGeom>
          <a:noFill/>
        </p:spPr>
        <p:txBody>
          <a:bodyPr wrap="square">
            <a:spAutoFit/>
          </a:bodyPr>
          <a:lstStyle/>
          <a:p>
            <a:r>
              <a:rPr lang="en-US" sz="1400" spc="-75" dirty="0">
                <a:solidFill>
                  <a:schemeClr val="bg1"/>
                </a:solidFill>
                <a:latin typeface="DINPro-Light" panose="02000504040000020003" pitchFamily="50" charset="0"/>
              </a:rPr>
              <a:t>SIZING UP TRAVEL ANXIETIES</a:t>
            </a:r>
            <a:r>
              <a:rPr lang="en-US" sz="1400" spc="-75" dirty="0">
                <a:solidFill>
                  <a:srgbClr val="3FAEDC"/>
                </a:solidFill>
                <a:latin typeface="DINPro-Light" panose="02000504040000020003" pitchFamily="50" charset="0"/>
              </a:rPr>
              <a:t> </a:t>
            </a:r>
          </a:p>
          <a:p>
            <a:r>
              <a:rPr lang="en-US" sz="1400" dirty="0">
                <a:solidFill>
                  <a:schemeClr val="bg1"/>
                </a:solidFill>
                <a:latin typeface="DINPro-Bold" panose="02000503030000020004" pitchFamily="50" charset="0"/>
              </a:rPr>
              <a:t>While quarantine measures is the major issue impacting choices about travelling, health concerns at the destination also figure prominently</a:t>
            </a:r>
          </a:p>
        </p:txBody>
      </p:sp>
      <p:pic>
        <p:nvPicPr>
          <p:cNvPr id="7" name="Picture 6" descr="Timeline&#10;&#10;Description automatically generated">
            <a:extLst>
              <a:ext uri="{FF2B5EF4-FFF2-40B4-BE49-F238E27FC236}">
                <a16:creationId xmlns:a16="http://schemas.microsoft.com/office/drawing/2014/main" id="{055D20FB-B2A0-484D-B4F9-A236ACBDC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9" t="31564" r="878" b="10049"/>
          <a:stretch/>
        </p:blipFill>
        <p:spPr>
          <a:xfrm>
            <a:off x="3336" y="1577720"/>
            <a:ext cx="8195626" cy="2788186"/>
          </a:xfrm>
          <a:prstGeom prst="rect">
            <a:avLst/>
          </a:prstGeom>
        </p:spPr>
      </p:pic>
    </p:spTree>
    <p:extLst>
      <p:ext uri="{BB962C8B-B14F-4D97-AF65-F5344CB8AC3E}">
        <p14:creationId xmlns:p14="http://schemas.microsoft.com/office/powerpoint/2010/main" val="3547300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800319-0978-45D1-8668-34D829BC92BD}"/>
              </a:ext>
            </a:extLst>
          </p:cNvPr>
          <p:cNvSpPr/>
          <p:nvPr/>
        </p:nvSpPr>
        <p:spPr>
          <a:xfrm>
            <a:off x="0" y="0"/>
            <a:ext cx="9144000" cy="5149849"/>
          </a:xfrm>
          <a:prstGeom prst="rect">
            <a:avLst/>
          </a:prstGeom>
          <a:solidFill>
            <a:srgbClr val="3FA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5">
            <a:extLst>
              <a:ext uri="{FF2B5EF4-FFF2-40B4-BE49-F238E27FC236}">
                <a16:creationId xmlns:a16="http://schemas.microsoft.com/office/drawing/2014/main" id="{7841C6D9-2937-40FB-B440-3F4F52C38BFC}"/>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01E5A4B-98C3-4764-AE48-BC6708A02140}" type="slidenum">
              <a:rPr lang="en-US" sz="700" smtClean="0">
                <a:solidFill>
                  <a:schemeClr val="bg1"/>
                </a:solidFill>
                <a:latin typeface="DINPro-Light" panose="02000504040000020003" pitchFamily="50" charset="0"/>
                <a:cs typeface="Arial"/>
              </a:rPr>
              <a:t>41</a:t>
            </a:fld>
            <a:endParaRPr sz="700" dirty="0">
              <a:solidFill>
                <a:schemeClr val="bg1"/>
              </a:solidFill>
              <a:latin typeface="DINPro-Light" panose="02000504040000020003" pitchFamily="50" charset="0"/>
              <a:cs typeface="Arial"/>
            </a:endParaRPr>
          </a:p>
        </p:txBody>
      </p:sp>
      <p:sp>
        <p:nvSpPr>
          <p:cNvPr id="2" name="TextBox 1">
            <a:extLst>
              <a:ext uri="{FF2B5EF4-FFF2-40B4-BE49-F238E27FC236}">
                <a16:creationId xmlns:a16="http://schemas.microsoft.com/office/drawing/2014/main" id="{2E689067-C63E-4B78-A2D8-B34AB5121962}"/>
              </a:ext>
            </a:extLst>
          </p:cNvPr>
          <p:cNvSpPr txBox="1"/>
          <p:nvPr/>
        </p:nvSpPr>
        <p:spPr>
          <a:xfrm>
            <a:off x="287655" y="4835852"/>
            <a:ext cx="3293745" cy="200055"/>
          </a:xfrm>
          <a:prstGeom prst="rect">
            <a:avLst/>
          </a:prstGeom>
          <a:noFill/>
        </p:spPr>
        <p:txBody>
          <a:bodyPr wrap="square">
            <a:spAutoFit/>
          </a:bodyPr>
          <a:lstStyle/>
          <a:p>
            <a:r>
              <a:rPr lang="en-US" sz="700" b="1" dirty="0">
                <a:solidFill>
                  <a:schemeClr val="bg1"/>
                </a:solidFill>
                <a:latin typeface="DINPro-Light" panose="02000504040000020003" pitchFamily="50" charset="0"/>
              </a:rPr>
              <a:t>Q4.What currently concerns you the most about travelling within Europe?</a:t>
            </a:r>
          </a:p>
        </p:txBody>
      </p:sp>
      <p:sp>
        <p:nvSpPr>
          <p:cNvPr id="3" name="TextBox 2">
            <a:extLst>
              <a:ext uri="{FF2B5EF4-FFF2-40B4-BE49-F238E27FC236}">
                <a16:creationId xmlns:a16="http://schemas.microsoft.com/office/drawing/2014/main" id="{161F87EB-3ABF-47D3-AF74-874DAD252052}"/>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3,086</a:t>
            </a:r>
          </a:p>
        </p:txBody>
      </p:sp>
      <p:sp>
        <p:nvSpPr>
          <p:cNvPr id="4" name="TextBox 3">
            <a:extLst>
              <a:ext uri="{FF2B5EF4-FFF2-40B4-BE49-F238E27FC236}">
                <a16:creationId xmlns:a16="http://schemas.microsoft.com/office/drawing/2014/main" id="{CD1CE873-9EE4-48DE-A5D3-D1E26963BAC5}"/>
              </a:ext>
            </a:extLst>
          </p:cNvPr>
          <p:cNvSpPr txBox="1"/>
          <p:nvPr/>
        </p:nvSpPr>
        <p:spPr>
          <a:xfrm>
            <a:off x="76199" y="176862"/>
            <a:ext cx="8915401" cy="738664"/>
          </a:xfrm>
          <a:prstGeom prst="rect">
            <a:avLst/>
          </a:prstGeom>
          <a:noFill/>
        </p:spPr>
        <p:txBody>
          <a:bodyPr wrap="square">
            <a:spAutoFit/>
          </a:bodyPr>
          <a:lstStyle/>
          <a:p>
            <a:r>
              <a:rPr lang="en-GB" sz="1400" spc="-75" dirty="0">
                <a:solidFill>
                  <a:schemeClr val="bg1"/>
                </a:solidFill>
                <a:latin typeface="DINPro-Light" panose="02000504040000020003" pitchFamily="50" charset="0"/>
              </a:rPr>
              <a:t>TRAVEL CONCERNS OF “EARLY BIRD” TRAVELLERS</a:t>
            </a:r>
            <a:endParaRPr lang="en-US" sz="1400" strike="sngStrike" spc="-75" dirty="0">
              <a:solidFill>
                <a:schemeClr val="bg1"/>
              </a:solidFill>
              <a:latin typeface="DINPro-Light" panose="02000504040000020003" pitchFamily="50" charset="0"/>
            </a:endParaRPr>
          </a:p>
          <a:p>
            <a:r>
              <a:rPr lang="en-US" sz="1400" dirty="0">
                <a:solidFill>
                  <a:schemeClr val="bg1"/>
                </a:solidFill>
                <a:latin typeface="DINPro-Bold" panose="02000503030000020004" pitchFamily="50" charset="0"/>
              </a:rPr>
              <a:t>Bureaucratic</a:t>
            </a:r>
            <a:r>
              <a:rPr lang="el-GR" sz="1400" dirty="0">
                <a:solidFill>
                  <a:schemeClr val="bg1"/>
                </a:solidFill>
                <a:latin typeface="DINPro-Bold" panose="02000503030000020004" pitchFamily="50" charset="0"/>
              </a:rPr>
              <a:t>/ </a:t>
            </a:r>
            <a:r>
              <a:rPr lang="en-US" sz="1400" dirty="0">
                <a:solidFill>
                  <a:schemeClr val="bg1"/>
                </a:solidFill>
                <a:latin typeface="DINPro-Bold" panose="02000503030000020004" pitchFamily="50" charset="0"/>
              </a:rPr>
              <a:t>administrative processes (</a:t>
            </a:r>
            <a:r>
              <a:rPr lang="en-GB" sz="1400" dirty="0">
                <a:solidFill>
                  <a:schemeClr val="bg1"/>
                </a:solidFill>
                <a:latin typeface="DINPro-Bold" panose="02000503030000020004" pitchFamily="50" charset="0"/>
              </a:rPr>
              <a:t>i.e. </a:t>
            </a:r>
            <a:r>
              <a:rPr lang="en-US" sz="1400" dirty="0">
                <a:solidFill>
                  <a:schemeClr val="bg1"/>
                </a:solidFill>
                <a:latin typeface="DINPro-Bold" panose="02000503030000020004" pitchFamily="50" charset="0"/>
              </a:rPr>
              <a:t>quarantine, changes in travel restrictions, booking &amp; cancellation policies) pose a greater concern for respondents with short-term travel plans</a:t>
            </a:r>
          </a:p>
        </p:txBody>
      </p:sp>
      <p:pic>
        <p:nvPicPr>
          <p:cNvPr id="8" name="Picture 7" descr="Timeline&#10;&#10;Description automatically generated">
            <a:extLst>
              <a:ext uri="{FF2B5EF4-FFF2-40B4-BE49-F238E27FC236}">
                <a16:creationId xmlns:a16="http://schemas.microsoft.com/office/drawing/2014/main" id="{1DF6195F-4C6F-4D26-8F9C-101B86F8D7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7" t="30764" r="2633" b="8310"/>
          <a:stretch/>
        </p:blipFill>
        <p:spPr>
          <a:xfrm>
            <a:off x="1" y="1482259"/>
            <a:ext cx="8382000" cy="3043309"/>
          </a:xfrm>
          <a:prstGeom prst="rect">
            <a:avLst/>
          </a:prstGeom>
        </p:spPr>
      </p:pic>
    </p:spTree>
    <p:extLst>
      <p:ext uri="{BB962C8B-B14F-4D97-AF65-F5344CB8AC3E}">
        <p14:creationId xmlns:p14="http://schemas.microsoft.com/office/powerpoint/2010/main" val="1733049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681B4DD3-026A-4F04-9463-6F34C73A79A4}"/>
              </a:ext>
            </a:extLst>
          </p:cNvPr>
          <p:cNvSpPr/>
          <p:nvPr/>
        </p:nvSpPr>
        <p:spPr>
          <a:xfrm>
            <a:off x="5869707" y="1238989"/>
            <a:ext cx="3274294" cy="3910860"/>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0A0936"/>
          </a:solidFill>
        </p:spPr>
        <p:txBody>
          <a:bodyPr wrap="square" lIns="0" tIns="0" rIns="0" bIns="0" rtlCol="0"/>
          <a:lstStyle/>
          <a:p>
            <a:endParaRPr lang="en-US" dirty="0"/>
          </a:p>
        </p:txBody>
      </p:sp>
      <p:sp>
        <p:nvSpPr>
          <p:cNvPr id="72" name="TextBox 71">
            <a:extLst>
              <a:ext uri="{FF2B5EF4-FFF2-40B4-BE49-F238E27FC236}">
                <a16:creationId xmlns:a16="http://schemas.microsoft.com/office/drawing/2014/main" id="{1A106770-30E2-4F75-9F00-E3C65A805AFC}"/>
              </a:ext>
            </a:extLst>
          </p:cNvPr>
          <p:cNvSpPr txBox="1"/>
          <p:nvPr/>
        </p:nvSpPr>
        <p:spPr>
          <a:xfrm>
            <a:off x="6781800" y="3041772"/>
            <a:ext cx="2233612" cy="1107996"/>
          </a:xfrm>
          <a:prstGeom prst="rect">
            <a:avLst/>
          </a:prstGeom>
          <a:noFill/>
        </p:spPr>
        <p:txBody>
          <a:bodyPr wrap="square">
            <a:spAutoFit/>
          </a:bodyPr>
          <a:lstStyle/>
          <a:p>
            <a:pPr algn="r"/>
            <a:r>
              <a:rPr lang="en-US" sz="1100" dirty="0">
                <a:solidFill>
                  <a:schemeClr val="bg1"/>
                </a:solidFill>
                <a:latin typeface="DINPro-Light" panose="02000504040000020003" pitchFamily="50" charset="0"/>
              </a:rPr>
              <a:t>In-destination transport (i.e. metro, bus, taxi), attractions, tours and activities as well as public spaces and accommodation are also considered important</a:t>
            </a:r>
          </a:p>
        </p:txBody>
      </p:sp>
      <p:sp>
        <p:nvSpPr>
          <p:cNvPr id="74" name="object 19">
            <a:extLst>
              <a:ext uri="{FF2B5EF4-FFF2-40B4-BE49-F238E27FC236}">
                <a16:creationId xmlns:a16="http://schemas.microsoft.com/office/drawing/2014/main" id="{F4FF6165-1BDA-4845-875D-9048C758B41B}"/>
              </a:ext>
            </a:extLst>
          </p:cNvPr>
          <p:cNvSpPr/>
          <p:nvPr/>
        </p:nvSpPr>
        <p:spPr>
          <a:xfrm rot="5400000">
            <a:off x="7743299" y="1594212"/>
            <a:ext cx="134663" cy="2666739"/>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graphicFrame>
        <p:nvGraphicFramePr>
          <p:cNvPr id="4" name="Chart 3">
            <a:extLst>
              <a:ext uri="{FF2B5EF4-FFF2-40B4-BE49-F238E27FC236}">
                <a16:creationId xmlns:a16="http://schemas.microsoft.com/office/drawing/2014/main" id="{1752A34C-4AC9-48BF-A4D3-DC6A716AAA62}"/>
              </a:ext>
            </a:extLst>
          </p:cNvPr>
          <p:cNvGraphicFramePr/>
          <p:nvPr>
            <p:extLst>
              <p:ext uri="{D42A27DB-BD31-4B8C-83A1-F6EECF244321}">
                <p14:modId xmlns:p14="http://schemas.microsoft.com/office/powerpoint/2010/main" val="4166839427"/>
              </p:ext>
            </p:extLst>
          </p:nvPr>
        </p:nvGraphicFramePr>
        <p:xfrm>
          <a:off x="1262045" y="1664825"/>
          <a:ext cx="3274293" cy="307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E5D87CC-F0D6-40A4-9902-671361F39E04}"/>
              </a:ext>
            </a:extLst>
          </p:cNvPr>
          <p:cNvSpPr txBox="1"/>
          <p:nvPr/>
        </p:nvSpPr>
        <p:spPr>
          <a:xfrm>
            <a:off x="1534496" y="1295493"/>
            <a:ext cx="2883833" cy="369332"/>
          </a:xfrm>
          <a:prstGeom prst="rect">
            <a:avLst/>
          </a:prstGeom>
          <a:noFill/>
        </p:spPr>
        <p:txBody>
          <a:bodyPr wrap="square">
            <a:spAutoFit/>
          </a:bodyPr>
          <a:lstStyle/>
          <a:p>
            <a:pPr algn="ctr"/>
            <a:r>
              <a:rPr lang="en-US" sz="900" b="1" dirty="0">
                <a:solidFill>
                  <a:srgbClr val="0A0936"/>
                </a:solidFill>
                <a:latin typeface="DINPro-Light" panose="02000504040000020003" pitchFamily="50" charset="0"/>
              </a:rPr>
              <a:t>Top 5 touch points of concern during travel </a:t>
            </a:r>
          </a:p>
          <a:p>
            <a:pPr algn="ctr"/>
            <a:r>
              <a:rPr lang="en-US" sz="900" b="1" dirty="0">
                <a:solidFill>
                  <a:srgbClr val="0A0936"/>
                </a:solidFill>
                <a:latin typeface="DINPro-Light" panose="02000504040000020003" pitchFamily="50" charset="0"/>
              </a:rPr>
              <a:t>in relation to personal health &amp; safety</a:t>
            </a:r>
          </a:p>
        </p:txBody>
      </p:sp>
      <p:pic>
        <p:nvPicPr>
          <p:cNvPr id="9" name="Picture 8">
            <a:extLst>
              <a:ext uri="{FF2B5EF4-FFF2-40B4-BE49-F238E27FC236}">
                <a16:creationId xmlns:a16="http://schemas.microsoft.com/office/drawing/2014/main" id="{382804CC-017C-4BD4-843E-C53878E4A3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651" b="13009"/>
          <a:stretch/>
        </p:blipFill>
        <p:spPr>
          <a:xfrm>
            <a:off x="2610266" y="2127859"/>
            <a:ext cx="288925" cy="258184"/>
          </a:xfrm>
          <a:prstGeom prst="rect">
            <a:avLst/>
          </a:prstGeom>
        </p:spPr>
      </p:pic>
      <p:pic>
        <p:nvPicPr>
          <p:cNvPr id="11" name="Picture 10">
            <a:extLst>
              <a:ext uri="{FF2B5EF4-FFF2-40B4-BE49-F238E27FC236}">
                <a16:creationId xmlns:a16="http://schemas.microsoft.com/office/drawing/2014/main" id="{577A0E60-558C-42BD-9CCD-6C306C1737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131" b="14489"/>
          <a:stretch/>
        </p:blipFill>
        <p:spPr>
          <a:xfrm>
            <a:off x="2581893" y="2414730"/>
            <a:ext cx="288925" cy="257710"/>
          </a:xfrm>
          <a:prstGeom prst="rect">
            <a:avLst/>
          </a:prstGeom>
        </p:spPr>
      </p:pic>
      <p:pic>
        <p:nvPicPr>
          <p:cNvPr id="13" name="Picture 12">
            <a:extLst>
              <a:ext uri="{FF2B5EF4-FFF2-40B4-BE49-F238E27FC236}">
                <a16:creationId xmlns:a16="http://schemas.microsoft.com/office/drawing/2014/main" id="{5107EA98-A79E-4830-B934-1FEB7C2D3B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2" b="17448"/>
          <a:stretch/>
        </p:blipFill>
        <p:spPr>
          <a:xfrm>
            <a:off x="2581893" y="2710652"/>
            <a:ext cx="288925" cy="241342"/>
          </a:xfrm>
          <a:prstGeom prst="rect">
            <a:avLst/>
          </a:prstGeom>
        </p:spPr>
      </p:pic>
      <p:pic>
        <p:nvPicPr>
          <p:cNvPr id="15" name="Picture 14">
            <a:extLst>
              <a:ext uri="{FF2B5EF4-FFF2-40B4-BE49-F238E27FC236}">
                <a16:creationId xmlns:a16="http://schemas.microsoft.com/office/drawing/2014/main" id="{2A6D686C-858E-4CFF-9CA5-C07F2C48EA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172" b="32671"/>
          <a:stretch/>
        </p:blipFill>
        <p:spPr>
          <a:xfrm rot="20167476">
            <a:off x="2569254" y="3099717"/>
            <a:ext cx="334503" cy="227888"/>
          </a:xfrm>
          <a:prstGeom prst="rect">
            <a:avLst/>
          </a:prstGeom>
        </p:spPr>
      </p:pic>
      <p:pic>
        <p:nvPicPr>
          <p:cNvPr id="17" name="Picture 16">
            <a:extLst>
              <a:ext uri="{FF2B5EF4-FFF2-40B4-BE49-F238E27FC236}">
                <a16:creationId xmlns:a16="http://schemas.microsoft.com/office/drawing/2014/main" id="{DD76ACD9-7C7F-41F5-B7B0-3DC47FC7BA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651" b="17448"/>
          <a:stretch/>
        </p:blipFill>
        <p:spPr>
          <a:xfrm>
            <a:off x="2610266" y="1842185"/>
            <a:ext cx="288752" cy="244863"/>
          </a:xfrm>
          <a:prstGeom prst="rect">
            <a:avLst/>
          </a:prstGeom>
        </p:spPr>
      </p:pic>
      <p:sp>
        <p:nvSpPr>
          <p:cNvPr id="19" name="object 5">
            <a:extLst>
              <a:ext uri="{FF2B5EF4-FFF2-40B4-BE49-F238E27FC236}">
                <a16:creationId xmlns:a16="http://schemas.microsoft.com/office/drawing/2014/main" id="{DC832392-2355-4612-AB57-DFBD76D2B56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E7DCBE50-A382-4843-832B-2E7A968877C9}" type="slidenum">
              <a:rPr lang="en-US" sz="700" smtClean="0">
                <a:latin typeface="DINPro-Light" panose="02000504040000020003" pitchFamily="50" charset="0"/>
                <a:cs typeface="Arial"/>
              </a:rPr>
              <a:t>42</a:t>
            </a:fld>
            <a:endParaRPr sz="700" dirty="0">
              <a:latin typeface="DINPro-Light" panose="02000504040000020003" pitchFamily="50" charset="0"/>
              <a:cs typeface="Arial"/>
            </a:endParaRPr>
          </a:p>
        </p:txBody>
      </p:sp>
      <p:sp>
        <p:nvSpPr>
          <p:cNvPr id="29" name="TextBox 28">
            <a:extLst>
              <a:ext uri="{FF2B5EF4-FFF2-40B4-BE49-F238E27FC236}">
                <a16:creationId xmlns:a16="http://schemas.microsoft.com/office/drawing/2014/main" id="{4644DB40-9830-47BC-A5DF-3DA7EB9901C1}"/>
              </a:ext>
            </a:extLst>
          </p:cNvPr>
          <p:cNvSpPr txBox="1"/>
          <p:nvPr/>
        </p:nvSpPr>
        <p:spPr>
          <a:xfrm>
            <a:off x="6781800" y="1853477"/>
            <a:ext cx="2233612" cy="938719"/>
          </a:xfrm>
          <a:prstGeom prst="rect">
            <a:avLst/>
          </a:prstGeom>
          <a:noFill/>
        </p:spPr>
        <p:txBody>
          <a:bodyPr wrap="square">
            <a:spAutoFit/>
          </a:bodyPr>
          <a:lstStyle/>
          <a:p>
            <a:pPr algn="r"/>
            <a:r>
              <a:rPr lang="en-US" sz="1100" dirty="0">
                <a:solidFill>
                  <a:schemeClr val="bg1"/>
                </a:solidFill>
                <a:latin typeface="DINPro-Light" panose="02000504040000020003" pitchFamily="50" charset="0"/>
              </a:rPr>
              <a:t>Concern regarding air travel increases with age: 51.2% of respondents aged 54+ are concerned by air travel, versus 39.5% in the 18-24 age group</a:t>
            </a:r>
            <a:endParaRPr lang="en-US" sz="1100" dirty="0">
              <a:solidFill>
                <a:srgbClr val="FF0000"/>
              </a:solidFill>
              <a:latin typeface="DINPro-Light" panose="02000504040000020003" pitchFamily="50" charset="0"/>
            </a:endParaRPr>
          </a:p>
        </p:txBody>
      </p:sp>
      <p:sp>
        <p:nvSpPr>
          <p:cNvPr id="2" name="Rectangle 1">
            <a:extLst>
              <a:ext uri="{FF2B5EF4-FFF2-40B4-BE49-F238E27FC236}">
                <a16:creationId xmlns:a16="http://schemas.microsoft.com/office/drawing/2014/main" id="{44CC8524-33EC-4FEE-B10D-1AD4BAA10E30}"/>
              </a:ext>
            </a:extLst>
          </p:cNvPr>
          <p:cNvSpPr/>
          <p:nvPr/>
        </p:nvSpPr>
        <p:spPr>
          <a:xfrm>
            <a:off x="1262044" y="1613517"/>
            <a:ext cx="381000" cy="20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6703614-4A33-4B4E-B16A-4458A446DC46}"/>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5,762</a:t>
            </a:r>
          </a:p>
        </p:txBody>
      </p:sp>
      <p:sp>
        <p:nvSpPr>
          <p:cNvPr id="32" name="TextBox 31">
            <a:extLst>
              <a:ext uri="{FF2B5EF4-FFF2-40B4-BE49-F238E27FC236}">
                <a16:creationId xmlns:a16="http://schemas.microsoft.com/office/drawing/2014/main" id="{D3BF861A-B70B-40B5-8BAE-77199A15DB6B}"/>
              </a:ext>
            </a:extLst>
          </p:cNvPr>
          <p:cNvSpPr txBox="1"/>
          <p:nvPr/>
        </p:nvSpPr>
        <p:spPr>
          <a:xfrm>
            <a:off x="287655" y="4833120"/>
            <a:ext cx="46653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Q5.In relation to your personal health and safety, which parts of your journey will concern you the most?</a:t>
            </a:r>
          </a:p>
        </p:txBody>
      </p:sp>
      <p:sp>
        <p:nvSpPr>
          <p:cNvPr id="6" name="object 3">
            <a:extLst>
              <a:ext uri="{FF2B5EF4-FFF2-40B4-BE49-F238E27FC236}">
                <a16:creationId xmlns:a16="http://schemas.microsoft.com/office/drawing/2014/main" id="{C5F13A40-AD6C-4B97-9918-19DF84F91CCB}"/>
              </a:ext>
            </a:extLst>
          </p:cNvPr>
          <p:cNvSpPr/>
          <p:nvPr/>
        </p:nvSpPr>
        <p:spPr>
          <a:xfrm>
            <a:off x="303883" y="72767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7" name="TextBox 6">
            <a:extLst>
              <a:ext uri="{FF2B5EF4-FFF2-40B4-BE49-F238E27FC236}">
                <a16:creationId xmlns:a16="http://schemas.microsoft.com/office/drawing/2014/main" id="{85BF71B3-5BA2-450A-86AA-E9CA8FB0252A}"/>
              </a:ext>
            </a:extLst>
          </p:cNvPr>
          <p:cNvSpPr txBox="1"/>
          <p:nvPr/>
        </p:nvSpPr>
        <p:spPr>
          <a:xfrm>
            <a:off x="227286" y="176862"/>
            <a:ext cx="6478314"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By a wide margin, air travel is considered the least safe part of a trip, healthwise</a:t>
            </a:r>
          </a:p>
        </p:txBody>
      </p:sp>
    </p:spTree>
    <p:extLst>
      <p:ext uri="{BB962C8B-B14F-4D97-AF65-F5344CB8AC3E}">
        <p14:creationId xmlns:p14="http://schemas.microsoft.com/office/powerpoint/2010/main" val="378946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F35D68B2-D432-4D4F-A531-642B55C24771}"/>
              </a:ext>
            </a:extLst>
          </p:cNvPr>
          <p:cNvSpPr/>
          <p:nvPr/>
        </p:nvSpPr>
        <p:spPr>
          <a:xfrm>
            <a:off x="0" y="996149"/>
            <a:ext cx="9144000" cy="415845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23">
            <a:extLst>
              <a:ext uri="{FF2B5EF4-FFF2-40B4-BE49-F238E27FC236}">
                <a16:creationId xmlns:a16="http://schemas.microsoft.com/office/drawing/2014/main" id="{4D0749BD-4533-4F65-9D8B-94C298F27D92}"/>
              </a:ext>
            </a:extLst>
          </p:cNvPr>
          <p:cNvSpPr/>
          <p:nvPr/>
        </p:nvSpPr>
        <p:spPr>
          <a:xfrm>
            <a:off x="3941035" y="825661"/>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2" name="object 5">
            <a:extLst>
              <a:ext uri="{FF2B5EF4-FFF2-40B4-BE49-F238E27FC236}">
                <a16:creationId xmlns:a16="http://schemas.microsoft.com/office/drawing/2014/main" id="{2F7EBD54-79E4-4432-9333-EDDE656C71AD}"/>
              </a:ext>
            </a:extLst>
          </p:cNvPr>
          <p:cNvSpPr txBox="1"/>
          <p:nvPr/>
        </p:nvSpPr>
        <p:spPr>
          <a:xfrm>
            <a:off x="76200" y="4438571"/>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5E4FF70-FDC3-4BC7-B513-A96BF0C0539D}" type="slidenum">
              <a:rPr lang="en-US" sz="700" smtClean="0">
                <a:latin typeface="DINPro-Light" panose="02000504040000020003" pitchFamily="50" charset="0"/>
                <a:cs typeface="Arial"/>
              </a:rPr>
              <a:t>43</a:t>
            </a:fld>
            <a:endParaRPr sz="700" dirty="0">
              <a:latin typeface="DINPro-Light" panose="02000504040000020003" pitchFamily="50" charset="0"/>
              <a:cs typeface="Arial"/>
            </a:endParaRPr>
          </a:p>
        </p:txBody>
      </p:sp>
      <p:sp>
        <p:nvSpPr>
          <p:cNvPr id="24" name="Rounded Rectangle 4">
            <a:extLst>
              <a:ext uri="{FF2B5EF4-FFF2-40B4-BE49-F238E27FC236}">
                <a16:creationId xmlns:a16="http://schemas.microsoft.com/office/drawing/2014/main" id="{8E2C41AD-A048-436F-92AF-0C9926B8568A}"/>
              </a:ext>
            </a:extLst>
          </p:cNvPr>
          <p:cNvSpPr/>
          <p:nvPr/>
        </p:nvSpPr>
        <p:spPr>
          <a:xfrm>
            <a:off x="763100" y="1760732"/>
            <a:ext cx="524209" cy="3277973"/>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25" name="Rounded Rectangle 5">
            <a:extLst>
              <a:ext uri="{FF2B5EF4-FFF2-40B4-BE49-F238E27FC236}">
                <a16:creationId xmlns:a16="http://schemas.microsoft.com/office/drawing/2014/main" id="{0D35AE1B-92F3-473B-88A1-7F4207C8CD41}"/>
              </a:ext>
            </a:extLst>
          </p:cNvPr>
          <p:cNvSpPr/>
          <p:nvPr/>
        </p:nvSpPr>
        <p:spPr>
          <a:xfrm>
            <a:off x="763100" y="4022725"/>
            <a:ext cx="520754" cy="1015979"/>
          </a:xfrm>
          <a:prstGeom prst="roundRect">
            <a:avLst>
              <a:gd name="adj" fmla="val 50000"/>
            </a:avLst>
          </a:prstGeom>
          <a:solidFill>
            <a:srgbClr val="0A0936"/>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26" name="Rounded Rectangle 6">
            <a:extLst>
              <a:ext uri="{FF2B5EF4-FFF2-40B4-BE49-F238E27FC236}">
                <a16:creationId xmlns:a16="http://schemas.microsoft.com/office/drawing/2014/main" id="{EF725340-174A-42B6-82F8-2E5BDC66F911}"/>
              </a:ext>
            </a:extLst>
          </p:cNvPr>
          <p:cNvSpPr/>
          <p:nvPr/>
        </p:nvSpPr>
        <p:spPr>
          <a:xfrm>
            <a:off x="2768217" y="1762104"/>
            <a:ext cx="496021" cy="3286307"/>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28" name="Rounded Rectangle 7">
            <a:extLst>
              <a:ext uri="{FF2B5EF4-FFF2-40B4-BE49-F238E27FC236}">
                <a16:creationId xmlns:a16="http://schemas.microsoft.com/office/drawing/2014/main" id="{B8269FFC-82B9-4F46-839D-B3963A531967}"/>
              </a:ext>
            </a:extLst>
          </p:cNvPr>
          <p:cNvSpPr/>
          <p:nvPr/>
        </p:nvSpPr>
        <p:spPr>
          <a:xfrm>
            <a:off x="2768218" y="4153701"/>
            <a:ext cx="496815" cy="885004"/>
          </a:xfrm>
          <a:prstGeom prst="roundRect">
            <a:avLst>
              <a:gd name="adj" fmla="val 48050"/>
            </a:avLst>
          </a:prstGeom>
          <a:solidFill>
            <a:srgbClr val="185073"/>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34" name="Rectangle 33">
            <a:extLst>
              <a:ext uri="{FF2B5EF4-FFF2-40B4-BE49-F238E27FC236}">
                <a16:creationId xmlns:a16="http://schemas.microsoft.com/office/drawing/2014/main" id="{F3AC7BEA-35EF-4823-8EAB-6853CE674C36}"/>
              </a:ext>
            </a:extLst>
          </p:cNvPr>
          <p:cNvSpPr/>
          <p:nvPr/>
        </p:nvSpPr>
        <p:spPr>
          <a:xfrm>
            <a:off x="5699387" y="2924275"/>
            <a:ext cx="1091742" cy="1301716"/>
          </a:xfrm>
          <a:prstGeom prst="rect">
            <a:avLst/>
          </a:prstGeom>
        </p:spPr>
        <p:txBody>
          <a:bodyPr vert="horz" wrap="square" lIns="34290" tIns="17145" rIns="17145" bIns="40780" rtlCol="0">
            <a:spAutoFit/>
          </a:bodyPr>
          <a:lstStyle/>
          <a:p>
            <a:pPr algn="ctr" defTabSz="815727">
              <a:lnSpc>
                <a:spcPts val="1388"/>
              </a:lnSpc>
              <a:spcBef>
                <a:spcPct val="20000"/>
              </a:spcBef>
            </a:pPr>
            <a:r>
              <a:rPr lang="el-GR" sz="1100" b="1" dirty="0">
                <a:solidFill>
                  <a:schemeClr val="bg1">
                    <a:lumMod val="50000"/>
                  </a:schemeClr>
                </a:solidFill>
                <a:latin typeface="DINPro-Light" panose="02000504040000020003" pitchFamily="50" charset="0"/>
              </a:rPr>
              <a:t>32.4% </a:t>
            </a:r>
            <a:r>
              <a:rPr lang="en-US" sz="1100" b="1" dirty="0">
                <a:solidFill>
                  <a:schemeClr val="bg1">
                    <a:lumMod val="50000"/>
                  </a:schemeClr>
                </a:solidFill>
                <a:latin typeface="DINPro-Light" panose="02000504040000020003" pitchFamily="50" charset="0"/>
              </a:rPr>
              <a:t>of respondents state that they do now know when they intend to go on their next trip</a:t>
            </a:r>
          </a:p>
        </p:txBody>
      </p:sp>
      <p:sp>
        <p:nvSpPr>
          <p:cNvPr id="40" name="Rectangle 39">
            <a:extLst>
              <a:ext uri="{FF2B5EF4-FFF2-40B4-BE49-F238E27FC236}">
                <a16:creationId xmlns:a16="http://schemas.microsoft.com/office/drawing/2014/main" id="{3EFE2FF5-8A77-432C-8FBB-EFB1DD459210}"/>
              </a:ext>
            </a:extLst>
          </p:cNvPr>
          <p:cNvSpPr/>
          <p:nvPr/>
        </p:nvSpPr>
        <p:spPr>
          <a:xfrm>
            <a:off x="1323074" y="2823092"/>
            <a:ext cx="1066800" cy="1840325"/>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1100" b="1" dirty="0">
                <a:solidFill>
                  <a:schemeClr val="bg1">
                    <a:lumMod val="50000"/>
                  </a:schemeClr>
                </a:solidFill>
                <a:latin typeface="DINPro-Light" panose="02000504040000020003" pitchFamily="50" charset="0"/>
              </a:rPr>
              <a:t>9.9% of respondents state that they consider flexible cancellation policies as an important factor when travelling</a:t>
            </a:r>
          </a:p>
        </p:txBody>
      </p:sp>
      <p:sp>
        <p:nvSpPr>
          <p:cNvPr id="46" name="Rectangle 45">
            <a:extLst>
              <a:ext uri="{FF2B5EF4-FFF2-40B4-BE49-F238E27FC236}">
                <a16:creationId xmlns:a16="http://schemas.microsoft.com/office/drawing/2014/main" id="{E9174D20-F48B-410A-8010-31F18FF8989A}"/>
              </a:ext>
            </a:extLst>
          </p:cNvPr>
          <p:cNvSpPr/>
          <p:nvPr/>
        </p:nvSpPr>
        <p:spPr>
          <a:xfrm>
            <a:off x="2747864" y="4580513"/>
            <a:ext cx="556389" cy="253146"/>
          </a:xfrm>
          <a:prstGeom prst="rect">
            <a:avLst/>
          </a:prstGeom>
        </p:spPr>
        <p:txBody>
          <a:bodyPr wrap="square" anchor="ctr">
            <a:spAutoFit/>
          </a:bodyPr>
          <a:lstStyle/>
          <a:p>
            <a:pPr algn="ctr">
              <a:lnSpc>
                <a:spcPct val="95000"/>
              </a:lnSpc>
            </a:pPr>
            <a:r>
              <a:rPr lang="en-US" sz="1100" b="1" dirty="0">
                <a:solidFill>
                  <a:schemeClr val="bg1"/>
                </a:solidFill>
                <a:latin typeface="DINPro-Light" panose="02000504040000020003" pitchFamily="50" charset="0"/>
                <a:cs typeface="Poppins" pitchFamily="2" charset="77"/>
              </a:rPr>
              <a:t>8.1%</a:t>
            </a:r>
          </a:p>
        </p:txBody>
      </p:sp>
      <p:sp>
        <p:nvSpPr>
          <p:cNvPr id="48" name="Rectangle 47">
            <a:extLst>
              <a:ext uri="{FF2B5EF4-FFF2-40B4-BE49-F238E27FC236}">
                <a16:creationId xmlns:a16="http://schemas.microsoft.com/office/drawing/2014/main" id="{F9440D24-C8C9-427D-AB0A-6DE3406AFA35}"/>
              </a:ext>
            </a:extLst>
          </p:cNvPr>
          <p:cNvSpPr/>
          <p:nvPr/>
        </p:nvSpPr>
        <p:spPr>
          <a:xfrm>
            <a:off x="763100" y="4580513"/>
            <a:ext cx="556693" cy="253146"/>
          </a:xfrm>
          <a:prstGeom prst="rect">
            <a:avLst/>
          </a:prstGeom>
        </p:spPr>
        <p:txBody>
          <a:bodyPr wrap="square" anchor="ctr">
            <a:spAutoFit/>
          </a:bodyPr>
          <a:lstStyle/>
          <a:p>
            <a:pPr algn="ctr">
              <a:lnSpc>
                <a:spcPct val="95000"/>
              </a:lnSpc>
            </a:pPr>
            <a:r>
              <a:rPr lang="en-US" sz="1100" b="1" dirty="0">
                <a:solidFill>
                  <a:schemeClr val="bg1"/>
                </a:solidFill>
                <a:latin typeface="DINPro-Light" panose="02000504040000020003" pitchFamily="50" charset="0"/>
                <a:cs typeface="Poppins" pitchFamily="2" charset="77"/>
              </a:rPr>
              <a:t>9.9%</a:t>
            </a:r>
          </a:p>
        </p:txBody>
      </p:sp>
      <p:sp>
        <p:nvSpPr>
          <p:cNvPr id="50" name="Rectangle 49">
            <a:extLst>
              <a:ext uri="{FF2B5EF4-FFF2-40B4-BE49-F238E27FC236}">
                <a16:creationId xmlns:a16="http://schemas.microsoft.com/office/drawing/2014/main" id="{47FD34B9-2FA7-450C-A18A-C1A38BDD1B95}"/>
              </a:ext>
            </a:extLst>
          </p:cNvPr>
          <p:cNvSpPr/>
          <p:nvPr/>
        </p:nvSpPr>
        <p:spPr>
          <a:xfrm>
            <a:off x="7880080" y="2920246"/>
            <a:ext cx="1104284" cy="1481252"/>
          </a:xfrm>
          <a:prstGeom prst="rect">
            <a:avLst/>
          </a:prstGeom>
        </p:spPr>
        <p:txBody>
          <a:bodyPr vert="horz" wrap="square" lIns="34290" tIns="17145" rIns="17145" bIns="40780" rtlCol="0">
            <a:spAutoFit/>
          </a:bodyPr>
          <a:lstStyle/>
          <a:p>
            <a:pPr algn="ctr" defTabSz="815727">
              <a:lnSpc>
                <a:spcPts val="1388"/>
              </a:lnSpc>
              <a:spcBef>
                <a:spcPct val="20000"/>
              </a:spcBef>
            </a:pPr>
            <a:r>
              <a:rPr lang="el-GR" sz="1100" b="1" dirty="0">
                <a:solidFill>
                  <a:schemeClr val="bg1">
                    <a:lumMod val="50000"/>
                  </a:schemeClr>
                </a:solidFill>
                <a:latin typeface="DINPro-Light" panose="02000504040000020003" pitchFamily="50" charset="0"/>
              </a:rPr>
              <a:t>10.4% </a:t>
            </a:r>
            <a:r>
              <a:rPr lang="en-US" sz="1100" b="1" dirty="0">
                <a:solidFill>
                  <a:schemeClr val="bg1">
                    <a:lumMod val="50000"/>
                  </a:schemeClr>
                </a:solidFill>
                <a:latin typeface="DINPro-Light" panose="02000504040000020003" pitchFamily="50" charset="0"/>
              </a:rPr>
              <a:t>of respondents state that they do now know where they intend to travel in the next 6</a:t>
            </a:r>
            <a:r>
              <a:rPr lang="el-GR" sz="1100" b="1" dirty="0">
                <a:solidFill>
                  <a:schemeClr val="bg1">
                    <a:lumMod val="50000"/>
                  </a:schemeClr>
                </a:solidFill>
                <a:latin typeface="DINPro-Light" panose="02000504040000020003" pitchFamily="50" charset="0"/>
              </a:rPr>
              <a:t> </a:t>
            </a:r>
            <a:r>
              <a:rPr lang="en-US" sz="1100" b="1" dirty="0">
                <a:solidFill>
                  <a:schemeClr val="bg1">
                    <a:lumMod val="50000"/>
                  </a:schemeClr>
                </a:solidFill>
                <a:latin typeface="DINPro-Light" panose="02000504040000020003" pitchFamily="50" charset="0"/>
              </a:rPr>
              <a:t>months</a:t>
            </a:r>
          </a:p>
        </p:txBody>
      </p:sp>
      <p:pic>
        <p:nvPicPr>
          <p:cNvPr id="52" name="Picture 51">
            <a:extLst>
              <a:ext uri="{FF2B5EF4-FFF2-40B4-BE49-F238E27FC236}">
                <a16:creationId xmlns:a16="http://schemas.microsoft.com/office/drawing/2014/main" id="{AD70C71A-140B-4730-87E8-F2D5E88892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8" b="15968"/>
          <a:stretch/>
        </p:blipFill>
        <p:spPr>
          <a:xfrm>
            <a:off x="1547009" y="2220679"/>
            <a:ext cx="618930" cy="518504"/>
          </a:xfrm>
          <a:prstGeom prst="rect">
            <a:avLst/>
          </a:prstGeom>
          <a:effectLst>
            <a:outerShdw blurRad="50800" dist="50800" dir="5400000" algn="ctr" rotWithShape="0">
              <a:srgbClr val="000000">
                <a:alpha val="0"/>
              </a:srgbClr>
            </a:outerShdw>
          </a:effectLst>
        </p:spPr>
      </p:pic>
      <p:pic>
        <p:nvPicPr>
          <p:cNvPr id="56" name="Picture 55">
            <a:extLst>
              <a:ext uri="{FF2B5EF4-FFF2-40B4-BE49-F238E27FC236}">
                <a16:creationId xmlns:a16="http://schemas.microsoft.com/office/drawing/2014/main" id="{B853789E-89C9-48EB-A378-0F338FBF08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 b="16131"/>
          <a:stretch/>
        </p:blipFill>
        <p:spPr>
          <a:xfrm>
            <a:off x="5820144" y="2174652"/>
            <a:ext cx="864688" cy="725030"/>
          </a:xfrm>
          <a:prstGeom prst="rect">
            <a:avLst/>
          </a:prstGeom>
        </p:spPr>
      </p:pic>
      <p:pic>
        <p:nvPicPr>
          <p:cNvPr id="58" name="Picture 57">
            <a:extLst>
              <a:ext uri="{FF2B5EF4-FFF2-40B4-BE49-F238E27FC236}">
                <a16:creationId xmlns:a16="http://schemas.microsoft.com/office/drawing/2014/main" id="{446546BB-4945-4B29-A9D4-F7FE42043E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51" b="16131"/>
          <a:stretch/>
        </p:blipFill>
        <p:spPr>
          <a:xfrm>
            <a:off x="7959036" y="2182799"/>
            <a:ext cx="841564" cy="725030"/>
          </a:xfrm>
          <a:prstGeom prst="rect">
            <a:avLst/>
          </a:prstGeom>
        </p:spPr>
      </p:pic>
      <p:sp>
        <p:nvSpPr>
          <p:cNvPr id="64" name="TextBox 63">
            <a:extLst>
              <a:ext uri="{FF2B5EF4-FFF2-40B4-BE49-F238E27FC236}">
                <a16:creationId xmlns:a16="http://schemas.microsoft.com/office/drawing/2014/main" id="{49E9DA8F-566F-4BF4-8D8E-3B6872B6E1F0}"/>
              </a:ext>
            </a:extLst>
          </p:cNvPr>
          <p:cNvSpPr txBox="1"/>
          <p:nvPr/>
        </p:nvSpPr>
        <p:spPr>
          <a:xfrm>
            <a:off x="7772400" y="4937125"/>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5,762</a:t>
            </a:r>
          </a:p>
        </p:txBody>
      </p:sp>
      <p:sp>
        <p:nvSpPr>
          <p:cNvPr id="72" name="TextBox 71">
            <a:extLst>
              <a:ext uri="{FF2B5EF4-FFF2-40B4-BE49-F238E27FC236}">
                <a16:creationId xmlns:a16="http://schemas.microsoft.com/office/drawing/2014/main" id="{B4B267C2-5F64-4495-A808-6AC43B8F8E81}"/>
              </a:ext>
            </a:extLst>
          </p:cNvPr>
          <p:cNvSpPr txBox="1"/>
          <p:nvPr/>
        </p:nvSpPr>
        <p:spPr>
          <a:xfrm>
            <a:off x="406761" y="212725"/>
            <a:ext cx="8330478" cy="523220"/>
          </a:xfrm>
          <a:prstGeom prst="rect">
            <a:avLst/>
          </a:prstGeom>
          <a:noFill/>
        </p:spPr>
        <p:txBody>
          <a:bodyPr wrap="square">
            <a:spAutoFit/>
          </a:bodyPr>
          <a:lstStyle/>
          <a:p>
            <a:pPr algn="ctr"/>
            <a:r>
              <a:rPr lang="en-US" sz="1400" b="1" spc="-75" dirty="0">
                <a:solidFill>
                  <a:srgbClr val="0A0935"/>
                </a:solidFill>
                <a:latin typeface="DINPro-Light" panose="02000504040000020003" pitchFamily="50" charset="0"/>
              </a:rPr>
              <a:t>THE UNCERTAINTY CONTROL PANEL</a:t>
            </a:r>
          </a:p>
          <a:p>
            <a:pPr algn="ctr"/>
            <a:r>
              <a:rPr lang="en-US" sz="1400" dirty="0">
                <a:solidFill>
                  <a:srgbClr val="3FADDD"/>
                </a:solidFill>
                <a:latin typeface="DINPro-Bold" panose="02000503030000020004" pitchFamily="50" charset="0"/>
              </a:rPr>
              <a:t>4 KPIS SHOWCASE THE LEVEL OF UNCERTAINTY FOR DOMESTIC AND INTRA-EUROPEAN TRAVEL</a:t>
            </a:r>
          </a:p>
        </p:txBody>
      </p:sp>
      <p:sp>
        <p:nvSpPr>
          <p:cNvPr id="27" name="Rectangle 26">
            <a:extLst>
              <a:ext uri="{FF2B5EF4-FFF2-40B4-BE49-F238E27FC236}">
                <a16:creationId xmlns:a16="http://schemas.microsoft.com/office/drawing/2014/main" id="{C96BD33F-FE1C-41A6-8F9A-85A21E87A49B}"/>
              </a:ext>
            </a:extLst>
          </p:cNvPr>
          <p:cNvSpPr/>
          <p:nvPr/>
        </p:nvSpPr>
        <p:spPr>
          <a:xfrm>
            <a:off x="3428104" y="2830278"/>
            <a:ext cx="1091741" cy="1660789"/>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1100" b="1" dirty="0">
                <a:solidFill>
                  <a:schemeClr val="bg1">
                    <a:lumMod val="50000"/>
                  </a:schemeClr>
                </a:solidFill>
                <a:latin typeface="DINPro-Light" panose="02000504040000020003" pitchFamily="50" charset="0"/>
              </a:rPr>
              <a:t>8.1% of respondents state that they consider booking and cancellation policies, a major concern about travelling</a:t>
            </a:r>
          </a:p>
        </p:txBody>
      </p:sp>
      <p:pic>
        <p:nvPicPr>
          <p:cNvPr id="33" name="Picture 32">
            <a:extLst>
              <a:ext uri="{FF2B5EF4-FFF2-40B4-BE49-F238E27FC236}">
                <a16:creationId xmlns:a16="http://schemas.microsoft.com/office/drawing/2014/main" id="{142CD92F-40EE-473D-B88A-2ECD83BAF1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2" b="15383"/>
          <a:stretch/>
        </p:blipFill>
        <p:spPr>
          <a:xfrm>
            <a:off x="3770476" y="2276516"/>
            <a:ext cx="514129" cy="440198"/>
          </a:xfrm>
          <a:prstGeom prst="rect">
            <a:avLst/>
          </a:prstGeom>
        </p:spPr>
      </p:pic>
      <p:sp>
        <p:nvSpPr>
          <p:cNvPr id="3" name="Rounded Rectangle 6">
            <a:extLst>
              <a:ext uri="{FF2B5EF4-FFF2-40B4-BE49-F238E27FC236}">
                <a16:creationId xmlns:a16="http://schemas.microsoft.com/office/drawing/2014/main" id="{800B738A-5201-4629-B380-B94F02F3D443}"/>
              </a:ext>
            </a:extLst>
          </p:cNvPr>
          <p:cNvSpPr/>
          <p:nvPr/>
        </p:nvSpPr>
        <p:spPr>
          <a:xfrm>
            <a:off x="5024071" y="1762104"/>
            <a:ext cx="496021" cy="3286307"/>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5" name="Rounded Rectangle 9">
            <a:extLst>
              <a:ext uri="{FF2B5EF4-FFF2-40B4-BE49-F238E27FC236}">
                <a16:creationId xmlns:a16="http://schemas.microsoft.com/office/drawing/2014/main" id="{253A5A51-596A-4396-93D9-F5E7CB81868B}"/>
              </a:ext>
            </a:extLst>
          </p:cNvPr>
          <p:cNvSpPr/>
          <p:nvPr/>
        </p:nvSpPr>
        <p:spPr>
          <a:xfrm>
            <a:off x="5023276" y="2041525"/>
            <a:ext cx="496022" cy="3006886"/>
          </a:xfrm>
          <a:prstGeom prst="roundRect">
            <a:avLst>
              <a:gd name="adj" fmla="val 50000"/>
            </a:avLst>
          </a:prstGeom>
          <a:solidFill>
            <a:srgbClr val="2D8BB4"/>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6" name="Rectangle 5">
            <a:extLst>
              <a:ext uri="{FF2B5EF4-FFF2-40B4-BE49-F238E27FC236}">
                <a16:creationId xmlns:a16="http://schemas.microsoft.com/office/drawing/2014/main" id="{EFB99832-6528-4C52-92DF-A21E89FEFB4C}"/>
              </a:ext>
            </a:extLst>
          </p:cNvPr>
          <p:cNvSpPr/>
          <p:nvPr/>
        </p:nvSpPr>
        <p:spPr>
          <a:xfrm>
            <a:off x="4950626" y="4582720"/>
            <a:ext cx="667301" cy="253146"/>
          </a:xfrm>
          <a:prstGeom prst="rect">
            <a:avLst/>
          </a:prstGeom>
        </p:spPr>
        <p:txBody>
          <a:bodyPr wrap="square" anchor="ctr">
            <a:spAutoFit/>
          </a:bodyPr>
          <a:lstStyle/>
          <a:p>
            <a:pPr algn="ctr">
              <a:lnSpc>
                <a:spcPct val="95000"/>
              </a:lnSpc>
            </a:pPr>
            <a:r>
              <a:rPr lang="en-US" sz="1100" b="1" dirty="0">
                <a:solidFill>
                  <a:schemeClr val="bg1"/>
                </a:solidFill>
                <a:latin typeface="DINPro-Light" panose="02000504040000020003" pitchFamily="50" charset="0"/>
                <a:cs typeface="Poppins" pitchFamily="2" charset="77"/>
              </a:rPr>
              <a:t>32.4%</a:t>
            </a:r>
          </a:p>
        </p:txBody>
      </p:sp>
      <p:sp>
        <p:nvSpPr>
          <p:cNvPr id="7" name="Rounded Rectangle 6">
            <a:extLst>
              <a:ext uri="{FF2B5EF4-FFF2-40B4-BE49-F238E27FC236}">
                <a16:creationId xmlns:a16="http://schemas.microsoft.com/office/drawing/2014/main" id="{24C3E485-D9F9-46DF-B6F2-A41AF1752F13}"/>
              </a:ext>
            </a:extLst>
          </p:cNvPr>
          <p:cNvSpPr/>
          <p:nvPr/>
        </p:nvSpPr>
        <p:spPr>
          <a:xfrm>
            <a:off x="7284935" y="1762105"/>
            <a:ext cx="496021" cy="3286307"/>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 name="Rounded Rectangle 11">
            <a:extLst>
              <a:ext uri="{FF2B5EF4-FFF2-40B4-BE49-F238E27FC236}">
                <a16:creationId xmlns:a16="http://schemas.microsoft.com/office/drawing/2014/main" id="{968FF10F-2C1A-44D9-9AF5-D581753B93BC}"/>
              </a:ext>
            </a:extLst>
          </p:cNvPr>
          <p:cNvSpPr/>
          <p:nvPr/>
        </p:nvSpPr>
        <p:spPr>
          <a:xfrm>
            <a:off x="7278334" y="3946525"/>
            <a:ext cx="502621" cy="1113438"/>
          </a:xfrm>
          <a:prstGeom prst="roundRect">
            <a:avLst>
              <a:gd name="adj" fmla="val 50000"/>
            </a:avLst>
          </a:prstGeom>
          <a:solidFill>
            <a:srgbClr val="40AEDD"/>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9" name="Rectangle 8">
            <a:extLst>
              <a:ext uri="{FF2B5EF4-FFF2-40B4-BE49-F238E27FC236}">
                <a16:creationId xmlns:a16="http://schemas.microsoft.com/office/drawing/2014/main" id="{64A817DB-16C8-4A64-832E-BE95C339DC4A}"/>
              </a:ext>
            </a:extLst>
          </p:cNvPr>
          <p:cNvSpPr/>
          <p:nvPr/>
        </p:nvSpPr>
        <p:spPr>
          <a:xfrm>
            <a:off x="7195674" y="4580513"/>
            <a:ext cx="699861" cy="253146"/>
          </a:xfrm>
          <a:prstGeom prst="rect">
            <a:avLst/>
          </a:prstGeom>
        </p:spPr>
        <p:txBody>
          <a:bodyPr wrap="square" anchor="ctr">
            <a:spAutoFit/>
          </a:bodyPr>
          <a:lstStyle/>
          <a:p>
            <a:pPr algn="ctr">
              <a:lnSpc>
                <a:spcPct val="95000"/>
              </a:lnSpc>
            </a:pPr>
            <a:r>
              <a:rPr lang="en-US" sz="1100" b="1" dirty="0">
                <a:solidFill>
                  <a:schemeClr val="bg1"/>
                </a:solidFill>
                <a:latin typeface="DINPro-Light" panose="02000504040000020003" pitchFamily="50" charset="0"/>
              </a:rPr>
              <a:t>10.4%</a:t>
            </a:r>
          </a:p>
        </p:txBody>
      </p:sp>
      <p:sp>
        <p:nvSpPr>
          <p:cNvPr id="29" name="TextBox 28">
            <a:extLst>
              <a:ext uri="{FF2B5EF4-FFF2-40B4-BE49-F238E27FC236}">
                <a16:creationId xmlns:a16="http://schemas.microsoft.com/office/drawing/2014/main" id="{13379C60-8109-4073-88E1-511FCADCA419}"/>
              </a:ext>
            </a:extLst>
          </p:cNvPr>
          <p:cNvSpPr txBox="1"/>
          <p:nvPr/>
        </p:nvSpPr>
        <p:spPr>
          <a:xfrm>
            <a:off x="726696" y="1074256"/>
            <a:ext cx="7821086" cy="538609"/>
          </a:xfrm>
          <a:prstGeom prst="rect">
            <a:avLst/>
          </a:prstGeom>
          <a:noFill/>
        </p:spPr>
        <p:txBody>
          <a:bodyPr wrap="square">
            <a:spAutoFit/>
          </a:bodyPr>
          <a:lstStyle/>
          <a:p>
            <a:pPr algn="ctr"/>
            <a:r>
              <a:rPr lang="en-US" sz="1000" b="1" dirty="0">
                <a:solidFill>
                  <a:srgbClr val="0A0936"/>
                </a:solidFill>
                <a:latin typeface="DINPro-Light" panose="02000504040000020003" pitchFamily="50" charset="0"/>
              </a:rPr>
              <a:t>The tourism industry has been impacted by high uncertainty regarding travellers’ intentions and preferences as well as the ability for cross border travel. As the sector will move towards recovery, values of these KPI’s are expected to lower</a:t>
            </a:r>
          </a:p>
          <a:p>
            <a:pPr algn="ctr"/>
            <a:endParaRPr lang="en-US" sz="900" b="1" dirty="0">
              <a:solidFill>
                <a:srgbClr val="0A0936"/>
              </a:solidFill>
              <a:latin typeface="DINPro-Light" panose="02000504040000020003" pitchFamily="50" charset="0"/>
            </a:endParaRPr>
          </a:p>
        </p:txBody>
      </p:sp>
    </p:spTree>
    <p:extLst>
      <p:ext uri="{BB962C8B-B14F-4D97-AF65-F5344CB8AC3E}">
        <p14:creationId xmlns:p14="http://schemas.microsoft.com/office/powerpoint/2010/main" val="3610737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sidewalk&#10;&#10;Description automatically generated">
            <a:extLst>
              <a:ext uri="{FF2B5EF4-FFF2-40B4-BE49-F238E27FC236}">
                <a16:creationId xmlns:a16="http://schemas.microsoft.com/office/drawing/2014/main" id="{7244337B-7B21-4006-84EC-CF5DF3D081A2}"/>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3" name="object 3"/>
          <p:cNvSpPr txBox="1"/>
          <p:nvPr/>
        </p:nvSpPr>
        <p:spPr>
          <a:xfrm>
            <a:off x="5756789" y="18891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4</a:t>
            </a:r>
            <a:endParaRPr sz="30500" dirty="0">
              <a:latin typeface="DINPro" panose="02000503030000020004" pitchFamily="2" charset="0"/>
              <a:cs typeface="Arial"/>
            </a:endParaRPr>
          </a:p>
        </p:txBody>
      </p:sp>
      <p:sp>
        <p:nvSpPr>
          <p:cNvPr id="4" name="object 4"/>
          <p:cNvSpPr txBox="1">
            <a:spLocks noGrp="1"/>
          </p:cNvSpPr>
          <p:nvPr>
            <p:ph type="title"/>
          </p:nvPr>
        </p:nvSpPr>
        <p:spPr>
          <a:xfrm>
            <a:off x="655834" y="881395"/>
            <a:ext cx="4601966" cy="1183722"/>
          </a:xfrm>
          <a:prstGeom prst="rect">
            <a:avLst/>
          </a:prstGeom>
        </p:spPr>
        <p:txBody>
          <a:bodyPr vert="horz" wrap="square" lIns="0" tIns="73660" rIns="0" bIns="0" rtlCol="0">
            <a:spAutoFit/>
          </a:bodyPr>
          <a:lstStyle/>
          <a:p>
            <a:pPr marL="12700" marR="5080" algn="l">
              <a:lnSpc>
                <a:spcPts val="4400"/>
              </a:lnSpc>
              <a:spcBef>
                <a:spcPts val="580"/>
              </a:spcBef>
            </a:pPr>
            <a:r>
              <a:rPr lang="en-US" sz="3600" spc="-85" dirty="0">
                <a:solidFill>
                  <a:srgbClr val="FFFFFF"/>
                </a:solidFill>
                <a:latin typeface="DINPro" panose="02000503030000020004"/>
              </a:rPr>
              <a:t>METHODOLOGICAL ANNEX</a:t>
            </a:r>
            <a:endParaRPr sz="36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Tree>
    <p:extLst>
      <p:ext uri="{BB962C8B-B14F-4D97-AF65-F5344CB8AC3E}">
        <p14:creationId xmlns:p14="http://schemas.microsoft.com/office/powerpoint/2010/main" val="2491589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86400" y="288925"/>
            <a:ext cx="5719801" cy="312906"/>
          </a:xfrm>
          <a:prstGeom prst="rect">
            <a:avLst/>
          </a:prstGeom>
        </p:spPr>
        <p:txBody>
          <a:bodyPr vert="horz" wrap="square" lIns="0" tIns="30480" rIns="0" bIns="0" rtlCol="0">
            <a:spAutoFit/>
          </a:bodyPr>
          <a:lstStyle/>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a:rPr>
              <a:t>METHODOLOGICAL ANNEX</a:t>
            </a:r>
            <a:endParaRPr sz="2700" dirty="0">
              <a:latin typeface="DINPro"/>
            </a:endParaRPr>
          </a:p>
          <a:p>
            <a:pPr marL="12700">
              <a:lnSpc>
                <a:spcPts val="3180"/>
              </a:lnSpc>
            </a:pPr>
            <a:r>
              <a:rPr lang="en-US" sz="2700" spc="-100" dirty="0">
                <a:solidFill>
                  <a:srgbClr val="3FADDD"/>
                </a:solidFill>
                <a:latin typeface="DINPro"/>
              </a:rPr>
              <a:t>THE SURVEY</a:t>
            </a:r>
            <a:endParaRPr sz="2700" dirty="0">
              <a:latin typeface="DINPro"/>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graphicFrame>
        <p:nvGraphicFramePr>
          <p:cNvPr id="6" name="Table 5">
            <a:extLst>
              <a:ext uri="{FF2B5EF4-FFF2-40B4-BE49-F238E27FC236}">
                <a16:creationId xmlns:a16="http://schemas.microsoft.com/office/drawing/2014/main" id="{E9F28157-6F2E-474F-BD04-76CDC9C220C2}"/>
              </a:ext>
            </a:extLst>
          </p:cNvPr>
          <p:cNvGraphicFramePr>
            <a:graphicFrameLocks noGrp="1"/>
          </p:cNvGraphicFramePr>
          <p:nvPr>
            <p:extLst>
              <p:ext uri="{D42A27DB-BD31-4B8C-83A1-F6EECF244321}">
                <p14:modId xmlns:p14="http://schemas.microsoft.com/office/powerpoint/2010/main" val="1115022961"/>
              </p:ext>
            </p:extLst>
          </p:nvPr>
        </p:nvGraphicFramePr>
        <p:xfrm>
          <a:off x="1061999" y="3260725"/>
          <a:ext cx="6405598" cy="1415096"/>
        </p:xfrm>
        <a:graphic>
          <a:graphicData uri="http://schemas.openxmlformats.org/drawingml/2006/table">
            <a:tbl>
              <a:tblPr>
                <a:tableStyleId>{5C22544A-7EE6-4342-B048-85BDC9FD1C3A}</a:tableStyleId>
              </a:tblPr>
              <a:tblGrid>
                <a:gridCol w="461827">
                  <a:extLst>
                    <a:ext uri="{9D8B030D-6E8A-4147-A177-3AD203B41FA5}">
                      <a16:colId xmlns:a16="http://schemas.microsoft.com/office/drawing/2014/main" val="3895950420"/>
                    </a:ext>
                  </a:extLst>
                </a:gridCol>
                <a:gridCol w="692744">
                  <a:extLst>
                    <a:ext uri="{9D8B030D-6E8A-4147-A177-3AD203B41FA5}">
                      <a16:colId xmlns:a16="http://schemas.microsoft.com/office/drawing/2014/main" val="3073190892"/>
                    </a:ext>
                  </a:extLst>
                </a:gridCol>
                <a:gridCol w="519558">
                  <a:extLst>
                    <a:ext uri="{9D8B030D-6E8A-4147-A177-3AD203B41FA5}">
                      <a16:colId xmlns:a16="http://schemas.microsoft.com/office/drawing/2014/main" val="3452465981"/>
                    </a:ext>
                  </a:extLst>
                </a:gridCol>
                <a:gridCol w="461827">
                  <a:extLst>
                    <a:ext uri="{9D8B030D-6E8A-4147-A177-3AD203B41FA5}">
                      <a16:colId xmlns:a16="http://schemas.microsoft.com/office/drawing/2014/main" val="1230113304"/>
                    </a:ext>
                  </a:extLst>
                </a:gridCol>
                <a:gridCol w="519558">
                  <a:extLst>
                    <a:ext uri="{9D8B030D-6E8A-4147-A177-3AD203B41FA5}">
                      <a16:colId xmlns:a16="http://schemas.microsoft.com/office/drawing/2014/main" val="2745141377"/>
                    </a:ext>
                  </a:extLst>
                </a:gridCol>
                <a:gridCol w="461827">
                  <a:extLst>
                    <a:ext uri="{9D8B030D-6E8A-4147-A177-3AD203B41FA5}">
                      <a16:colId xmlns:a16="http://schemas.microsoft.com/office/drawing/2014/main" val="4203146766"/>
                    </a:ext>
                  </a:extLst>
                </a:gridCol>
                <a:gridCol w="519558">
                  <a:extLst>
                    <a:ext uri="{9D8B030D-6E8A-4147-A177-3AD203B41FA5}">
                      <a16:colId xmlns:a16="http://schemas.microsoft.com/office/drawing/2014/main" val="1586054057"/>
                    </a:ext>
                  </a:extLst>
                </a:gridCol>
                <a:gridCol w="461827">
                  <a:extLst>
                    <a:ext uri="{9D8B030D-6E8A-4147-A177-3AD203B41FA5}">
                      <a16:colId xmlns:a16="http://schemas.microsoft.com/office/drawing/2014/main" val="1335437585"/>
                    </a:ext>
                  </a:extLst>
                </a:gridCol>
                <a:gridCol w="404101">
                  <a:extLst>
                    <a:ext uri="{9D8B030D-6E8A-4147-A177-3AD203B41FA5}">
                      <a16:colId xmlns:a16="http://schemas.microsoft.com/office/drawing/2014/main" val="3356332616"/>
                    </a:ext>
                  </a:extLst>
                </a:gridCol>
                <a:gridCol w="404101">
                  <a:extLst>
                    <a:ext uri="{9D8B030D-6E8A-4147-A177-3AD203B41FA5}">
                      <a16:colId xmlns:a16="http://schemas.microsoft.com/office/drawing/2014/main" val="4101399399"/>
                    </a:ext>
                  </a:extLst>
                </a:gridCol>
                <a:gridCol w="519558">
                  <a:extLst>
                    <a:ext uri="{9D8B030D-6E8A-4147-A177-3AD203B41FA5}">
                      <a16:colId xmlns:a16="http://schemas.microsoft.com/office/drawing/2014/main" val="1207368569"/>
                    </a:ext>
                  </a:extLst>
                </a:gridCol>
                <a:gridCol w="434719">
                  <a:extLst>
                    <a:ext uri="{9D8B030D-6E8A-4147-A177-3AD203B41FA5}">
                      <a16:colId xmlns:a16="http://schemas.microsoft.com/office/drawing/2014/main" val="3912359118"/>
                    </a:ext>
                  </a:extLst>
                </a:gridCol>
                <a:gridCol w="544393">
                  <a:extLst>
                    <a:ext uri="{9D8B030D-6E8A-4147-A177-3AD203B41FA5}">
                      <a16:colId xmlns:a16="http://schemas.microsoft.com/office/drawing/2014/main" val="1545472135"/>
                    </a:ext>
                  </a:extLst>
                </a:gridCol>
              </a:tblGrid>
              <a:tr h="308163">
                <a:tc rowSpan="2" gridSpan="2">
                  <a:txBody>
                    <a:bodyPr/>
                    <a:lstStyle/>
                    <a:p>
                      <a:pPr algn="l" fontAlgn="b"/>
                      <a:r>
                        <a:rPr lang="en-IL" sz="800" u="none" strike="noStrike" dirty="0">
                          <a:solidFill>
                            <a:schemeClr val="bg1"/>
                          </a:solidFill>
                          <a:effectLst/>
                          <a:latin typeface="DINPro-Light" panose="02000504040000020003" pitchFamily="50" charset="0"/>
                        </a:rPr>
                        <a:t> </a:t>
                      </a:r>
                      <a:endParaRPr lang="en-IL" sz="800" b="0"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rowSpan="2" hMerge="1">
                  <a:txBody>
                    <a:bodyPr/>
                    <a:lstStyle/>
                    <a:p>
                      <a:endParaRPr lang="en-IL"/>
                    </a:p>
                  </a:txBody>
                  <a:tcPr/>
                </a:tc>
                <a:tc gridSpan="10">
                  <a:txBody>
                    <a:bodyPr/>
                    <a:lstStyle/>
                    <a:p>
                      <a:pPr algn="ctr" fontAlgn="b"/>
                      <a:endParaRPr lang="en-US" sz="800" b="1" u="none" strike="noStrike" dirty="0">
                        <a:solidFill>
                          <a:schemeClr val="bg1"/>
                        </a:solidFill>
                        <a:effectLst/>
                        <a:latin typeface="DINPro-Light" panose="02000504040000020003" pitchFamily="50" charset="0"/>
                      </a:endParaRPr>
                    </a:p>
                    <a:p>
                      <a:pPr algn="ctr" fontAlgn="b"/>
                      <a:r>
                        <a:rPr lang="en-US" sz="800" b="1" u="none" strike="noStrike" dirty="0">
                          <a:solidFill>
                            <a:schemeClr val="bg1"/>
                          </a:solidFill>
                          <a:effectLst/>
                          <a:latin typeface="DINPro-Light" panose="02000504040000020003" pitchFamily="50" charset="0"/>
                        </a:rPr>
                        <a:t>Country</a:t>
                      </a:r>
                    </a:p>
                    <a:p>
                      <a:pPr algn="ctr" fontAlgn="b"/>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rowSpan="2">
                  <a:txBody>
                    <a:bodyPr/>
                    <a:lstStyle/>
                    <a:p>
                      <a:pPr algn="ctr" fontAlgn="b"/>
                      <a:r>
                        <a:rPr lang="en-US" sz="800" b="1" u="none" strike="noStrike" dirty="0">
                          <a:solidFill>
                            <a:schemeClr val="bg1"/>
                          </a:solidFill>
                          <a:effectLst/>
                          <a:latin typeface="DINPro-Light" panose="02000504040000020003" pitchFamily="50" charset="0"/>
                        </a:rPr>
                        <a:t>Total</a:t>
                      </a:r>
                    </a:p>
                    <a:p>
                      <a:pPr algn="ctr" fontAlgn="b"/>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extLst>
                  <a:ext uri="{0D108BD9-81ED-4DB2-BD59-A6C34878D82A}">
                    <a16:rowId xmlns:a16="http://schemas.microsoft.com/office/drawing/2014/main" val="3550574122"/>
                  </a:ext>
                </a:extLst>
              </a:tr>
              <a:tr h="107236">
                <a:tc gridSpan="2" vMerge="1">
                  <a:txBody>
                    <a:bodyPr/>
                    <a:lstStyle/>
                    <a:p>
                      <a:endParaRPr lang="en-IL"/>
                    </a:p>
                  </a:txBody>
                  <a:tcPr/>
                </a:tc>
                <a:tc hMerge="1" vMerge="1">
                  <a:txBody>
                    <a:bodyPr/>
                    <a:lstStyle/>
                    <a:p>
                      <a:endParaRPr lang="en-IL"/>
                    </a:p>
                  </a:txBody>
                  <a:tcPr/>
                </a:tc>
                <a:tc>
                  <a:txBody>
                    <a:bodyPr/>
                    <a:lstStyle/>
                    <a:p>
                      <a:pPr algn="ctr" fontAlgn="b"/>
                      <a:r>
                        <a:rPr lang="en-US" sz="800" b="1" u="none" strike="noStrike" dirty="0">
                          <a:solidFill>
                            <a:schemeClr val="bg1"/>
                          </a:solidFill>
                          <a:effectLst/>
                          <a:latin typeface="DINPro-Light" panose="02000504040000020003" pitchFamily="50" charset="0"/>
                        </a:rPr>
                        <a:t>UK</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IT</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ES</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AT</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FR</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DE</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PL</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BE</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CH</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NL</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vMerge="1">
                  <a:txBody>
                    <a:bodyPr/>
                    <a:lstStyle/>
                    <a:p>
                      <a:endParaRPr lang="en-IL"/>
                    </a:p>
                  </a:txBody>
                  <a:tcPr/>
                </a:tc>
                <a:extLst>
                  <a:ext uri="{0D108BD9-81ED-4DB2-BD59-A6C34878D82A}">
                    <a16:rowId xmlns:a16="http://schemas.microsoft.com/office/drawing/2014/main" val="3275245090"/>
                  </a:ext>
                </a:extLst>
              </a:tr>
              <a:tr h="107236">
                <a:tc rowSpan="5">
                  <a:txBody>
                    <a:bodyPr/>
                    <a:lstStyle/>
                    <a:p>
                      <a:r>
                        <a:rPr lang="en-US" sz="800" b="1" dirty="0">
                          <a:solidFill>
                            <a:schemeClr val="bg1"/>
                          </a:solidFill>
                          <a:latin typeface="DINPro-Light" panose="02000504040000020003" pitchFamily="50" charset="0"/>
                        </a:rPr>
                        <a:t>Age</a:t>
                      </a:r>
                      <a:endParaRPr lang="en-IL" sz="800" b="1" dirty="0">
                        <a:solidFill>
                          <a:schemeClr val="bg1"/>
                        </a:solidFill>
                        <a:latin typeface="DINPro-Light" panose="02000504040000020003" pitchFamily="50" charset="0"/>
                      </a:endParaRPr>
                    </a:p>
                  </a:txBody>
                  <a:tcPr>
                    <a:solidFill>
                      <a:srgbClr val="73B7CC"/>
                    </a:solidFill>
                  </a:tcPr>
                </a:tc>
                <a:tc>
                  <a:txBody>
                    <a:bodyPr/>
                    <a:lstStyle/>
                    <a:p>
                      <a:pPr algn="l" fontAlgn="t"/>
                      <a:r>
                        <a:rPr lang="en-IL" sz="800" b="1" u="none" strike="noStrike" dirty="0">
                          <a:solidFill>
                            <a:schemeClr val="bg1"/>
                          </a:solidFill>
                          <a:effectLst/>
                          <a:latin typeface="DINPro-Light" panose="02000504040000020003" pitchFamily="50" charset="0"/>
                        </a:rPr>
                        <a:t>18 - 24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IL" sz="800" u="none" strike="noStrike" dirty="0">
                          <a:solidFill>
                            <a:schemeClr val="tx1"/>
                          </a:solidFill>
                          <a:effectLst/>
                          <a:latin typeface="DINPro-Light" panose="02000504040000020003" pitchFamily="50" charset="0"/>
                        </a:rPr>
                        <a:t>88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73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45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74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96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100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75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183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92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a:solidFill>
                            <a:schemeClr val="tx1"/>
                          </a:solidFill>
                          <a:effectLst/>
                          <a:latin typeface="DINPro-Light" panose="02000504040000020003" pitchFamily="50" charset="0"/>
                        </a:rPr>
                        <a:t>145</a:t>
                      </a:r>
                      <a:endParaRPr lang="en-IL" sz="800" b="0" i="0" u="none" strike="noStrike">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971</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240828700"/>
                  </a:ext>
                </a:extLst>
              </a:tr>
              <a:tr h="107236">
                <a:tc vMerge="1">
                  <a:txBody>
                    <a:bodyPr/>
                    <a:lstStyle/>
                    <a:p>
                      <a:endParaRPr lang="en-IL"/>
                    </a:p>
                  </a:txBody>
                  <a:tcPr/>
                </a:tc>
                <a:tc>
                  <a:txBody>
                    <a:bodyPr/>
                    <a:lstStyle/>
                    <a:p>
                      <a:pPr algn="l" fontAlgn="t"/>
                      <a:r>
                        <a:rPr lang="en-IL" sz="800" b="1" u="none" strike="noStrike" dirty="0">
                          <a:solidFill>
                            <a:schemeClr val="bg1"/>
                          </a:solidFill>
                          <a:effectLst/>
                          <a:latin typeface="DINPro-Light" panose="02000504040000020003" pitchFamily="50" charset="0"/>
                        </a:rPr>
                        <a:t>25 - 34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IL" sz="800" u="none" strike="noStrike" dirty="0">
                          <a:solidFill>
                            <a:schemeClr val="tx1"/>
                          </a:solidFill>
                          <a:effectLst/>
                          <a:latin typeface="DINPro-Light" panose="02000504040000020003" pitchFamily="50" charset="0"/>
                        </a:rPr>
                        <a:t>135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112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74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133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129</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167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131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130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71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a:solidFill>
                            <a:schemeClr val="tx1"/>
                          </a:solidFill>
                          <a:effectLst/>
                          <a:latin typeface="DINPro-Light" panose="02000504040000020003" pitchFamily="50" charset="0"/>
                        </a:rPr>
                        <a:t>140</a:t>
                      </a:r>
                      <a:endParaRPr lang="en-IL" sz="800" b="0" i="0" u="none" strike="noStrike">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1</a:t>
                      </a:r>
                      <a:r>
                        <a:rPr lang="en-GB" sz="800" b="1" u="none" strike="noStrike" dirty="0">
                          <a:solidFill>
                            <a:schemeClr val="tx1"/>
                          </a:solidFill>
                          <a:effectLst/>
                          <a:latin typeface="DINPro-Light" panose="02000504040000020003" pitchFamily="50" charset="0"/>
                        </a:rPr>
                        <a:t>,</a:t>
                      </a:r>
                      <a:r>
                        <a:rPr lang="en-IL" sz="800" b="1" u="none" strike="noStrike" dirty="0">
                          <a:solidFill>
                            <a:schemeClr val="tx1"/>
                          </a:solidFill>
                          <a:effectLst/>
                          <a:latin typeface="DINPro-Light" panose="02000504040000020003" pitchFamily="50" charset="0"/>
                        </a:rPr>
                        <a:t>222</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719461314"/>
                  </a:ext>
                </a:extLst>
              </a:tr>
              <a:tr h="107236">
                <a:tc vMerge="1">
                  <a:txBody>
                    <a:bodyPr/>
                    <a:lstStyle/>
                    <a:p>
                      <a:endParaRPr lang="en-IL"/>
                    </a:p>
                  </a:txBody>
                  <a:tcPr/>
                </a:tc>
                <a:tc>
                  <a:txBody>
                    <a:bodyPr/>
                    <a:lstStyle/>
                    <a:p>
                      <a:pPr algn="l" fontAlgn="t"/>
                      <a:r>
                        <a:rPr lang="en-IL" sz="800" b="1" u="none" strike="noStrike" dirty="0">
                          <a:solidFill>
                            <a:schemeClr val="bg1"/>
                          </a:solidFill>
                          <a:effectLst/>
                          <a:latin typeface="DINPro-Light" panose="02000504040000020003" pitchFamily="50" charset="0"/>
                        </a:rPr>
                        <a:t>35 - 44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IL" sz="800" u="none" strike="noStrike">
                          <a:solidFill>
                            <a:schemeClr val="tx1"/>
                          </a:solidFill>
                          <a:effectLst/>
                          <a:latin typeface="DINPro-Light" panose="02000504040000020003" pitchFamily="50" charset="0"/>
                        </a:rPr>
                        <a:t>126</a:t>
                      </a:r>
                      <a:endParaRPr lang="en-IL" sz="800" b="0" i="0" u="none" strike="noStrike">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135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101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143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141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161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132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87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53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110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1</a:t>
                      </a:r>
                      <a:r>
                        <a:rPr lang="en-GB" sz="800" b="1" u="none" strike="noStrike" dirty="0">
                          <a:solidFill>
                            <a:schemeClr val="tx1"/>
                          </a:solidFill>
                          <a:effectLst/>
                          <a:latin typeface="DINPro-Light" panose="02000504040000020003" pitchFamily="50" charset="0"/>
                        </a:rPr>
                        <a:t>,</a:t>
                      </a:r>
                      <a:r>
                        <a:rPr lang="en-IL" sz="800" b="1" u="none" strike="noStrike" dirty="0">
                          <a:solidFill>
                            <a:schemeClr val="tx1"/>
                          </a:solidFill>
                          <a:effectLst/>
                          <a:latin typeface="DINPro-Light" panose="02000504040000020003" pitchFamily="50" charset="0"/>
                        </a:rPr>
                        <a:t>189</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453231029"/>
                  </a:ext>
                </a:extLst>
              </a:tr>
              <a:tr h="107236">
                <a:tc vMerge="1">
                  <a:txBody>
                    <a:bodyPr/>
                    <a:lstStyle/>
                    <a:p>
                      <a:endParaRPr lang="en-IL"/>
                    </a:p>
                  </a:txBody>
                  <a:tcPr/>
                </a:tc>
                <a:tc>
                  <a:txBody>
                    <a:bodyPr/>
                    <a:lstStyle/>
                    <a:p>
                      <a:pPr algn="l" fontAlgn="t"/>
                      <a:r>
                        <a:rPr lang="en-IL" sz="800" b="1" u="none" strike="noStrike" dirty="0">
                          <a:solidFill>
                            <a:schemeClr val="bg1"/>
                          </a:solidFill>
                          <a:effectLst/>
                          <a:latin typeface="DINPro-Light" panose="02000504040000020003" pitchFamily="50" charset="0"/>
                        </a:rPr>
                        <a:t>45 - 54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IL" sz="800" u="none" strike="noStrike" dirty="0">
                          <a:solidFill>
                            <a:schemeClr val="tx1"/>
                          </a:solidFill>
                          <a:effectLst/>
                          <a:latin typeface="DINPro-Light" panose="02000504040000020003" pitchFamily="50" charset="0"/>
                        </a:rPr>
                        <a:t>138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167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105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98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146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168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96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77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41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u="none" strike="noStrike" dirty="0">
                          <a:solidFill>
                            <a:schemeClr val="tx1"/>
                          </a:solidFill>
                          <a:effectLst/>
                          <a:latin typeface="DINPro-Light" panose="02000504040000020003" pitchFamily="50" charset="0"/>
                        </a:rPr>
                        <a:t>58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1</a:t>
                      </a:r>
                      <a:r>
                        <a:rPr lang="en-GB" sz="800" b="1" u="none" strike="noStrike" dirty="0">
                          <a:solidFill>
                            <a:schemeClr val="tx1"/>
                          </a:solidFill>
                          <a:effectLst/>
                          <a:latin typeface="DINPro-Light" panose="02000504040000020003" pitchFamily="50" charset="0"/>
                        </a:rPr>
                        <a:t>,</a:t>
                      </a:r>
                      <a:r>
                        <a:rPr lang="en-IL" sz="800" b="1" u="none" strike="noStrike" dirty="0">
                          <a:solidFill>
                            <a:schemeClr val="tx1"/>
                          </a:solidFill>
                          <a:effectLst/>
                          <a:latin typeface="DINPro-Light" panose="02000504040000020003" pitchFamily="50" charset="0"/>
                        </a:rPr>
                        <a:t>094</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513555195"/>
                  </a:ext>
                </a:extLst>
              </a:tr>
              <a:tr h="108735">
                <a:tc vMerge="1">
                  <a:txBody>
                    <a:bodyPr/>
                    <a:lstStyle/>
                    <a:p>
                      <a:pPr algn="l" fontAlgn="t"/>
                      <a:endParaRPr lang="en-US" sz="900" b="1" i="0" u="none" strike="noStrike" dirty="0">
                        <a:solidFill>
                          <a:schemeClr val="bg1"/>
                        </a:solidFill>
                        <a:effectLst/>
                        <a:latin typeface="DINPro-Light" panose="02000504040000020003" pitchFamily="50" charset="0"/>
                      </a:endParaRPr>
                    </a:p>
                  </a:txBody>
                  <a:tcPr marL="9247" marR="9247" marT="9247" marB="0">
                    <a:solidFill>
                      <a:srgbClr val="2D8CB5"/>
                    </a:solidFill>
                  </a:tcPr>
                </a:tc>
                <a:tc>
                  <a:txBody>
                    <a:bodyPr/>
                    <a:lstStyle/>
                    <a:p>
                      <a:pPr algn="l" fontAlgn="t"/>
                      <a:r>
                        <a:rPr lang="en-US" sz="800" b="1" i="0" u="none" strike="noStrike" dirty="0">
                          <a:solidFill>
                            <a:schemeClr val="bg1"/>
                          </a:solidFill>
                          <a:effectLst/>
                          <a:latin typeface="DINPro-Light" panose="02000504040000020003" pitchFamily="50" charset="0"/>
                        </a:rPr>
                        <a:t>&gt;54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US" sz="800" b="0" i="0" u="none" strike="noStrike" dirty="0">
                          <a:solidFill>
                            <a:schemeClr val="tx1"/>
                          </a:solidFill>
                          <a:effectLst/>
                          <a:latin typeface="DINPro-Light" panose="02000504040000020003" pitchFamily="50" charset="0"/>
                        </a:rPr>
                        <a:t>263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263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marL="0" marR="0" lvl="0" indent="0" algn="r" defTabSz="685800" rtl="0" eaLnBrk="1" fontAlgn="t" latinLnBrk="0" hangingPunct="1">
                        <a:lnSpc>
                          <a:spcPct val="100000"/>
                        </a:lnSpc>
                        <a:spcBef>
                          <a:spcPts val="0"/>
                        </a:spcBef>
                        <a:spcAft>
                          <a:spcPts val="0"/>
                        </a:spcAft>
                        <a:buClrTx/>
                        <a:buSzTx/>
                        <a:buFontTx/>
                        <a:buNone/>
                        <a:tabLst/>
                        <a:defRPr/>
                      </a:pPr>
                      <a:r>
                        <a:rPr lang="en-IL" sz="800" u="none" strike="noStrike" dirty="0">
                          <a:solidFill>
                            <a:schemeClr val="tx1"/>
                          </a:solidFill>
                          <a:effectLst/>
                          <a:latin typeface="DINPro-Light" panose="02000504040000020003" pitchFamily="50" charset="0"/>
                        </a:rPr>
                        <a:t>175</a:t>
                      </a:r>
                      <a:endParaRPr lang="en-IL" sz="800" b="0" i="0" u="none" strike="noStrike" dirty="0">
                        <a:solidFill>
                          <a:schemeClr val="tx1"/>
                        </a:solidFill>
                        <a:effectLst/>
                        <a:latin typeface="DINPro-Light" panose="02000504040000020003" pitchFamily="50" charset="0"/>
                      </a:endParaRPr>
                    </a:p>
                    <a:p>
                      <a:pPr algn="r" fontAlgn="t"/>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52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238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154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66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i="0" u="none" strike="noStrike" dirty="0">
                          <a:solidFill>
                            <a:schemeClr val="tx1"/>
                          </a:solidFill>
                          <a:effectLst/>
                          <a:latin typeface="DINPro-Light" panose="02000504040000020003" pitchFamily="50" charset="0"/>
                        </a:rPr>
                        <a:t>1,286</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173694092"/>
                  </a:ext>
                </a:extLst>
              </a:tr>
              <a:tr h="118399">
                <a:tc gridSpan="2">
                  <a:txBody>
                    <a:bodyPr/>
                    <a:lstStyle/>
                    <a:p>
                      <a:pPr algn="l" fontAlgn="t"/>
                      <a:r>
                        <a:rPr lang="en-US" sz="800" b="1" u="none" strike="noStrike" dirty="0">
                          <a:solidFill>
                            <a:schemeClr val="bg1"/>
                          </a:solidFill>
                          <a:effectLst/>
                          <a:latin typeface="DINPro-Light" panose="02000504040000020003" pitchFamily="50" charset="0"/>
                        </a:rPr>
                        <a:t>Total</a:t>
                      </a:r>
                      <a:endParaRPr lang="en-US"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hMerge="1">
                  <a:txBody>
                    <a:bodyPr/>
                    <a:lstStyle/>
                    <a:p>
                      <a:endParaRPr lang="en-IL"/>
                    </a:p>
                  </a:txBody>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285</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477</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a:t>
                      </a:r>
                      <a:r>
                        <a:rPr lang="en-GB" sz="800" b="1" u="none" strike="noStrike" dirty="0">
                          <a:solidFill>
                            <a:schemeClr val="tx1"/>
                          </a:solidFill>
                          <a:effectLst/>
                          <a:latin typeface="DINPro-Light" panose="02000504040000020003" pitchFamily="50" charset="0"/>
                        </a:rPr>
                        <a:t>,</a:t>
                      </a:r>
                      <a:r>
                        <a:rPr lang="en-IL" sz="800" b="1" u="none" strike="noStrike" dirty="0">
                          <a:solidFill>
                            <a:schemeClr val="tx1"/>
                          </a:solidFill>
                          <a:effectLst/>
                          <a:latin typeface="DINPro-Light" panose="02000504040000020003" pitchFamily="50" charset="0"/>
                        </a:rPr>
                        <a:t>762</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1354987737"/>
                  </a:ext>
                </a:extLst>
              </a:tr>
            </a:tbl>
          </a:graphicData>
        </a:graphic>
      </p:graphicFrame>
      <p:sp>
        <p:nvSpPr>
          <p:cNvPr id="2" name="object 5">
            <a:extLst>
              <a:ext uri="{FF2B5EF4-FFF2-40B4-BE49-F238E27FC236}">
                <a16:creationId xmlns:a16="http://schemas.microsoft.com/office/drawing/2014/main" id="{B2EAC0BB-6694-45E5-9F86-8F09DDE34DBE}"/>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63814ACF-05DF-4CA7-BF49-946FFF68D09D}" type="slidenum">
              <a:rPr lang="en-US" sz="700" smtClean="0">
                <a:latin typeface="DINPro-Light" panose="02000504040000020003" pitchFamily="50" charset="0"/>
                <a:cs typeface="Arial"/>
              </a:rPr>
              <a:t>45</a:t>
            </a:fld>
            <a:endParaRPr sz="700" dirty="0">
              <a:latin typeface="DINPro-Light" panose="02000504040000020003" pitchFamily="50" charset="0"/>
              <a:cs typeface="Arial"/>
            </a:endParaRPr>
          </a:p>
        </p:txBody>
      </p:sp>
      <p:sp>
        <p:nvSpPr>
          <p:cNvPr id="9" name="object 3">
            <a:extLst>
              <a:ext uri="{FF2B5EF4-FFF2-40B4-BE49-F238E27FC236}">
                <a16:creationId xmlns:a16="http://schemas.microsoft.com/office/drawing/2014/main" id="{E064356B-9F0D-47EC-91A3-1348847368D8}"/>
              </a:ext>
            </a:extLst>
          </p:cNvPr>
          <p:cNvSpPr txBox="1"/>
          <p:nvPr/>
        </p:nvSpPr>
        <p:spPr>
          <a:xfrm>
            <a:off x="1061999" y="1666161"/>
            <a:ext cx="7408901" cy="1518364"/>
          </a:xfrm>
          <a:prstGeom prst="rect">
            <a:avLst/>
          </a:prstGeom>
        </p:spPr>
        <p:txBody>
          <a:bodyPr vert="horz" wrap="square" lIns="0" tIns="30480" rIns="0" bIns="0" rtlCol="0">
            <a:spAutoFit/>
          </a:bodyPr>
          <a:lstStyle/>
          <a:p>
            <a:pPr marL="241300" marR="5080" indent="-228600">
              <a:lnSpc>
                <a:spcPts val="1000"/>
              </a:lnSpc>
              <a:spcBef>
                <a:spcPts val="240"/>
              </a:spcBef>
              <a:buClr>
                <a:srgbClr val="2D8CB5"/>
              </a:buClr>
              <a:buChar char="•"/>
              <a:tabLst>
                <a:tab pos="241300" algn="l"/>
              </a:tabLst>
            </a:pPr>
            <a:r>
              <a:rPr lang="en-US" sz="1000" spc="-5" dirty="0">
                <a:latin typeface="DINPro-Light" panose="02000504040000020003" pitchFamily="50" charset="0"/>
                <a:cs typeface="Arial"/>
              </a:rPr>
              <a:t>Online market research survey</a:t>
            </a:r>
          </a:p>
          <a:p>
            <a:pPr marL="241300" marR="5080" indent="-228600">
              <a:lnSpc>
                <a:spcPts val="1000"/>
              </a:lnSpc>
              <a:spcBef>
                <a:spcPts val="240"/>
              </a:spcBef>
              <a:buClr>
                <a:srgbClr val="2D8CB5"/>
              </a:buClr>
              <a:buChar char="•"/>
              <a:tabLst>
                <a:tab pos="241300" algn="l"/>
              </a:tabLst>
            </a:pPr>
            <a:r>
              <a:rPr lang="en-US" sz="1000" spc="-5" dirty="0">
                <a:latin typeface="DINPro-Light" panose="02000504040000020003" pitchFamily="50" charset="0"/>
                <a:cs typeface="Arial"/>
              </a:rPr>
              <a:t>Distribution/ data collection period: 27 August 2020 - 15 September 2020</a:t>
            </a:r>
          </a:p>
          <a:p>
            <a:pPr marL="241300" marR="5080" indent="-228600">
              <a:lnSpc>
                <a:spcPts val="1000"/>
              </a:lnSpc>
              <a:spcBef>
                <a:spcPts val="240"/>
              </a:spcBef>
              <a:buClr>
                <a:srgbClr val="2D8CB5"/>
              </a:buClr>
              <a:buChar char="•"/>
              <a:tabLst>
                <a:tab pos="241300" algn="l"/>
              </a:tabLst>
            </a:pPr>
            <a:r>
              <a:rPr lang="en-US" sz="1000" spc="-5" dirty="0">
                <a:latin typeface="DINPro-Light" panose="02000504040000020003" pitchFamily="50" charset="0"/>
                <a:cs typeface="Arial"/>
              </a:rPr>
              <a:t>Consumers with at least 2 overnight trips in 2019 participated in the survey</a:t>
            </a:r>
          </a:p>
          <a:p>
            <a:pPr marL="241300" marR="5080" indent="-228600">
              <a:lnSpc>
                <a:spcPts val="1000"/>
              </a:lnSpc>
              <a:spcBef>
                <a:spcPts val="240"/>
              </a:spcBef>
              <a:buClr>
                <a:srgbClr val="2D8CB5"/>
              </a:buClr>
              <a:buChar char="•"/>
              <a:tabLst>
                <a:tab pos="241300" algn="l"/>
              </a:tabLst>
            </a:pPr>
            <a:r>
              <a:rPr lang="en-US" sz="1000" spc="-5" dirty="0">
                <a:latin typeface="DINPro-Light" panose="02000504040000020003" pitchFamily="50" charset="0"/>
                <a:cs typeface="Arial"/>
              </a:rPr>
              <a:t>5,762 respondents in total, from 10 high-volume source markets</a:t>
            </a:r>
          </a:p>
          <a:p>
            <a:pPr marL="723900" marR="5080" lvl="1" indent="-171450">
              <a:lnSpc>
                <a:spcPts val="1000"/>
              </a:lnSpc>
              <a:spcBef>
                <a:spcPts val="240"/>
              </a:spcBef>
              <a:buClr>
                <a:srgbClr val="2D8CB5"/>
              </a:buClr>
              <a:buFont typeface="Wingdings" panose="05000000000000000000" pitchFamily="2" charset="2"/>
              <a:buChar char="§"/>
              <a:tabLst>
                <a:tab pos="358775" algn="l"/>
              </a:tabLst>
            </a:pPr>
            <a:r>
              <a:rPr lang="en-US" sz="1000" spc="-5" dirty="0">
                <a:latin typeface="DINPro-Light" panose="02000504040000020003" pitchFamily="50" charset="0"/>
                <a:cs typeface="Arial"/>
              </a:rPr>
              <a:t>Countries: Germany, United Kingdom, France, Netherlands, Italy, Belgium, Switzerland, Spain, Poland and Austria</a:t>
            </a:r>
          </a:p>
          <a:p>
            <a:pPr marL="723900" marR="5080" lvl="1" indent="-171450">
              <a:lnSpc>
                <a:spcPts val="1000"/>
              </a:lnSpc>
              <a:spcBef>
                <a:spcPts val="240"/>
              </a:spcBef>
              <a:buClr>
                <a:srgbClr val="2D8CB5"/>
              </a:buClr>
              <a:buFont typeface="Wingdings" panose="05000000000000000000" pitchFamily="2" charset="2"/>
              <a:buChar char="§"/>
              <a:tabLst>
                <a:tab pos="358775" algn="l"/>
              </a:tabLst>
            </a:pPr>
            <a:r>
              <a:rPr lang="en-US" sz="1000" spc="-5" dirty="0">
                <a:latin typeface="DINPro-Light" panose="02000504040000020003" pitchFamily="50" charset="0"/>
                <a:cs typeface="Arial"/>
              </a:rPr>
              <a:t>Languages: English, French, German, Italian, Spanish, Polish and Dutch.</a:t>
            </a:r>
          </a:p>
          <a:p>
            <a:pPr marL="184150" marR="5080" indent="-171450">
              <a:lnSpc>
                <a:spcPts val="1000"/>
              </a:lnSpc>
              <a:spcBef>
                <a:spcPts val="240"/>
              </a:spcBef>
              <a:buClr>
                <a:srgbClr val="2D8CB5"/>
              </a:buClr>
              <a:buFont typeface="Wingdings" panose="05000000000000000000" pitchFamily="2" charset="2"/>
              <a:buChar char="§"/>
              <a:tabLst>
                <a:tab pos="241300" algn="l"/>
              </a:tabLst>
            </a:pPr>
            <a:r>
              <a:rPr lang="en-US" sz="1000" spc="-5" dirty="0">
                <a:latin typeface="DINPro-Light" panose="02000504040000020003" pitchFamily="50" charset="0"/>
                <a:cs typeface="Arial"/>
              </a:rPr>
              <a:t>Research themes examined:</a:t>
            </a:r>
            <a:r>
              <a:rPr lang="en-US" sz="1000" b="1" spc="-5" dirty="0">
                <a:latin typeface="DINPro-Light" panose="02000504040000020003" pitchFamily="50" charset="0"/>
                <a:cs typeface="Arial"/>
              </a:rPr>
              <a:t> </a:t>
            </a:r>
            <a:r>
              <a:rPr lang="en-US" sz="1000" spc="-5" dirty="0">
                <a:latin typeface="DINPro-Light" panose="02000504040000020003" pitchFamily="50" charset="0"/>
                <a:cs typeface="Arial"/>
              </a:rPr>
              <a:t>Travel personas (1 question), Travel concerns and COVID-19 impact on travel (6 questions), Travel intentions, preferences and trip planning (10 questions), COVID-19 and responsible travel (3 questions)</a:t>
            </a:r>
          </a:p>
          <a:p>
            <a:pPr marL="184150" marR="5080" indent="-171450">
              <a:lnSpc>
                <a:spcPts val="1000"/>
              </a:lnSpc>
              <a:spcBef>
                <a:spcPts val="240"/>
              </a:spcBef>
              <a:buClr>
                <a:srgbClr val="2D8CB5"/>
              </a:buClr>
              <a:buFont typeface="Wingdings" panose="05000000000000000000" pitchFamily="2" charset="2"/>
              <a:buChar char="§"/>
              <a:tabLst>
                <a:tab pos="241300" algn="l"/>
              </a:tabLst>
            </a:pPr>
            <a:r>
              <a:rPr lang="en-US" sz="1000" spc="-5" dirty="0">
                <a:latin typeface="DINPro-Light" panose="02000504040000020003" pitchFamily="50" charset="0"/>
                <a:cs typeface="Arial"/>
              </a:rPr>
              <a:t>51% of respondents are male and 49% are female</a:t>
            </a:r>
          </a:p>
          <a:p>
            <a:pPr marL="184150" marR="5080" indent="-171450">
              <a:lnSpc>
                <a:spcPts val="1000"/>
              </a:lnSpc>
              <a:spcBef>
                <a:spcPts val="240"/>
              </a:spcBef>
              <a:buClr>
                <a:srgbClr val="2D8CB5"/>
              </a:buClr>
              <a:buFont typeface="Wingdings" panose="05000000000000000000" pitchFamily="2" charset="2"/>
              <a:buChar char="§"/>
              <a:tabLst>
                <a:tab pos="241300" algn="l"/>
              </a:tabLst>
            </a:pPr>
            <a:r>
              <a:rPr lang="en-US" sz="1000" spc="-5" dirty="0">
                <a:latin typeface="DINPro-Light" panose="02000504040000020003" pitchFamily="50" charset="0"/>
                <a:cs typeface="Arial"/>
              </a:rPr>
              <a:t>Number of respondents and age group per source country:</a:t>
            </a:r>
          </a:p>
        </p:txBody>
      </p:sp>
    </p:spTree>
    <p:extLst>
      <p:ext uri="{BB962C8B-B14F-4D97-AF65-F5344CB8AC3E}">
        <p14:creationId xmlns:p14="http://schemas.microsoft.com/office/powerpoint/2010/main" val="69552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6A26D-6666-497F-A725-39F233B071F0}"/>
              </a:ext>
            </a:extLst>
          </p:cNvPr>
          <p:cNvSpPr txBox="1"/>
          <p:nvPr/>
        </p:nvSpPr>
        <p:spPr>
          <a:xfrm>
            <a:off x="0" y="1050924"/>
            <a:ext cx="2809602" cy="3754874"/>
          </a:xfrm>
          <a:prstGeom prst="rect">
            <a:avLst/>
          </a:prstGeom>
          <a:noFill/>
        </p:spPr>
        <p:txBody>
          <a:bodyPr wrap="square">
            <a:spAutoFit/>
          </a:bodyPr>
          <a:lstStyle/>
          <a:p>
            <a:r>
              <a:rPr lang="en-US" sz="700" dirty="0">
                <a:latin typeface="DINPro-Light" panose="02000504040000020003" pitchFamily="50" charset="0"/>
              </a:rPr>
              <a:t>Copyright © 2020 European Travel Commission (ETC)</a:t>
            </a:r>
          </a:p>
          <a:p>
            <a:br>
              <a:rPr lang="en-US" sz="700" dirty="0">
                <a:latin typeface="DINPro-Light" panose="02000504040000020003" pitchFamily="50" charset="0"/>
              </a:rPr>
            </a:br>
            <a:r>
              <a:rPr lang="en-US" sz="700" dirty="0">
                <a:latin typeface="DINPro-Light" panose="02000504040000020003" pitchFamily="50" charset="0"/>
              </a:rPr>
              <a:t>This project is co-funded by the European Union</a:t>
            </a:r>
          </a:p>
          <a:p>
            <a:endParaRPr lang="en-US" sz="700" dirty="0">
              <a:latin typeface="DINPro Light" panose="02000504040000020003"/>
            </a:endParaRPr>
          </a:p>
          <a:p>
            <a:r>
              <a:rPr lang="en-US" sz="700" b="1" dirty="0">
                <a:latin typeface="DINPro-Black" panose="02000503030000020004" pitchFamily="50" charset="0"/>
              </a:rPr>
              <a:t>Study on Monitoring Sentiment for Intra-European Travel</a:t>
            </a:r>
          </a:p>
          <a:p>
            <a:endParaRPr lang="en-US" sz="700" dirty="0">
              <a:latin typeface="DINPro Light" panose="02000504040000020003"/>
            </a:endParaRPr>
          </a:p>
          <a:p>
            <a:r>
              <a:rPr lang="en-US" sz="700" dirty="0">
                <a:latin typeface="DINPro-Light" panose="02000504040000020003" pitchFamily="50" charset="0"/>
              </a:rPr>
              <a:t>All rights reserved. The contents of this report may be</a:t>
            </a:r>
          </a:p>
          <a:p>
            <a:r>
              <a:rPr lang="en-US" sz="700" dirty="0">
                <a:latin typeface="DINPro-Light" panose="02000504040000020003" pitchFamily="50" charset="0"/>
              </a:rPr>
              <a:t>quoted, provided the source is given accurately and</a:t>
            </a:r>
          </a:p>
          <a:p>
            <a:r>
              <a:rPr lang="en-US" sz="700" dirty="0">
                <a:latin typeface="DINPro-Light" panose="02000504040000020003" pitchFamily="50" charset="0"/>
              </a:rPr>
              <a:t>clearly. Distribution or reproduction in full is permitted for</a:t>
            </a:r>
          </a:p>
          <a:p>
            <a:r>
              <a:rPr lang="en-US" sz="700" dirty="0">
                <a:latin typeface="DINPro-Light" panose="02000504040000020003" pitchFamily="50" charset="0"/>
              </a:rPr>
              <a:t>own or internal use only.</a:t>
            </a:r>
          </a:p>
          <a:p>
            <a:endParaRPr lang="en-US" sz="700" dirty="0">
              <a:latin typeface="DINPro-Light" panose="02000504040000020003" pitchFamily="50" charset="0"/>
            </a:endParaRPr>
          </a:p>
          <a:p>
            <a:r>
              <a:rPr lang="en-US" sz="700" dirty="0">
                <a:latin typeface="DINPro-Light" panose="02000504040000020003" pitchFamily="50" charset="0"/>
              </a:rPr>
              <a:t>While we encourage distribution via publicly accessible</a:t>
            </a:r>
          </a:p>
          <a:p>
            <a:r>
              <a:rPr lang="en-US" sz="700" dirty="0">
                <a:latin typeface="DINPro-Light" panose="02000504040000020003" pitchFamily="50" charset="0"/>
              </a:rPr>
              <a:t>websites, this should be done via a link to ETC’s</a:t>
            </a:r>
          </a:p>
          <a:p>
            <a:r>
              <a:rPr lang="en-US" sz="700" dirty="0">
                <a:latin typeface="DINPro-Light" panose="02000504040000020003" pitchFamily="50" charset="0"/>
              </a:rPr>
              <a:t>corporate website, </a:t>
            </a:r>
            <a:r>
              <a:rPr lang="en-US" sz="700" dirty="0">
                <a:latin typeface="DINPro-Light" panose="02000504040000020003" pitchFamily="50" charset="0"/>
                <a:hlinkClick r:id="rId2"/>
              </a:rPr>
              <a:t>www.etc-corporate.org</a:t>
            </a:r>
            <a:endParaRPr lang="en-US" sz="700" dirty="0">
              <a:latin typeface="DINPro-Light" panose="02000504040000020003" pitchFamily="50" charset="0"/>
            </a:endParaRPr>
          </a:p>
          <a:p>
            <a:endParaRPr lang="en-US" sz="700" dirty="0">
              <a:latin typeface="DINPro-Light" panose="02000504040000020003" pitchFamily="50" charset="0"/>
            </a:endParaRPr>
          </a:p>
          <a:p>
            <a:r>
              <a:rPr lang="en-US" sz="700" dirty="0">
                <a:latin typeface="DINPro-Light" panose="02000504040000020003" pitchFamily="50" charset="0"/>
              </a:rPr>
              <a:t>Data sources: This report is based on research conducted</a:t>
            </a:r>
          </a:p>
          <a:p>
            <a:r>
              <a:rPr lang="en-US" sz="700" dirty="0">
                <a:latin typeface="DINPro-Light" panose="02000504040000020003" pitchFamily="50" charset="0"/>
              </a:rPr>
              <a:t>by MINDHAUS (</a:t>
            </a:r>
            <a:r>
              <a:rPr lang="en-US" sz="700" dirty="0">
                <a:latin typeface="DINPro-Light" panose="02000504040000020003" pitchFamily="50" charset="0"/>
                <a:hlinkClick r:id="rId3"/>
              </a:rPr>
              <a:t>www.mindhaus.gr</a:t>
            </a:r>
            <a:r>
              <a:rPr lang="en-US" sz="700" dirty="0">
                <a:latin typeface="DINPro-Light" panose="02000504040000020003" pitchFamily="50" charset="0"/>
              </a:rPr>
              <a:t>) and should be interpreted by users according to their needs. </a:t>
            </a:r>
          </a:p>
          <a:p>
            <a:endParaRPr lang="en-US" sz="700" b="0" i="0" dirty="0">
              <a:solidFill>
                <a:srgbClr val="323338"/>
              </a:solidFill>
              <a:effectLst/>
              <a:latin typeface="DINPro-Light" panose="02000504040000020003" pitchFamily="50" charset="0"/>
            </a:endParaRPr>
          </a:p>
          <a:p>
            <a:r>
              <a:rPr lang="en-GB" sz="700" b="0" i="0" dirty="0">
                <a:solidFill>
                  <a:srgbClr val="323338"/>
                </a:solidFill>
                <a:effectLst/>
                <a:latin typeface="DINPro-Light" panose="02000504040000020003" pitchFamily="50" charset="0"/>
              </a:rPr>
              <a:t>Please note that while every possible effort has been made to ensure the data in this report is accurate, it is not possible to completely eliminate every margin of error.</a:t>
            </a:r>
          </a:p>
          <a:p>
            <a:endParaRPr lang="en-US" sz="700" dirty="0">
              <a:latin typeface="DINPro Light" panose="02000504040000020003"/>
            </a:endParaRPr>
          </a:p>
          <a:p>
            <a:r>
              <a:rPr lang="en-US" sz="700" b="1" dirty="0">
                <a:latin typeface="DINPro-Black" panose="02000503030000020004" pitchFamily="50" charset="0"/>
              </a:rPr>
              <a:t>Published by the European Travel Commission</a:t>
            </a:r>
          </a:p>
          <a:p>
            <a:endParaRPr lang="en-US" sz="700" dirty="0">
              <a:latin typeface="DINPro Light" panose="02000504040000020003"/>
            </a:endParaRPr>
          </a:p>
          <a:p>
            <a:r>
              <a:rPr lang="en-US" sz="700" dirty="0">
                <a:latin typeface="DINPro-Light" panose="02000504040000020003" pitchFamily="50" charset="0"/>
              </a:rPr>
              <a:t>Rue du Marché aux </a:t>
            </a:r>
            <a:r>
              <a:rPr lang="en-US" sz="700" dirty="0" err="1">
                <a:latin typeface="DINPro-Light" panose="02000504040000020003" pitchFamily="50" charset="0"/>
              </a:rPr>
              <a:t>Herbes</a:t>
            </a:r>
            <a:r>
              <a:rPr lang="en-US" sz="700" dirty="0">
                <a:latin typeface="DINPro-Light" panose="02000504040000020003" pitchFamily="50" charset="0"/>
              </a:rPr>
              <a:t>, 61,</a:t>
            </a:r>
          </a:p>
          <a:p>
            <a:r>
              <a:rPr lang="en-US" sz="700" dirty="0">
                <a:latin typeface="DINPro-Light" panose="02000504040000020003" pitchFamily="50" charset="0"/>
              </a:rPr>
              <a:t>1000 Brussels, Belgium</a:t>
            </a:r>
          </a:p>
          <a:p>
            <a:r>
              <a:rPr lang="en-US" sz="700" dirty="0">
                <a:latin typeface="DINPro-Light" panose="02000504040000020003" pitchFamily="50" charset="0"/>
              </a:rPr>
              <a:t>Website: www.etc-corporate.org</a:t>
            </a:r>
          </a:p>
          <a:p>
            <a:r>
              <a:rPr lang="en-US" sz="700" dirty="0">
                <a:latin typeface="DINPro-Light" panose="02000504040000020003" pitchFamily="50" charset="0"/>
              </a:rPr>
              <a:t>Email: </a:t>
            </a:r>
            <a:r>
              <a:rPr lang="en-US" sz="700" dirty="0">
                <a:latin typeface="DINPro-Light" panose="02000504040000020003" pitchFamily="50" charset="0"/>
                <a:hlinkClick r:id="rId4"/>
              </a:rPr>
              <a:t>info@visiteurope.com</a:t>
            </a:r>
            <a:endParaRPr lang="en-US" sz="700" dirty="0">
              <a:latin typeface="DINPro-Light" panose="02000504040000020003" pitchFamily="50" charset="0"/>
            </a:endParaRPr>
          </a:p>
          <a:p>
            <a:endParaRPr lang="en-US" sz="700" dirty="0">
              <a:latin typeface="DINPro-Light" panose="02000504040000020003" pitchFamily="50" charset="0"/>
            </a:endParaRPr>
          </a:p>
          <a:p>
            <a:r>
              <a:rPr lang="en-US" sz="700" dirty="0">
                <a:latin typeface="DINPro-Light" panose="02000504040000020003" pitchFamily="50" charset="0"/>
              </a:rPr>
              <a:t>ISBN No: </a:t>
            </a:r>
            <a:r>
              <a:rPr lang="en-US" sz="700" dirty="0">
                <a:solidFill>
                  <a:schemeClr val="tx1">
                    <a:lumMod val="95000"/>
                    <a:lumOff val="5000"/>
                  </a:schemeClr>
                </a:solidFill>
                <a:latin typeface="DINPro-Light" panose="02000504040000020003" pitchFamily="50" charset="0"/>
              </a:rPr>
              <a:t>978-92-95107-38-0</a:t>
            </a:r>
          </a:p>
          <a:p>
            <a:r>
              <a:rPr lang="en-US" sz="700" dirty="0">
                <a:latin typeface="DINPro-Light" panose="02000504040000020003" pitchFamily="50" charset="0"/>
              </a:rPr>
              <a:t>Design: </a:t>
            </a:r>
            <a:r>
              <a:rPr lang="en-US" sz="700" b="1" dirty="0">
                <a:latin typeface="DINPro-Light" panose="02000504040000020003" pitchFamily="50" charset="0"/>
              </a:rPr>
              <a:t>MINDHAUS </a:t>
            </a:r>
          </a:p>
          <a:p>
            <a:r>
              <a:rPr lang="en-US" sz="700" dirty="0">
                <a:latin typeface="DINPro-Light" panose="02000504040000020003" pitchFamily="50" charset="0"/>
              </a:rPr>
              <a:t>Image ID: </a:t>
            </a:r>
            <a:r>
              <a:rPr lang="en-GB" sz="700" dirty="0">
                <a:effectLst/>
                <a:latin typeface="DINPro-Light" panose="02000504040000020003" pitchFamily="50" charset="0"/>
                <a:ea typeface="Calibri" panose="020F0502020204030204" pitchFamily="34" charset="0"/>
              </a:rPr>
              <a:t>1204292545</a:t>
            </a:r>
            <a:br>
              <a:rPr lang="en-GB" sz="700" dirty="0">
                <a:effectLst/>
                <a:latin typeface="DINPro-Light" panose="02000504040000020003" pitchFamily="50" charset="0"/>
                <a:ea typeface="Calibri" panose="020F0502020204030204" pitchFamily="34" charset="0"/>
              </a:rPr>
            </a:br>
            <a:r>
              <a:rPr lang="en-US" sz="700" dirty="0">
                <a:latin typeface="DINPro-Light" panose="02000504040000020003" pitchFamily="50" charset="0"/>
              </a:rPr>
              <a:t>Copyright: </a:t>
            </a:r>
            <a:r>
              <a:rPr lang="en-GB" sz="700" dirty="0">
                <a:effectLst/>
                <a:latin typeface="DINPro-Light" panose="02000504040000020003" pitchFamily="50" charset="0"/>
                <a:ea typeface="Calibri" panose="020F0502020204030204" pitchFamily="34" charset="0"/>
              </a:rPr>
              <a:t>KONGSTOCK/Shutterstock</a:t>
            </a:r>
            <a:endParaRPr lang="en-US" sz="700" dirty="0">
              <a:solidFill>
                <a:srgbClr val="FF0000"/>
              </a:solidFill>
              <a:latin typeface="DINPro-Light" panose="02000504040000020003" pitchFamily="50" charset="0"/>
            </a:endParaRPr>
          </a:p>
        </p:txBody>
      </p:sp>
      <p:sp>
        <p:nvSpPr>
          <p:cNvPr id="15" name="object 5">
            <a:extLst>
              <a:ext uri="{FF2B5EF4-FFF2-40B4-BE49-F238E27FC236}">
                <a16:creationId xmlns:a16="http://schemas.microsoft.com/office/drawing/2014/main" id="{2DAD229B-8426-4CFF-AF5B-220452EDB183}"/>
              </a:ext>
            </a:extLst>
          </p:cNvPr>
          <p:cNvSpPr/>
          <p:nvPr/>
        </p:nvSpPr>
        <p:spPr>
          <a:xfrm>
            <a:off x="0" y="898525"/>
            <a:ext cx="3038202" cy="152399"/>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grpSp>
        <p:nvGrpSpPr>
          <p:cNvPr id="11" name="object 4">
            <a:extLst>
              <a:ext uri="{FF2B5EF4-FFF2-40B4-BE49-F238E27FC236}">
                <a16:creationId xmlns:a16="http://schemas.microsoft.com/office/drawing/2014/main" id="{DA723465-E703-4EB0-9A56-7F456F77AE17}"/>
              </a:ext>
            </a:extLst>
          </p:cNvPr>
          <p:cNvGrpSpPr/>
          <p:nvPr/>
        </p:nvGrpSpPr>
        <p:grpSpPr>
          <a:xfrm>
            <a:off x="7924800" y="4246722"/>
            <a:ext cx="993014" cy="519062"/>
            <a:chOff x="7816240" y="4304995"/>
            <a:chExt cx="865505" cy="422275"/>
          </a:xfrm>
        </p:grpSpPr>
        <p:sp>
          <p:nvSpPr>
            <p:cNvPr id="12" name="object 5">
              <a:extLst>
                <a:ext uri="{FF2B5EF4-FFF2-40B4-BE49-F238E27FC236}">
                  <a16:creationId xmlns:a16="http://schemas.microsoft.com/office/drawing/2014/main" id="{1212B395-57C2-493F-B186-4A58D4823CF1}"/>
                </a:ext>
              </a:extLst>
            </p:cNvPr>
            <p:cNvSpPr/>
            <p:nvPr/>
          </p:nvSpPr>
          <p:spPr>
            <a:xfrm>
              <a:off x="7856794" y="4318350"/>
              <a:ext cx="824942" cy="392943"/>
            </a:xfrm>
            <a:prstGeom prst="rect">
              <a:avLst/>
            </a:prstGeom>
            <a:blipFill>
              <a:blip r:embed="rId5" cstate="print"/>
              <a:stretch>
                <a:fillRect/>
              </a:stretch>
            </a:blipFill>
          </p:spPr>
          <p:txBody>
            <a:bodyPr wrap="square" lIns="0" tIns="0" rIns="0" bIns="0" rtlCol="0"/>
            <a:lstStyle/>
            <a:p>
              <a:endParaRPr dirty="0"/>
            </a:p>
          </p:txBody>
        </p:sp>
        <p:sp>
          <p:nvSpPr>
            <p:cNvPr id="13" name="object 6">
              <a:extLst>
                <a:ext uri="{FF2B5EF4-FFF2-40B4-BE49-F238E27FC236}">
                  <a16:creationId xmlns:a16="http://schemas.microsoft.com/office/drawing/2014/main" id="{5DB4BEB5-BBD6-469A-B6D5-623DFEB9C107}"/>
                </a:ext>
              </a:extLst>
            </p:cNvPr>
            <p:cNvSpPr/>
            <p:nvPr/>
          </p:nvSpPr>
          <p:spPr>
            <a:xfrm>
              <a:off x="7816240" y="4304995"/>
              <a:ext cx="8890" cy="422275"/>
            </a:xfrm>
            <a:custGeom>
              <a:avLst/>
              <a:gdLst/>
              <a:ahLst/>
              <a:cxnLst/>
              <a:rect l="l" t="t" r="r" b="b"/>
              <a:pathLst>
                <a:path w="8890" h="422275">
                  <a:moveTo>
                    <a:pt x="8839" y="0"/>
                  </a:moveTo>
                  <a:lnTo>
                    <a:pt x="0" y="0"/>
                  </a:lnTo>
                  <a:lnTo>
                    <a:pt x="0" y="421792"/>
                  </a:lnTo>
                  <a:lnTo>
                    <a:pt x="8839" y="421792"/>
                  </a:lnTo>
                  <a:lnTo>
                    <a:pt x="8839" y="0"/>
                  </a:lnTo>
                  <a:close/>
                </a:path>
              </a:pathLst>
            </a:custGeom>
            <a:solidFill>
              <a:srgbClr val="00A7DA"/>
            </a:solidFill>
          </p:spPr>
          <p:txBody>
            <a:bodyPr wrap="square" lIns="0" tIns="0" rIns="0" bIns="0" rtlCol="0"/>
            <a:lstStyle/>
            <a:p>
              <a:endParaRPr dirty="0"/>
            </a:p>
          </p:txBody>
        </p:sp>
      </p:grpSp>
      <p:grpSp>
        <p:nvGrpSpPr>
          <p:cNvPr id="14" name="object 7">
            <a:extLst>
              <a:ext uri="{FF2B5EF4-FFF2-40B4-BE49-F238E27FC236}">
                <a16:creationId xmlns:a16="http://schemas.microsoft.com/office/drawing/2014/main" id="{45934FBB-EF98-4C24-A388-3FC7E2214F8B}"/>
              </a:ext>
            </a:extLst>
          </p:cNvPr>
          <p:cNvGrpSpPr/>
          <p:nvPr/>
        </p:nvGrpSpPr>
        <p:grpSpPr>
          <a:xfrm>
            <a:off x="6918187" y="4193927"/>
            <a:ext cx="916297" cy="576462"/>
            <a:chOff x="7061390" y="4300207"/>
            <a:chExt cx="636905" cy="426084"/>
          </a:xfrm>
        </p:grpSpPr>
        <p:sp>
          <p:nvSpPr>
            <p:cNvPr id="16" name="object 8">
              <a:extLst>
                <a:ext uri="{FF2B5EF4-FFF2-40B4-BE49-F238E27FC236}">
                  <a16:creationId xmlns:a16="http://schemas.microsoft.com/office/drawing/2014/main" id="{2A16280F-43E5-412D-8DF3-E0192F9752A6}"/>
                </a:ext>
              </a:extLst>
            </p:cNvPr>
            <p:cNvSpPr/>
            <p:nvPr/>
          </p:nvSpPr>
          <p:spPr>
            <a:xfrm>
              <a:off x="7061390" y="4300207"/>
              <a:ext cx="636905" cy="426084"/>
            </a:xfrm>
            <a:custGeom>
              <a:avLst/>
              <a:gdLst/>
              <a:ahLst/>
              <a:cxnLst/>
              <a:rect l="l" t="t" r="r" b="b"/>
              <a:pathLst>
                <a:path w="636904" h="426085">
                  <a:moveTo>
                    <a:pt x="636282" y="0"/>
                  </a:moveTo>
                  <a:lnTo>
                    <a:pt x="0" y="0"/>
                  </a:lnTo>
                  <a:lnTo>
                    <a:pt x="0" y="425627"/>
                  </a:lnTo>
                  <a:lnTo>
                    <a:pt x="636282" y="425627"/>
                  </a:lnTo>
                  <a:lnTo>
                    <a:pt x="636282" y="0"/>
                  </a:lnTo>
                  <a:close/>
                </a:path>
              </a:pathLst>
            </a:custGeom>
            <a:solidFill>
              <a:srgbClr val="034EA2"/>
            </a:solidFill>
          </p:spPr>
          <p:txBody>
            <a:bodyPr wrap="square" lIns="0" tIns="0" rIns="0" bIns="0" rtlCol="0"/>
            <a:lstStyle/>
            <a:p>
              <a:endParaRPr dirty="0"/>
            </a:p>
          </p:txBody>
        </p:sp>
        <p:sp>
          <p:nvSpPr>
            <p:cNvPr id="17" name="object 9">
              <a:extLst>
                <a:ext uri="{FF2B5EF4-FFF2-40B4-BE49-F238E27FC236}">
                  <a16:creationId xmlns:a16="http://schemas.microsoft.com/office/drawing/2014/main" id="{1ADD9814-A131-4336-8209-023FF2DB1A0D}"/>
                </a:ext>
              </a:extLst>
            </p:cNvPr>
            <p:cNvSpPr/>
            <p:nvPr/>
          </p:nvSpPr>
          <p:spPr>
            <a:xfrm>
              <a:off x="7210072" y="4339230"/>
              <a:ext cx="341185" cy="339942"/>
            </a:xfrm>
            <a:prstGeom prst="rect">
              <a:avLst/>
            </a:prstGeom>
            <a:blipFill>
              <a:blip r:embed="rId6" cstate="print"/>
              <a:stretch>
                <a:fillRect/>
              </a:stretch>
            </a:blipFill>
          </p:spPr>
          <p:txBody>
            <a:bodyPr wrap="square" lIns="0" tIns="0" rIns="0" bIns="0" rtlCol="0"/>
            <a:lstStyle/>
            <a:p>
              <a:endParaRPr dirty="0"/>
            </a:p>
          </p:txBody>
        </p:sp>
      </p:grpSp>
      <p:sp>
        <p:nvSpPr>
          <p:cNvPr id="18" name="object 10">
            <a:extLst>
              <a:ext uri="{FF2B5EF4-FFF2-40B4-BE49-F238E27FC236}">
                <a16:creationId xmlns:a16="http://schemas.microsoft.com/office/drawing/2014/main" id="{31485E9A-C64E-4395-A555-0D9AC22CE0E5}"/>
              </a:ext>
            </a:extLst>
          </p:cNvPr>
          <p:cNvSpPr txBox="1"/>
          <p:nvPr/>
        </p:nvSpPr>
        <p:spPr>
          <a:xfrm>
            <a:off x="5800090" y="4459356"/>
            <a:ext cx="1186199" cy="320601"/>
          </a:xfrm>
          <a:prstGeom prst="rect">
            <a:avLst/>
          </a:prstGeom>
        </p:spPr>
        <p:txBody>
          <a:bodyPr vert="horz" wrap="square" lIns="0" tIns="12700" rIns="0" bIns="0" rtlCol="0">
            <a:spAutoFit/>
          </a:bodyPr>
          <a:lstStyle/>
          <a:p>
            <a:pPr marL="12700" marR="5080" indent="290195">
              <a:lnSpc>
                <a:spcPct val="100000"/>
              </a:lnSpc>
              <a:spcBef>
                <a:spcPts val="100"/>
              </a:spcBef>
            </a:pPr>
            <a:r>
              <a:rPr sz="1000" spc="-5" dirty="0">
                <a:solidFill>
                  <a:srgbClr val="034EA2"/>
                </a:solidFill>
                <a:latin typeface="DINPro" panose="02000503030000020004" pitchFamily="2" charset="0"/>
                <a:cs typeface="Arial"/>
              </a:rPr>
              <a:t>Co-funded</a:t>
            </a:r>
            <a:r>
              <a:rPr sz="1000" spc="-85" dirty="0">
                <a:solidFill>
                  <a:srgbClr val="034EA2"/>
                </a:solidFill>
                <a:latin typeface="DINPro" panose="02000503030000020004" pitchFamily="2" charset="0"/>
                <a:cs typeface="Arial"/>
              </a:rPr>
              <a:t> </a:t>
            </a:r>
            <a:r>
              <a:rPr sz="1000" spc="-30" dirty="0">
                <a:solidFill>
                  <a:srgbClr val="034EA2"/>
                </a:solidFill>
                <a:latin typeface="DINPro" panose="02000503030000020004" pitchFamily="2" charset="0"/>
                <a:cs typeface="Arial"/>
              </a:rPr>
              <a:t>by  </a:t>
            </a:r>
            <a:r>
              <a:rPr sz="1000" spc="5" dirty="0">
                <a:solidFill>
                  <a:srgbClr val="034EA2"/>
                </a:solidFill>
                <a:latin typeface="DINPro" panose="02000503030000020004" pitchFamily="2" charset="0"/>
                <a:cs typeface="Arial"/>
              </a:rPr>
              <a:t>the </a:t>
            </a:r>
            <a:r>
              <a:rPr sz="1000" spc="-10" dirty="0">
                <a:solidFill>
                  <a:srgbClr val="034EA2"/>
                </a:solidFill>
                <a:latin typeface="DINPro" panose="02000503030000020004" pitchFamily="2" charset="0"/>
                <a:cs typeface="Arial"/>
              </a:rPr>
              <a:t>European</a:t>
            </a:r>
            <a:r>
              <a:rPr sz="1000" spc="-135" dirty="0">
                <a:solidFill>
                  <a:srgbClr val="034EA2"/>
                </a:solidFill>
                <a:latin typeface="DINPro" panose="02000503030000020004" pitchFamily="2" charset="0"/>
                <a:cs typeface="Arial"/>
              </a:rPr>
              <a:t> </a:t>
            </a:r>
            <a:r>
              <a:rPr sz="1000" spc="-5" dirty="0">
                <a:solidFill>
                  <a:srgbClr val="034EA2"/>
                </a:solidFill>
                <a:latin typeface="DINPro" panose="02000503030000020004" pitchFamily="2" charset="0"/>
                <a:cs typeface="Arial"/>
              </a:rPr>
              <a:t>Union</a:t>
            </a:r>
            <a:endParaRPr sz="1000" dirty="0">
              <a:latin typeface="DINPro" panose="02000503030000020004" pitchFamily="2" charset="0"/>
              <a:cs typeface="Arial"/>
            </a:endParaRPr>
          </a:p>
        </p:txBody>
      </p:sp>
    </p:spTree>
    <p:extLst>
      <p:ext uri="{BB962C8B-B14F-4D97-AF65-F5344CB8AC3E}">
        <p14:creationId xmlns:p14="http://schemas.microsoft.com/office/powerpoint/2010/main" val="371966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77865" y="899998"/>
            <a:ext cx="165735" cy="855344"/>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sp>
        <p:nvSpPr>
          <p:cNvPr id="5" name="object 5"/>
          <p:cNvSpPr txBox="1"/>
          <p:nvPr/>
        </p:nvSpPr>
        <p:spPr>
          <a:xfrm>
            <a:off x="838200" y="1965325"/>
            <a:ext cx="4800600" cy="2916183"/>
          </a:xfrm>
          <a:prstGeom prst="rect">
            <a:avLst/>
          </a:prstGeom>
        </p:spPr>
        <p:txBody>
          <a:bodyPr vert="horz" wrap="square" lIns="0" tIns="30480" rIns="0" bIns="0" rtlCol="0">
            <a:spAutoFit/>
          </a:bodyPr>
          <a:lstStyle/>
          <a:p>
            <a:pPr marL="241300" marR="5080" indent="-228600" algn="just">
              <a:lnSpc>
                <a:spcPts val="1700"/>
              </a:lnSpc>
              <a:spcBef>
                <a:spcPts val="240"/>
              </a:spcBef>
              <a:buClr>
                <a:srgbClr val="2D8CB5"/>
              </a:buClr>
              <a:buFontTx/>
              <a:buChar char="•"/>
              <a:tabLst>
                <a:tab pos="241300" algn="l"/>
              </a:tabLst>
            </a:pPr>
            <a:r>
              <a:rPr lang="en-US" sz="1500" spc="-5" dirty="0">
                <a:latin typeface="DINPro-Light" panose="02000504040000020003" pitchFamily="50" charset="0"/>
                <a:cs typeface="Arial"/>
              </a:rPr>
              <a:t>N</a:t>
            </a:r>
            <a:r>
              <a:rPr lang="en-US" sz="1500" spc="-5" dirty="0">
                <a:solidFill>
                  <a:srgbClr val="000000"/>
                </a:solidFill>
                <a:latin typeface="DINPro-Light" panose="02000504040000020003" pitchFamily="50" charset="0"/>
                <a:cs typeface="Arial"/>
              </a:rPr>
              <a:t>o factor is more important than flexible cancellation policies (11%) for travel decision making among respondents with short-term plans.</a:t>
            </a:r>
          </a:p>
          <a:p>
            <a:pPr marL="241300" marR="5080" indent="-228600" algn="just">
              <a:lnSpc>
                <a:spcPts val="1700"/>
              </a:lnSpc>
              <a:spcBef>
                <a:spcPts val="240"/>
              </a:spcBef>
              <a:buClr>
                <a:srgbClr val="2D8CB5"/>
              </a:buClr>
              <a:buChar char="•"/>
              <a:tabLst>
                <a:tab pos="241300" algn="l"/>
              </a:tabLst>
            </a:pPr>
            <a:r>
              <a:rPr lang="en-US" sz="1500" spc="-5" dirty="0">
                <a:latin typeface="DINPro-Light" panose="02000504040000020003" pitchFamily="50" charset="0"/>
                <a:cs typeface="Arial"/>
              </a:rPr>
              <a:t>Europeans ask primarily for </a:t>
            </a:r>
            <a:r>
              <a:rPr lang="en-US" sz="1500" b="1" spc="-5" dirty="0">
                <a:latin typeface="DINPro-Light" panose="02000504040000020003" pitchFamily="50" charset="0"/>
                <a:cs typeface="Arial"/>
              </a:rPr>
              <a:t>health and safety (21%)</a:t>
            </a:r>
            <a:r>
              <a:rPr lang="en-US" sz="1500" spc="-5" dirty="0">
                <a:latin typeface="DINPro-Light" panose="02000504040000020003" pitchFamily="50" charset="0"/>
                <a:cs typeface="Arial"/>
              </a:rPr>
              <a:t> for their next travels but </a:t>
            </a:r>
            <a:r>
              <a:rPr lang="en-US" sz="1500" b="1" spc="-5" dirty="0">
                <a:latin typeface="DINPro-Light" panose="02000504040000020003" pitchFamily="50" charset="0"/>
                <a:cs typeface="Arial"/>
              </a:rPr>
              <a:t>peace of mind &amp;</a:t>
            </a:r>
            <a:r>
              <a:rPr lang="en-US" sz="1500" spc="-5" dirty="0">
                <a:latin typeface="DINPro-Light" panose="02000504040000020003" pitchFamily="50" charset="0"/>
                <a:cs typeface="Arial"/>
              </a:rPr>
              <a:t> </a:t>
            </a:r>
            <a:r>
              <a:rPr lang="en-US" sz="1500" b="1" spc="-5" dirty="0">
                <a:latin typeface="DINPro-Light" panose="02000504040000020003" pitchFamily="50" charset="0"/>
                <a:cs typeface="Arial"/>
              </a:rPr>
              <a:t>relaxation (14%)</a:t>
            </a:r>
            <a:r>
              <a:rPr lang="en-US" sz="1500" spc="-5" dirty="0">
                <a:latin typeface="DINPro-Light" panose="02000504040000020003" pitchFamily="50" charset="0"/>
                <a:cs typeface="Arial"/>
              </a:rPr>
              <a:t> as well as </a:t>
            </a:r>
            <a:r>
              <a:rPr lang="en-US" sz="1500" b="1" spc="-5" dirty="0">
                <a:latin typeface="DINPro-Light" panose="02000504040000020003" pitchFamily="50" charset="0"/>
                <a:cs typeface="Arial"/>
              </a:rPr>
              <a:t>affordability (13%) </a:t>
            </a:r>
            <a:r>
              <a:rPr lang="en-US" sz="1500" spc="-5" dirty="0">
                <a:latin typeface="DINPro-Light" panose="02000504040000020003" pitchFamily="50" charset="0"/>
                <a:cs typeface="Arial"/>
              </a:rPr>
              <a:t>of a trip are also keys for a highly sought-after travel experience.</a:t>
            </a:r>
          </a:p>
          <a:p>
            <a:pPr marL="241300" marR="5080" indent="-228600" algn="just">
              <a:lnSpc>
                <a:spcPts val="1700"/>
              </a:lnSpc>
              <a:spcBef>
                <a:spcPts val="240"/>
              </a:spcBef>
              <a:buClr>
                <a:srgbClr val="2D8CB5"/>
              </a:buClr>
              <a:buChar char="•"/>
              <a:tabLst>
                <a:tab pos="241300" algn="l"/>
              </a:tabLst>
            </a:pPr>
            <a:r>
              <a:rPr lang="en-US" sz="1500" b="1" spc="-5" dirty="0">
                <a:latin typeface="DINPro-Light" panose="02000504040000020003" pitchFamily="50" charset="0"/>
                <a:cs typeface="Arial"/>
              </a:rPr>
              <a:t>Travel motivation </a:t>
            </a:r>
            <a:r>
              <a:rPr lang="en-US" sz="1500" spc="-5" dirty="0">
                <a:latin typeface="DINPro-Light" panose="02000504040000020003" pitchFamily="50" charset="0"/>
                <a:cs typeface="Arial"/>
              </a:rPr>
              <a:t>is resilient; as countries heavily affected by COVID-19 (i.e. Spain, Italy) are still among the most popular destinations and their citizens have a strong intention to travel, a COVID-19 outbreak does not necessarily mean that desire for travel has faded away.</a:t>
            </a:r>
            <a:endParaRPr lang="en-US" sz="1500" spc="-5" dirty="0">
              <a:solidFill>
                <a:srgbClr val="000000"/>
              </a:solidFill>
              <a:latin typeface="DINPro-Light" panose="02000504040000020003" pitchFamily="50" charset="0"/>
              <a:cs typeface="Arial"/>
            </a:endParaRPr>
          </a:p>
        </p:txBody>
      </p:sp>
      <p:sp>
        <p:nvSpPr>
          <p:cNvPr id="6" name="object 6"/>
          <p:cNvSpPr txBox="1">
            <a:spLocks noGrp="1"/>
          </p:cNvSpPr>
          <p:nvPr>
            <p:ph type="title"/>
          </p:nvPr>
        </p:nvSpPr>
        <p:spPr>
          <a:xfrm>
            <a:off x="2452751" y="910889"/>
            <a:ext cx="3200398" cy="833562"/>
          </a:xfrm>
          <a:prstGeom prst="rect">
            <a:avLst/>
          </a:prstGeom>
        </p:spPr>
        <p:txBody>
          <a:bodyPr vert="horz" wrap="square" lIns="0" tIns="12700" rIns="0" bIns="0" rtlCol="0">
            <a:spAutoFit/>
          </a:bodyPr>
          <a:lstStyle/>
          <a:p>
            <a:pPr marL="12700" algn="r">
              <a:lnSpc>
                <a:spcPts val="3180"/>
              </a:lnSpc>
              <a:spcBef>
                <a:spcPts val="100"/>
              </a:spcBef>
            </a:pPr>
            <a:r>
              <a:rPr lang="en-US" sz="2700" spc="-75" dirty="0">
                <a:solidFill>
                  <a:srgbClr val="0A0A35"/>
                </a:solidFill>
                <a:latin typeface="DINPro" panose="02000503030000020004"/>
              </a:rPr>
              <a:t>WAVE 1</a:t>
            </a:r>
            <a:br>
              <a:rPr lang="en-US" sz="2700" dirty="0">
                <a:latin typeface="DINPro" panose="02000503030000020004"/>
              </a:rPr>
            </a:b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8" name="object 5">
            <a:extLst>
              <a:ext uri="{FF2B5EF4-FFF2-40B4-BE49-F238E27FC236}">
                <a16:creationId xmlns:a16="http://schemas.microsoft.com/office/drawing/2014/main" id="{522F36AE-030F-4396-BCEF-FDE8BD9F8D4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3A306C6-79FE-4C70-9F06-2CBCC1EC917F}" type="slidenum">
              <a:rPr lang="en-US" sz="700" smtClean="0">
                <a:latin typeface="DINPro-Light" panose="02000504040000020003" pitchFamily="50" charset="0"/>
                <a:cs typeface="Arial"/>
              </a:rPr>
              <a:t>5</a:t>
            </a:fld>
            <a:endParaRPr sz="700" dirty="0">
              <a:latin typeface="DINPro-Light" panose="02000504040000020003" pitchFamily="50" charset="0"/>
              <a:cs typeface="Arial"/>
            </a:endParaRPr>
          </a:p>
        </p:txBody>
      </p:sp>
      <p:pic>
        <p:nvPicPr>
          <p:cNvPr id="3" name="Picture 2" descr="A picture containing indoor, table, plate, sitting&#10;&#10;Description automatically generated">
            <a:extLst>
              <a:ext uri="{FF2B5EF4-FFF2-40B4-BE49-F238E27FC236}">
                <a16:creationId xmlns:a16="http://schemas.microsoft.com/office/drawing/2014/main" id="{AA40E89C-0ABE-484F-920B-85F75129A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68875" y="974726"/>
            <a:ext cx="5149849" cy="3200400"/>
          </a:xfrm>
          <a:prstGeom prst="rect">
            <a:avLst/>
          </a:prstGeom>
        </p:spPr>
      </p:pic>
    </p:spTree>
    <p:extLst>
      <p:ext uri="{BB962C8B-B14F-4D97-AF65-F5344CB8AC3E}">
        <p14:creationId xmlns:p14="http://schemas.microsoft.com/office/powerpoint/2010/main" val="324629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06601"/>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dirty="0"/>
          </a:p>
        </p:txBody>
      </p:sp>
      <p:sp>
        <p:nvSpPr>
          <p:cNvPr id="3" name="object 3"/>
          <p:cNvSpPr txBox="1"/>
          <p:nvPr/>
        </p:nvSpPr>
        <p:spPr>
          <a:xfrm>
            <a:off x="1049298" y="1660525"/>
            <a:ext cx="7104102" cy="3159839"/>
          </a:xfrm>
          <a:prstGeom prst="rect">
            <a:avLst/>
          </a:prstGeom>
        </p:spPr>
        <p:txBody>
          <a:bodyPr vert="horz" wrap="square" lIns="0" tIns="30480" rIns="0" bIns="0" rtlCol="0">
            <a:spAutoFit/>
          </a:bodyPr>
          <a:lstStyle/>
          <a:p>
            <a:pPr marL="241300" marR="5080" indent="-228600" algn="just">
              <a:lnSpc>
                <a:spcPts val="1700"/>
              </a:lnSpc>
              <a:spcBef>
                <a:spcPts val="240"/>
              </a:spcBef>
              <a:buClr>
                <a:srgbClr val="2D8CB5"/>
              </a:buClr>
              <a:buFontTx/>
              <a:buChar char="•"/>
              <a:tabLst>
                <a:tab pos="241300" algn="l"/>
              </a:tabLst>
            </a:pPr>
            <a:r>
              <a:rPr lang="en-US" sz="1500" spc="-5" dirty="0">
                <a:solidFill>
                  <a:srgbClr val="231F20"/>
                </a:solidFill>
                <a:latin typeface="DINPro-Light" panose="02000504040000020003" pitchFamily="50" charset="0"/>
                <a:cs typeface="Arial"/>
              </a:rPr>
              <a:t>European destinations should </a:t>
            </a:r>
            <a:r>
              <a:rPr lang="en-US" sz="1500" b="1" spc="-5" dirty="0">
                <a:solidFill>
                  <a:srgbClr val="231F20"/>
                </a:solidFill>
                <a:latin typeface="DINPro-Light" panose="02000504040000020003" pitchFamily="50" charset="0"/>
                <a:cs typeface="Arial"/>
              </a:rPr>
              <a:t>focus on existing demand for domestic and intra-European travel</a:t>
            </a:r>
            <a:r>
              <a:rPr lang="en-US" sz="1500" spc="-5" dirty="0">
                <a:solidFill>
                  <a:srgbClr val="231F20"/>
                </a:solidFill>
                <a:latin typeface="DINPro-Light" panose="02000504040000020003" pitchFamily="50" charset="0"/>
                <a:cs typeface="Arial"/>
              </a:rPr>
              <a:t>. Destinations heavily dependent on air travel will need to rethink their short-term marketing strategies, source markets and</a:t>
            </a:r>
            <a:r>
              <a:rPr lang="en-US" sz="1500" spc="-5" dirty="0">
                <a:latin typeface="DINPro-Light" panose="02000504040000020003" pitchFamily="50" charset="0"/>
                <a:cs typeface="Arial"/>
              </a:rPr>
              <a:t> target/niche </a:t>
            </a:r>
            <a:r>
              <a:rPr lang="en-US" sz="1500" spc="-5" dirty="0">
                <a:solidFill>
                  <a:srgbClr val="231F20"/>
                </a:solidFill>
                <a:latin typeface="DINPro-Light" panose="02000504040000020003" pitchFamily="50" charset="0"/>
                <a:cs typeface="Arial"/>
              </a:rPr>
              <a:t>audiences.</a:t>
            </a:r>
          </a:p>
          <a:p>
            <a:pPr marL="241300" marR="5080" indent="-228600" algn="just">
              <a:lnSpc>
                <a:spcPts val="1700"/>
              </a:lnSpc>
              <a:spcBef>
                <a:spcPts val="240"/>
              </a:spcBef>
              <a:buClr>
                <a:srgbClr val="2D8CB5"/>
              </a:buClr>
              <a:buFontTx/>
              <a:buChar char="•"/>
              <a:tabLst>
                <a:tab pos="241300" algn="l"/>
              </a:tabLst>
            </a:pPr>
            <a:r>
              <a:rPr lang="en-US" sz="1500" spc="-5" dirty="0">
                <a:solidFill>
                  <a:srgbClr val="231F20"/>
                </a:solidFill>
                <a:latin typeface="DINPro-Light" panose="02000504040000020003" pitchFamily="50" charset="0"/>
                <a:cs typeface="Arial"/>
              </a:rPr>
              <a:t>To make travelling simple and reduce uncertainty, destinations should proactively communicate information regarding travel restrictions, health and safety measures as well as conveying a “business as usual” message, through NTBs and DMOs digital assets. </a:t>
            </a:r>
          </a:p>
          <a:p>
            <a:pPr marL="241300" marR="5080" indent="-228600" algn="just">
              <a:lnSpc>
                <a:spcPts val="1700"/>
              </a:lnSpc>
              <a:spcBef>
                <a:spcPts val="240"/>
              </a:spcBef>
              <a:buClr>
                <a:srgbClr val="2D8CB5"/>
              </a:buClr>
              <a:buFontTx/>
              <a:buChar char="•"/>
              <a:tabLst>
                <a:tab pos="241300" algn="l"/>
              </a:tabLst>
            </a:pPr>
            <a:r>
              <a:rPr lang="en-US" sz="1500" spc="-5" dirty="0">
                <a:latin typeface="DINPro-Light" panose="02000504040000020003" pitchFamily="50" charset="0"/>
                <a:cs typeface="Arial"/>
              </a:rPr>
              <a:t>Strong destination brands lead to image resilience and enhanced travel demand. NTOs should </a:t>
            </a:r>
            <a:r>
              <a:rPr lang="en-US" sz="1500" b="1" spc="-5" dirty="0">
                <a:latin typeface="DINPro-Light" panose="02000504040000020003" pitchFamily="50" charset="0"/>
                <a:cs typeface="Arial"/>
              </a:rPr>
              <a:t>further invest in branding and marketing</a:t>
            </a:r>
            <a:r>
              <a:rPr lang="en-US" sz="1500" spc="-5" dirty="0">
                <a:latin typeface="DINPro-Light" panose="02000504040000020003" pitchFamily="50" charset="0"/>
                <a:cs typeface="Arial"/>
              </a:rPr>
              <a:t>, to ensure optimal resilience amidst present and future crises, despite potentially reduced budgets.</a:t>
            </a:r>
          </a:p>
          <a:p>
            <a:pPr marL="241300" marR="5080" indent="-228600" algn="just">
              <a:lnSpc>
                <a:spcPts val="1700"/>
              </a:lnSpc>
              <a:spcBef>
                <a:spcPts val="240"/>
              </a:spcBef>
              <a:buClr>
                <a:srgbClr val="2D8CB5"/>
              </a:buClr>
              <a:buChar char="•"/>
              <a:tabLst>
                <a:tab pos="241300" algn="l"/>
              </a:tabLst>
            </a:pPr>
            <a:r>
              <a:rPr lang="en-US" sz="1500" spc="-5" dirty="0">
                <a:solidFill>
                  <a:srgbClr val="231F20"/>
                </a:solidFill>
                <a:latin typeface="DINPro-Light" panose="02000504040000020003" pitchFamily="50" charset="0"/>
                <a:cs typeface="Arial"/>
              </a:rPr>
              <a:t>With two-thirds of travellers using online data sources for trip planning, destinations should increase the share of digital marketing focusing on travel review websites and encouraging visitors to share </a:t>
            </a:r>
            <a:r>
              <a:rPr lang="en-US" sz="1500" b="1" spc="-5" dirty="0">
                <a:solidFill>
                  <a:srgbClr val="231F20"/>
                </a:solidFill>
                <a:latin typeface="DINPro-Light" panose="02000504040000020003" pitchFamily="50" charset="0"/>
                <a:cs typeface="Arial"/>
              </a:rPr>
              <a:t>positive experiences online</a:t>
            </a:r>
            <a:r>
              <a:rPr lang="en-US" sz="1500" spc="-5" dirty="0">
                <a:solidFill>
                  <a:srgbClr val="231F20"/>
                </a:solidFill>
                <a:latin typeface="DINPro-Light" panose="02000504040000020003" pitchFamily="50" charset="0"/>
                <a:cs typeface="Arial"/>
              </a:rPr>
              <a:t>.</a:t>
            </a:r>
          </a:p>
        </p:txBody>
      </p:sp>
      <p:sp>
        <p:nvSpPr>
          <p:cNvPr id="4" name="object 4"/>
          <p:cNvSpPr txBox="1">
            <a:spLocks noGrp="1"/>
          </p:cNvSpPr>
          <p:nvPr>
            <p:ph type="title"/>
          </p:nvPr>
        </p:nvSpPr>
        <p:spPr>
          <a:xfrm>
            <a:off x="1049300" y="381574"/>
            <a:ext cx="59611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rPr>
              <a:t>WAVE 1</a:t>
            </a:r>
            <a:endParaRPr sz="2700" dirty="0"/>
          </a:p>
          <a:p>
            <a:pPr marL="12700">
              <a:lnSpc>
                <a:spcPts val="3180"/>
              </a:lnSpc>
            </a:pPr>
            <a:r>
              <a:rPr lang="en-US" sz="2700" spc="-100" dirty="0">
                <a:solidFill>
                  <a:srgbClr val="3FADDD"/>
                </a:solidFill>
              </a:rPr>
              <a:t>RECOMMENDATIONS FOR DESTINATIONS</a:t>
            </a:r>
            <a:endParaRPr sz="2700" dirty="0"/>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pic>
        <p:nvPicPr>
          <p:cNvPr id="9" name="Picture 8">
            <a:extLst>
              <a:ext uri="{FF2B5EF4-FFF2-40B4-BE49-F238E27FC236}">
                <a16:creationId xmlns:a16="http://schemas.microsoft.com/office/drawing/2014/main" id="{880BF7CC-7C74-4684-99C7-9F12B02458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15968"/>
          <a:stretch/>
        </p:blipFill>
        <p:spPr>
          <a:xfrm>
            <a:off x="6553200" y="569367"/>
            <a:ext cx="669925" cy="569624"/>
          </a:xfrm>
          <a:prstGeom prst="rect">
            <a:avLst/>
          </a:prstGeom>
        </p:spPr>
      </p:pic>
      <p:sp>
        <p:nvSpPr>
          <p:cNvPr id="6" name="object 5">
            <a:extLst>
              <a:ext uri="{FF2B5EF4-FFF2-40B4-BE49-F238E27FC236}">
                <a16:creationId xmlns:a16="http://schemas.microsoft.com/office/drawing/2014/main" id="{CD9D8CEE-DA42-4CE6-9271-F336702ED3F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99DA9481-1A26-4287-8DA0-D05160B30BD9}" type="slidenum">
              <a:rPr lang="en-US" sz="700" smtClean="0">
                <a:latin typeface="DINPro-Light" panose="02000504040000020003" pitchFamily="50" charset="0"/>
                <a:cs typeface="Arial"/>
              </a:rPr>
              <a:t>6</a:t>
            </a:fld>
            <a:endParaRPr sz="700" dirty="0">
              <a:latin typeface="DINPro-Light" panose="02000504040000020003" pitchFamily="50" charset="0"/>
              <a:cs typeface="Arial"/>
            </a:endParaRPr>
          </a:p>
        </p:txBody>
      </p:sp>
    </p:spTree>
    <p:extLst>
      <p:ext uri="{BB962C8B-B14F-4D97-AF65-F5344CB8AC3E}">
        <p14:creationId xmlns:p14="http://schemas.microsoft.com/office/powerpoint/2010/main" val="387459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06601"/>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dirty="0"/>
          </a:p>
        </p:txBody>
      </p:sp>
      <p:sp>
        <p:nvSpPr>
          <p:cNvPr id="3" name="object 3"/>
          <p:cNvSpPr txBox="1"/>
          <p:nvPr/>
        </p:nvSpPr>
        <p:spPr>
          <a:xfrm>
            <a:off x="1049298" y="1660525"/>
            <a:ext cx="7104102" cy="2941831"/>
          </a:xfrm>
          <a:prstGeom prst="rect">
            <a:avLst/>
          </a:prstGeom>
        </p:spPr>
        <p:txBody>
          <a:bodyPr vert="horz" wrap="square" lIns="0" tIns="30480" rIns="0" bIns="0" rtlCol="0">
            <a:spAutoFit/>
          </a:bodyPr>
          <a:lstStyle/>
          <a:p>
            <a:pPr marL="241300" marR="5080" indent="-228600" algn="just">
              <a:lnSpc>
                <a:spcPts val="1700"/>
              </a:lnSpc>
              <a:spcBef>
                <a:spcPts val="240"/>
              </a:spcBef>
              <a:buClr>
                <a:srgbClr val="2D8CB5"/>
              </a:buClr>
              <a:buChar char="•"/>
              <a:tabLst>
                <a:tab pos="241300" algn="l"/>
              </a:tabLst>
            </a:pPr>
            <a:r>
              <a:rPr lang="en-US" sz="1500" b="1" spc="-5" dirty="0">
                <a:solidFill>
                  <a:srgbClr val="231F20"/>
                </a:solidFill>
                <a:latin typeface="DINPro-Light" panose="02000504040000020003" pitchFamily="50" charset="0"/>
                <a:cs typeface="Arial"/>
              </a:rPr>
              <a:t>Flexibility is now the new luxury </a:t>
            </a:r>
            <a:r>
              <a:rPr lang="en-US" sz="1500" spc="-5" dirty="0">
                <a:solidFill>
                  <a:srgbClr val="231F20"/>
                </a:solidFill>
                <a:latin typeface="DINPro-Light" panose="02000504040000020003" pitchFamily="50" charset="0"/>
                <a:cs typeface="Arial"/>
              </a:rPr>
              <a:t>and having flexible and straightforward cancellation policies will be critical for both B2C and B2B. Businesses that are able to </a:t>
            </a:r>
            <a:r>
              <a:rPr lang="en-US" sz="1500" spc="-5" dirty="0" err="1">
                <a:solidFill>
                  <a:srgbClr val="231F20"/>
                </a:solidFill>
                <a:latin typeface="DINPro-Light" panose="02000504040000020003" pitchFamily="50" charset="0"/>
                <a:cs typeface="Arial"/>
              </a:rPr>
              <a:t>maximise</a:t>
            </a:r>
            <a:r>
              <a:rPr lang="en-US" sz="1500" spc="-5" dirty="0">
                <a:solidFill>
                  <a:srgbClr val="231F20"/>
                </a:solidFill>
                <a:latin typeface="DINPro-Light" panose="02000504040000020003" pitchFamily="50" charset="0"/>
                <a:cs typeface="Arial"/>
              </a:rPr>
              <a:t> flexibility will emerge stronger compared to their competitors.</a:t>
            </a:r>
          </a:p>
          <a:p>
            <a:pPr marL="241300" marR="5080" indent="-228600" algn="just">
              <a:lnSpc>
                <a:spcPts val="1700"/>
              </a:lnSpc>
              <a:spcBef>
                <a:spcPts val="240"/>
              </a:spcBef>
              <a:buClr>
                <a:srgbClr val="2D8CB5"/>
              </a:buClr>
              <a:buChar char="•"/>
              <a:tabLst>
                <a:tab pos="241300" algn="l"/>
              </a:tabLst>
            </a:pPr>
            <a:r>
              <a:rPr lang="en-US" sz="1500" spc="-5" dirty="0">
                <a:solidFill>
                  <a:srgbClr val="231F20"/>
                </a:solidFill>
                <a:latin typeface="DINPro-Light" panose="02000504040000020003" pitchFamily="50" charset="0"/>
                <a:cs typeface="Arial"/>
              </a:rPr>
              <a:t>With </a:t>
            </a:r>
            <a:r>
              <a:rPr lang="en-US" sz="1500" b="1" spc="-5" dirty="0">
                <a:solidFill>
                  <a:srgbClr val="231F20"/>
                </a:solidFill>
                <a:latin typeface="DINPro-Light" panose="02000504040000020003" pitchFamily="50" charset="0"/>
                <a:cs typeface="Arial"/>
              </a:rPr>
              <a:t>‘peace of mind’ </a:t>
            </a:r>
            <a:r>
              <a:rPr lang="en-US" sz="1500" spc="-5" dirty="0">
                <a:solidFill>
                  <a:srgbClr val="231F20"/>
                </a:solidFill>
                <a:latin typeface="DINPro-Light" panose="02000504040000020003" pitchFamily="50" charset="0"/>
                <a:cs typeface="Arial"/>
              </a:rPr>
              <a:t>as a top travel quality, businesses that can manage the customer experience accordingly throughout the entire visitor journey and ensure </a:t>
            </a:r>
            <a:r>
              <a:rPr lang="en-US" sz="1500" b="1" spc="-5" dirty="0">
                <a:solidFill>
                  <a:srgbClr val="231F20"/>
                </a:solidFill>
                <a:latin typeface="DINPro-Light" panose="02000504040000020003" pitchFamily="50" charset="0"/>
                <a:cs typeface="Arial"/>
              </a:rPr>
              <a:t>‘carefree travel’ </a:t>
            </a:r>
            <a:r>
              <a:rPr lang="en-US" sz="1500" spc="-5" dirty="0">
                <a:solidFill>
                  <a:srgbClr val="231F20"/>
                </a:solidFill>
                <a:latin typeface="DINPro-Light" panose="02000504040000020003" pitchFamily="50" charset="0"/>
                <a:cs typeface="Arial"/>
              </a:rPr>
              <a:t>are expected to recover faster.</a:t>
            </a:r>
          </a:p>
          <a:p>
            <a:pPr marL="241300" marR="5080" indent="-228600" algn="just">
              <a:lnSpc>
                <a:spcPts val="1700"/>
              </a:lnSpc>
              <a:spcBef>
                <a:spcPts val="240"/>
              </a:spcBef>
              <a:buClr>
                <a:srgbClr val="2D8CB5"/>
              </a:buClr>
              <a:buChar char="•"/>
              <a:tabLst>
                <a:tab pos="241300" algn="l"/>
              </a:tabLst>
            </a:pPr>
            <a:r>
              <a:rPr lang="en-US" sz="1500" spc="-5" dirty="0">
                <a:solidFill>
                  <a:srgbClr val="231F20"/>
                </a:solidFill>
                <a:latin typeface="DINPro-Light" panose="02000504040000020003" pitchFamily="50" charset="0"/>
                <a:cs typeface="Arial"/>
              </a:rPr>
              <a:t>As different markets and segments respond differently to the COVID-19 crisis, </a:t>
            </a:r>
            <a:r>
              <a:rPr lang="en-US" sz="1500" b="1" spc="-5" dirty="0">
                <a:solidFill>
                  <a:srgbClr val="231F20"/>
                </a:solidFill>
                <a:latin typeface="DINPro-Light" panose="02000504040000020003" pitchFamily="50" charset="0"/>
                <a:cs typeface="Arial"/>
              </a:rPr>
              <a:t>data-driven marketing </a:t>
            </a:r>
            <a:r>
              <a:rPr lang="en-US" sz="1500" spc="-5" dirty="0">
                <a:solidFill>
                  <a:srgbClr val="231F20"/>
                </a:solidFill>
                <a:latin typeface="DINPro-Light" panose="02000504040000020003" pitchFamily="50" charset="0"/>
                <a:cs typeface="Arial"/>
              </a:rPr>
              <a:t>is now becoming more important than ever. One segment with particularly strong potential is family travellers, especially among consumers aged 35-54. </a:t>
            </a:r>
          </a:p>
          <a:p>
            <a:pPr marL="241300" marR="5080" indent="-228600" algn="just">
              <a:lnSpc>
                <a:spcPts val="1700"/>
              </a:lnSpc>
              <a:spcBef>
                <a:spcPts val="240"/>
              </a:spcBef>
              <a:buClr>
                <a:srgbClr val="2D8CB5"/>
              </a:buClr>
              <a:buChar char="•"/>
              <a:tabLst>
                <a:tab pos="241300" algn="l"/>
              </a:tabLst>
            </a:pPr>
            <a:r>
              <a:rPr lang="en-US" sz="1500" spc="-5" dirty="0">
                <a:solidFill>
                  <a:srgbClr val="231F20"/>
                </a:solidFill>
                <a:latin typeface="DINPro-Light" panose="02000504040000020003" pitchFamily="50" charset="0"/>
                <a:cs typeface="Arial"/>
              </a:rPr>
              <a:t>With digital bookings on the rise, businesses should insist in investing in digital marketing and in engaging with travellers along all stages of the </a:t>
            </a:r>
            <a:r>
              <a:rPr lang="en-US" sz="1500" b="1" spc="-5" dirty="0">
                <a:solidFill>
                  <a:srgbClr val="231F20"/>
                </a:solidFill>
                <a:latin typeface="DINPro-Light" panose="02000504040000020003" pitchFamily="50" charset="0"/>
                <a:cs typeface="Arial"/>
              </a:rPr>
              <a:t>digital visitor journey</a:t>
            </a:r>
            <a:r>
              <a:rPr lang="en-US" sz="1500" spc="-5" dirty="0">
                <a:solidFill>
                  <a:srgbClr val="231F20"/>
                </a:solidFill>
                <a:latin typeface="DINPro-Light" panose="02000504040000020003" pitchFamily="50" charset="0"/>
                <a:cs typeface="Arial"/>
              </a:rPr>
              <a:t>. </a:t>
            </a:r>
          </a:p>
        </p:txBody>
      </p:sp>
      <p:sp>
        <p:nvSpPr>
          <p:cNvPr id="4" name="object 4"/>
          <p:cNvSpPr txBox="1">
            <a:spLocks noGrp="1"/>
          </p:cNvSpPr>
          <p:nvPr>
            <p:ph type="title"/>
          </p:nvPr>
        </p:nvSpPr>
        <p:spPr>
          <a:xfrm>
            <a:off x="1049300" y="381574"/>
            <a:ext cx="59611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rPr>
              <a:t>WAVE 1</a:t>
            </a:r>
            <a:endParaRPr sz="2700" dirty="0"/>
          </a:p>
          <a:p>
            <a:pPr marL="12700">
              <a:lnSpc>
                <a:spcPts val="3180"/>
              </a:lnSpc>
            </a:pPr>
            <a:r>
              <a:rPr lang="en-US" sz="2700" spc="-100" dirty="0">
                <a:solidFill>
                  <a:srgbClr val="3FADDD"/>
                </a:solidFill>
              </a:rPr>
              <a:t>RECOMMENDATIONS FOR BUSINESSES</a:t>
            </a:r>
            <a:endParaRPr sz="2700" dirty="0"/>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6" name="object 5">
            <a:extLst>
              <a:ext uri="{FF2B5EF4-FFF2-40B4-BE49-F238E27FC236}">
                <a16:creationId xmlns:a16="http://schemas.microsoft.com/office/drawing/2014/main" id="{CD9D8CEE-DA42-4CE6-9271-F336702ED3F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1E1C5A7-A177-4F7E-8BBF-8987928083EC}" type="slidenum">
              <a:rPr lang="en-US" sz="700" smtClean="0">
                <a:latin typeface="DINPro-Light" panose="02000504040000020003" pitchFamily="50" charset="0"/>
                <a:cs typeface="Arial"/>
              </a:rPr>
              <a:t>7</a:t>
            </a:fld>
            <a:endParaRPr sz="700" dirty="0">
              <a:latin typeface="DINPro-Light" panose="02000504040000020003" pitchFamily="50" charset="0"/>
              <a:cs typeface="Arial"/>
            </a:endParaRPr>
          </a:p>
        </p:txBody>
      </p:sp>
      <p:pic>
        <p:nvPicPr>
          <p:cNvPr id="11" name="Picture 10">
            <a:extLst>
              <a:ext uri="{FF2B5EF4-FFF2-40B4-BE49-F238E27FC236}">
                <a16:creationId xmlns:a16="http://schemas.microsoft.com/office/drawing/2014/main" id="{0B180B31-8B51-4088-AF8C-7D2BDE95B6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30764"/>
          <a:stretch/>
        </p:blipFill>
        <p:spPr>
          <a:xfrm>
            <a:off x="6096000" y="488424"/>
            <a:ext cx="1122620" cy="786464"/>
          </a:xfrm>
          <a:prstGeom prst="rect">
            <a:avLst/>
          </a:prstGeom>
        </p:spPr>
      </p:pic>
    </p:spTree>
    <p:extLst>
      <p:ext uri="{BB962C8B-B14F-4D97-AF65-F5344CB8AC3E}">
        <p14:creationId xmlns:p14="http://schemas.microsoft.com/office/powerpoint/2010/main" val="403798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1385" y="3176"/>
            <a:ext cx="8167447" cy="5138426"/>
          </a:xfrm>
          <a:custGeom>
            <a:avLst/>
            <a:gdLst/>
            <a:ahLst/>
            <a:cxnLst/>
            <a:rect l="l" t="t" r="r" b="b"/>
            <a:pathLst>
              <a:path w="8177530" h="5144770">
                <a:moveTo>
                  <a:pt x="8177060" y="0"/>
                </a:moveTo>
                <a:lnTo>
                  <a:pt x="0" y="0"/>
                </a:lnTo>
                <a:lnTo>
                  <a:pt x="0" y="5144401"/>
                </a:lnTo>
                <a:lnTo>
                  <a:pt x="8177060" y="5144401"/>
                </a:lnTo>
                <a:lnTo>
                  <a:pt x="8177060" y="0"/>
                </a:lnTo>
                <a:close/>
              </a:path>
            </a:pathLst>
          </a:custGeom>
          <a:solidFill>
            <a:srgbClr val="E6E7E8"/>
          </a:solidFill>
        </p:spPr>
        <p:txBody>
          <a:bodyPr wrap="square" lIns="0" tIns="0" rIns="0" bIns="0" rtlCol="0"/>
          <a:lstStyle/>
          <a:p>
            <a:endParaRPr sz="1798" dirty="0"/>
          </a:p>
        </p:txBody>
      </p:sp>
      <p:sp>
        <p:nvSpPr>
          <p:cNvPr id="3" name="object 3"/>
          <p:cNvSpPr txBox="1">
            <a:spLocks noGrp="1"/>
          </p:cNvSpPr>
          <p:nvPr>
            <p:ph type="title"/>
          </p:nvPr>
        </p:nvSpPr>
        <p:spPr>
          <a:xfrm>
            <a:off x="1323656" y="754846"/>
            <a:ext cx="1749804" cy="427858"/>
          </a:xfrm>
          <a:prstGeom prst="rect">
            <a:avLst/>
          </a:prstGeom>
        </p:spPr>
        <p:txBody>
          <a:bodyPr vert="horz" wrap="square" lIns="0" tIns="12684" rIns="0" bIns="0" rtlCol="0" anchor="ctr">
            <a:spAutoFit/>
          </a:bodyPr>
          <a:lstStyle/>
          <a:p>
            <a:pPr marL="12685">
              <a:spcBef>
                <a:spcPts val="100"/>
              </a:spcBef>
            </a:pPr>
            <a:r>
              <a:rPr sz="2697" spc="-160" dirty="0"/>
              <a:t>CONTENTS</a:t>
            </a:r>
            <a:endParaRPr sz="2697" dirty="0"/>
          </a:p>
        </p:txBody>
      </p:sp>
      <p:sp>
        <p:nvSpPr>
          <p:cNvPr id="4" name="object 4"/>
          <p:cNvSpPr/>
          <p:nvPr/>
        </p:nvSpPr>
        <p:spPr>
          <a:xfrm>
            <a:off x="859927" y="729481"/>
            <a:ext cx="111623" cy="527034"/>
          </a:xfrm>
          <a:custGeom>
            <a:avLst/>
            <a:gdLst/>
            <a:ahLst/>
            <a:cxnLst/>
            <a:rect l="l" t="t" r="r" b="b"/>
            <a:pathLst>
              <a:path w="111759" h="527685">
                <a:moveTo>
                  <a:pt x="111594" y="0"/>
                </a:moveTo>
                <a:lnTo>
                  <a:pt x="0" y="0"/>
                </a:lnTo>
                <a:lnTo>
                  <a:pt x="0" y="527240"/>
                </a:lnTo>
                <a:lnTo>
                  <a:pt x="111594" y="527240"/>
                </a:lnTo>
                <a:lnTo>
                  <a:pt x="111594" y="0"/>
                </a:lnTo>
                <a:close/>
              </a:path>
            </a:pathLst>
          </a:custGeom>
          <a:solidFill>
            <a:srgbClr val="00A7DA"/>
          </a:solidFill>
        </p:spPr>
        <p:txBody>
          <a:bodyPr wrap="square" lIns="0" tIns="0" rIns="0" bIns="0" rtlCol="0"/>
          <a:lstStyle/>
          <a:p>
            <a:endParaRPr sz="1798" dirty="0"/>
          </a:p>
        </p:txBody>
      </p:sp>
      <p:sp>
        <p:nvSpPr>
          <p:cNvPr id="5" name="object 5"/>
          <p:cNvSpPr/>
          <p:nvPr/>
        </p:nvSpPr>
        <p:spPr>
          <a:xfrm>
            <a:off x="2313138"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6" name="object 6"/>
          <p:cNvSpPr/>
          <p:nvPr/>
        </p:nvSpPr>
        <p:spPr>
          <a:xfrm>
            <a:off x="2313138"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7" name="object 7"/>
          <p:cNvSpPr/>
          <p:nvPr/>
        </p:nvSpPr>
        <p:spPr>
          <a:xfrm>
            <a:off x="3355852"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8" name="object 8"/>
          <p:cNvSpPr/>
          <p:nvPr/>
        </p:nvSpPr>
        <p:spPr>
          <a:xfrm>
            <a:off x="3355852"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9" name="object 9"/>
          <p:cNvSpPr/>
          <p:nvPr/>
        </p:nvSpPr>
        <p:spPr>
          <a:xfrm>
            <a:off x="4398564"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0" name="object 10"/>
          <p:cNvSpPr/>
          <p:nvPr/>
        </p:nvSpPr>
        <p:spPr>
          <a:xfrm>
            <a:off x="4398564"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1" name="object 11"/>
          <p:cNvSpPr/>
          <p:nvPr/>
        </p:nvSpPr>
        <p:spPr>
          <a:xfrm>
            <a:off x="5441276"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2" name="object 12"/>
          <p:cNvSpPr/>
          <p:nvPr/>
        </p:nvSpPr>
        <p:spPr>
          <a:xfrm>
            <a:off x="5441276"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3" name="object 13"/>
          <p:cNvSpPr/>
          <p:nvPr/>
        </p:nvSpPr>
        <p:spPr>
          <a:xfrm>
            <a:off x="6483989"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4" name="object 14"/>
          <p:cNvSpPr/>
          <p:nvPr/>
        </p:nvSpPr>
        <p:spPr>
          <a:xfrm>
            <a:off x="6483989"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graphicFrame>
        <p:nvGraphicFramePr>
          <p:cNvPr id="15" name="object 15"/>
          <p:cNvGraphicFramePr>
            <a:graphicFrameLocks noGrp="1"/>
          </p:cNvGraphicFramePr>
          <p:nvPr>
            <p:extLst>
              <p:ext uri="{D42A27DB-BD31-4B8C-83A1-F6EECF244321}">
                <p14:modId xmlns:p14="http://schemas.microsoft.com/office/powerpoint/2010/main" val="2447062600"/>
              </p:ext>
            </p:extLst>
          </p:nvPr>
        </p:nvGraphicFramePr>
        <p:xfrm>
          <a:off x="1301912" y="2194394"/>
          <a:ext cx="6699088" cy="1428671"/>
        </p:xfrm>
        <a:graphic>
          <a:graphicData uri="http://schemas.openxmlformats.org/drawingml/2006/table">
            <a:tbl>
              <a:tblPr firstRow="1" bandRow="1">
                <a:tableStyleId>{2D5ABB26-0587-4C30-8999-92F81FD0307C}</a:tableStyleId>
              </a:tblPr>
              <a:tblGrid>
                <a:gridCol w="1674772">
                  <a:extLst>
                    <a:ext uri="{9D8B030D-6E8A-4147-A177-3AD203B41FA5}">
                      <a16:colId xmlns:a16="http://schemas.microsoft.com/office/drawing/2014/main" val="20001"/>
                    </a:ext>
                  </a:extLst>
                </a:gridCol>
                <a:gridCol w="1674772">
                  <a:extLst>
                    <a:ext uri="{9D8B030D-6E8A-4147-A177-3AD203B41FA5}">
                      <a16:colId xmlns:a16="http://schemas.microsoft.com/office/drawing/2014/main" val="20002"/>
                    </a:ext>
                  </a:extLst>
                </a:gridCol>
                <a:gridCol w="1674772">
                  <a:extLst>
                    <a:ext uri="{9D8B030D-6E8A-4147-A177-3AD203B41FA5}">
                      <a16:colId xmlns:a16="http://schemas.microsoft.com/office/drawing/2014/main" val="20003"/>
                    </a:ext>
                  </a:extLst>
                </a:gridCol>
                <a:gridCol w="1674772">
                  <a:extLst>
                    <a:ext uri="{9D8B030D-6E8A-4147-A177-3AD203B41FA5}">
                      <a16:colId xmlns:a16="http://schemas.microsoft.com/office/drawing/2014/main" val="20004"/>
                    </a:ext>
                  </a:extLst>
                </a:gridCol>
              </a:tblGrid>
              <a:tr h="497045">
                <a:tc>
                  <a:txBody>
                    <a:bodyPr/>
                    <a:lstStyle/>
                    <a:p>
                      <a:pPr marL="127000">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1</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tc>
                  <a:txBody>
                    <a:bodyPr/>
                    <a:lstStyle/>
                    <a:p>
                      <a:pPr marL="186055">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2</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tc>
                  <a:txBody>
                    <a:bodyPr/>
                    <a:lstStyle/>
                    <a:p>
                      <a:pPr marL="173355">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3</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tc>
                  <a:txBody>
                    <a:bodyPr/>
                    <a:lstStyle/>
                    <a:p>
                      <a:pPr marL="147955">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4</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extLst>
                  <a:ext uri="{0D108BD9-81ED-4DB2-BD59-A6C34878D82A}">
                    <a16:rowId xmlns:a16="http://schemas.microsoft.com/office/drawing/2014/main" val="10000"/>
                  </a:ext>
                </a:extLst>
              </a:tr>
              <a:tr h="285526">
                <a:tc>
                  <a:txBody>
                    <a:bodyPr/>
                    <a:lstStyle/>
                    <a:p>
                      <a:pPr marL="127000">
                        <a:lnSpc>
                          <a:spcPts val="1225"/>
                        </a:lnSpc>
                        <a:spcBef>
                          <a:spcPts val="925"/>
                        </a:spcBef>
                      </a:pPr>
                      <a:r>
                        <a:rPr lang="en-US" sz="1100" b="0" i="0" spc="-25" dirty="0">
                          <a:solidFill>
                            <a:srgbClr val="0A0936"/>
                          </a:solidFill>
                          <a:latin typeface="DINPro" panose="02000503030000020004" pitchFamily="2" charset="0"/>
                          <a:cs typeface="Arial"/>
                        </a:rPr>
                        <a:t>TRAVEL</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86690">
                        <a:lnSpc>
                          <a:spcPts val="1225"/>
                        </a:lnSpc>
                        <a:spcBef>
                          <a:spcPts val="925"/>
                        </a:spcBef>
                      </a:pPr>
                      <a:r>
                        <a:rPr lang="en-US" sz="1100" b="0" i="0" spc="-25" dirty="0">
                          <a:solidFill>
                            <a:srgbClr val="0A0936"/>
                          </a:solidFill>
                          <a:latin typeface="DINPro" panose="02000503030000020004" pitchFamily="2" charset="0"/>
                          <a:cs typeface="Arial"/>
                        </a:rPr>
                        <a:t>TRIP</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73990">
                        <a:lnSpc>
                          <a:spcPts val="1225"/>
                        </a:lnSpc>
                        <a:spcBef>
                          <a:spcPts val="925"/>
                        </a:spcBef>
                      </a:pPr>
                      <a:r>
                        <a:rPr lang="en-US" sz="1100" b="0" i="0" spc="-25" dirty="0">
                          <a:solidFill>
                            <a:srgbClr val="0A0936"/>
                          </a:solidFill>
                          <a:latin typeface="DINPro" panose="02000503030000020004" pitchFamily="2" charset="0"/>
                          <a:cs typeface="Arial"/>
                        </a:rPr>
                        <a:t>TRAVEL</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48590">
                        <a:lnSpc>
                          <a:spcPts val="1225"/>
                        </a:lnSpc>
                        <a:spcBef>
                          <a:spcPts val="925"/>
                        </a:spcBef>
                      </a:pPr>
                      <a:r>
                        <a:rPr lang="en-US" sz="1100" b="0" i="0" spc="-25" dirty="0">
                          <a:solidFill>
                            <a:srgbClr val="0A0936"/>
                          </a:solidFill>
                          <a:latin typeface="DINPro" panose="02000503030000020004" pitchFamily="2" charset="0"/>
                          <a:cs typeface="Arial"/>
                        </a:rPr>
                        <a:t>METHODOLOGICAL</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extLst>
                  <a:ext uri="{0D108BD9-81ED-4DB2-BD59-A6C34878D82A}">
                    <a16:rowId xmlns:a16="http://schemas.microsoft.com/office/drawing/2014/main" val="10001"/>
                  </a:ext>
                </a:extLst>
              </a:tr>
              <a:tr h="241078">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INTENTIONS</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86690">
                        <a:lnSpc>
                          <a:spcPts val="1225"/>
                        </a:lnSpc>
                        <a:spcBef>
                          <a:spcPts val="35"/>
                        </a:spcBef>
                      </a:pPr>
                      <a:r>
                        <a:rPr lang="en-US" sz="1100" b="0" i="0" spc="-45" dirty="0">
                          <a:solidFill>
                            <a:srgbClr val="0A0936"/>
                          </a:solidFill>
                          <a:latin typeface="DINPro" panose="02000503030000020004" pitchFamily="2" charset="0"/>
                          <a:cs typeface="Arial"/>
                        </a:rPr>
                        <a:t>PLANNING</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73990">
                        <a:lnSpc>
                          <a:spcPts val="1225"/>
                        </a:lnSpc>
                        <a:spcBef>
                          <a:spcPts val="35"/>
                        </a:spcBef>
                      </a:pPr>
                      <a:r>
                        <a:rPr lang="en-US" sz="1100" b="0" i="0" spc="-45" dirty="0">
                          <a:solidFill>
                            <a:srgbClr val="0A0936"/>
                          </a:solidFill>
                          <a:latin typeface="DINPro" panose="02000503030000020004" pitchFamily="2" charset="0"/>
                          <a:cs typeface="Arial"/>
                        </a:rPr>
                        <a:t>CONCERNS</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48590">
                        <a:lnSpc>
                          <a:spcPts val="1225"/>
                        </a:lnSpc>
                        <a:spcBef>
                          <a:spcPts val="35"/>
                        </a:spcBef>
                      </a:pPr>
                      <a:r>
                        <a:rPr lang="en-US" sz="1100" b="0" i="0" spc="-25" dirty="0">
                          <a:solidFill>
                            <a:srgbClr val="0A0936"/>
                          </a:solidFill>
                          <a:latin typeface="DINPro" panose="02000503030000020004" pitchFamily="2" charset="0"/>
                          <a:cs typeface="Arial"/>
                        </a:rPr>
                        <a:t>ANNEX</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extLst>
                  <a:ext uri="{0D108BD9-81ED-4DB2-BD59-A6C34878D82A}">
                    <a16:rowId xmlns:a16="http://schemas.microsoft.com/office/drawing/2014/main" val="10002"/>
                  </a:ext>
                </a:extLst>
              </a:tr>
              <a:tr h="405022">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P. 10</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P. 30</a:t>
                      </a:r>
                      <a:endParaRPr lang="en-US" sz="1100" b="0" i="0" dirty="0">
                        <a:solidFill>
                          <a:srgbClr val="0A0936"/>
                        </a:solidFill>
                        <a:latin typeface="DINPro" panose="02000503030000020004" pitchFamily="2" charset="0"/>
                        <a:cs typeface="Arial"/>
                      </a:endParaRPr>
                    </a:p>
                    <a:p>
                      <a:pPr marL="186690">
                        <a:lnSpc>
                          <a:spcPct val="100000"/>
                        </a:lnSpc>
                        <a:spcBef>
                          <a:spcPts val="35"/>
                        </a:spcBef>
                      </a:pPr>
                      <a:endParaRPr lang="en-IL" sz="1100" b="0" i="0" dirty="0">
                        <a:solidFill>
                          <a:srgbClr val="FF0000"/>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P. 37</a:t>
                      </a:r>
                      <a:endParaRPr lang="en-US" sz="1100" b="0" i="0" dirty="0">
                        <a:solidFill>
                          <a:srgbClr val="0A0936"/>
                        </a:solidFill>
                        <a:latin typeface="DINPro" panose="02000503030000020004" pitchFamily="2" charset="0"/>
                        <a:cs typeface="Arial"/>
                      </a:endParaRPr>
                    </a:p>
                    <a:p>
                      <a:pPr marL="173990">
                        <a:lnSpc>
                          <a:spcPct val="100000"/>
                        </a:lnSpc>
                        <a:spcBef>
                          <a:spcPts val="35"/>
                        </a:spcBef>
                      </a:pPr>
                      <a:endParaRPr lang="en-IL" sz="1100" b="0" i="0" dirty="0">
                        <a:solidFill>
                          <a:srgbClr val="FF0000"/>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P. 44</a:t>
                      </a:r>
                      <a:endParaRPr lang="en-US" sz="1100" b="0" i="0" dirty="0">
                        <a:solidFill>
                          <a:srgbClr val="0A0936"/>
                        </a:solidFill>
                        <a:latin typeface="DINPro" panose="02000503030000020004" pitchFamily="2" charset="0"/>
                        <a:cs typeface="Arial"/>
                      </a:endParaRPr>
                    </a:p>
                    <a:p>
                      <a:pPr marL="148590">
                        <a:lnSpc>
                          <a:spcPct val="100000"/>
                        </a:lnSpc>
                        <a:spcBef>
                          <a:spcPts val="35"/>
                        </a:spcBef>
                      </a:pPr>
                      <a:endParaRPr lang="en-IL" sz="1100" b="1" i="0" dirty="0">
                        <a:solidFill>
                          <a:srgbClr val="FF0000"/>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extLst>
                  <a:ext uri="{0D108BD9-81ED-4DB2-BD59-A6C34878D82A}">
                    <a16:rowId xmlns:a16="http://schemas.microsoft.com/office/drawing/2014/main" val="10003"/>
                  </a:ext>
                </a:extLst>
              </a:tr>
            </a:tbl>
          </a:graphicData>
        </a:graphic>
      </p:graphicFrame>
      <p:sp>
        <p:nvSpPr>
          <p:cNvPr id="16" name="object 16"/>
          <p:cNvSpPr/>
          <p:nvPr/>
        </p:nvSpPr>
        <p:spPr>
          <a:xfrm>
            <a:off x="7529153"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7" name="object 17"/>
          <p:cNvSpPr/>
          <p:nvPr/>
        </p:nvSpPr>
        <p:spPr>
          <a:xfrm>
            <a:off x="7529153"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4D0749BD-4533-4F65-9D8B-94C298F27D92}"/>
              </a:ext>
            </a:extLst>
          </p:cNvPr>
          <p:cNvSpPr/>
          <p:nvPr/>
        </p:nvSpPr>
        <p:spPr>
          <a:xfrm rot="5400000">
            <a:off x="2007235" y="948690"/>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7" name="object 3">
            <a:extLst>
              <a:ext uri="{FF2B5EF4-FFF2-40B4-BE49-F238E27FC236}">
                <a16:creationId xmlns:a16="http://schemas.microsoft.com/office/drawing/2014/main" id="{2A8D05FF-8FB2-4F2F-9998-FE5B72EA593B}"/>
              </a:ext>
            </a:extLst>
          </p:cNvPr>
          <p:cNvSpPr/>
          <p:nvPr/>
        </p:nvSpPr>
        <p:spPr>
          <a:xfrm>
            <a:off x="0" y="0"/>
            <a:ext cx="2514600" cy="5155489"/>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185073"/>
          </a:solidFill>
        </p:spPr>
        <p:txBody>
          <a:bodyPr wrap="square" lIns="0" tIns="0" rIns="0" bIns="0" rtlCol="0"/>
          <a:lstStyle/>
          <a:p>
            <a:endParaRPr lang="en-US" dirty="0"/>
          </a:p>
        </p:txBody>
      </p:sp>
      <p:sp>
        <p:nvSpPr>
          <p:cNvPr id="6" name="object 3">
            <a:extLst>
              <a:ext uri="{FF2B5EF4-FFF2-40B4-BE49-F238E27FC236}">
                <a16:creationId xmlns:a16="http://schemas.microsoft.com/office/drawing/2014/main" id="{6CF50006-4E17-49E5-AD9D-110B24E068C9}"/>
              </a:ext>
            </a:extLst>
          </p:cNvPr>
          <p:cNvSpPr txBox="1"/>
          <p:nvPr/>
        </p:nvSpPr>
        <p:spPr>
          <a:xfrm>
            <a:off x="2680335" y="1812925"/>
            <a:ext cx="4529986" cy="2954655"/>
          </a:xfrm>
          <a:prstGeom prst="rect">
            <a:avLst/>
          </a:prstGeom>
        </p:spPr>
        <p:txBody>
          <a:bodyPr vert="horz" wrap="square" lIns="0" tIns="30480" rIns="0" bIns="0" rtlCol="0">
            <a:spAutoFit/>
          </a:bodyPr>
          <a:lstStyle/>
          <a:p>
            <a:pPr marL="241300" marR="5080" indent="-228600">
              <a:lnSpc>
                <a:spcPts val="1000"/>
              </a:lnSpc>
              <a:spcBef>
                <a:spcPts val="240"/>
              </a:spcBef>
              <a:buClr>
                <a:srgbClr val="2D8CB5"/>
              </a:buClr>
              <a:buFont typeface="+mj-lt"/>
              <a:buAutoNum type="arabicPeriod"/>
              <a:tabLst>
                <a:tab pos="241300" algn="l"/>
              </a:tabLst>
            </a:pPr>
            <a:r>
              <a:rPr lang="en-US" sz="1000" b="1" spc="-5" dirty="0">
                <a:solidFill>
                  <a:srgbClr val="3FADDD"/>
                </a:solidFill>
                <a:latin typeface="DINPro-Light" panose="02000504040000020003" pitchFamily="50" charset="0"/>
                <a:cs typeface="Arial"/>
              </a:rPr>
              <a:t>To present insights, findings and statistics, the following distinct groups have been analysed depending on the topic and should be used as a reference:  </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US" sz="900" spc="-5" dirty="0">
                <a:solidFill>
                  <a:srgbClr val="231F20"/>
                </a:solidFill>
                <a:latin typeface="DINPro-Light" panose="02000504040000020003" pitchFamily="50" charset="0"/>
                <a:cs typeface="Arial"/>
              </a:rPr>
              <a:t>Total respondents; 5,762</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GB" sz="900" spc="-5" dirty="0">
                <a:solidFill>
                  <a:srgbClr val="231F20"/>
                </a:solidFill>
                <a:latin typeface="DINPro-Light" panose="02000504040000020003" pitchFamily="50" charset="0"/>
                <a:cs typeface="Arial"/>
              </a:rPr>
              <a:t>Respondents</a:t>
            </a:r>
            <a:r>
              <a:rPr lang="en-US" sz="900" spc="-5" dirty="0">
                <a:solidFill>
                  <a:srgbClr val="231F20"/>
                </a:solidFill>
                <a:latin typeface="DINPro-Light" panose="02000504040000020003" pitchFamily="50" charset="0"/>
                <a:cs typeface="Arial"/>
              </a:rPr>
              <a:t> with short-term travel plans/ most likely to travel in the next 6 months; 3,086</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US" sz="900" spc="-5" dirty="0">
                <a:solidFill>
                  <a:srgbClr val="231F20"/>
                </a:solidFill>
                <a:latin typeface="DINPro-Light" panose="02000504040000020003" pitchFamily="50" charset="0"/>
                <a:cs typeface="Arial"/>
              </a:rPr>
              <a:t>Respondents selecting outbound European destinations; 3,915</a:t>
            </a:r>
          </a:p>
          <a:p>
            <a:pPr marL="12700" marR="5080">
              <a:lnSpc>
                <a:spcPts val="1000"/>
              </a:lnSpc>
              <a:spcBef>
                <a:spcPts val="240"/>
              </a:spcBef>
              <a:buClr>
                <a:srgbClr val="2D8CB5"/>
              </a:buClr>
              <a:tabLst>
                <a:tab pos="241300" algn="l"/>
              </a:tabLst>
            </a:pPr>
            <a:endParaRPr lang="en-US" sz="1000" spc="-5" dirty="0">
              <a:latin typeface="DINPro-Light" panose="02000504040000020003" pitchFamily="50" charset="0"/>
              <a:cs typeface="Arial"/>
            </a:endParaRPr>
          </a:p>
          <a:p>
            <a:pPr marL="241300" marR="5080" indent="-228600">
              <a:lnSpc>
                <a:spcPts val="1000"/>
              </a:lnSpc>
              <a:spcBef>
                <a:spcPts val="240"/>
              </a:spcBef>
              <a:buClr>
                <a:srgbClr val="2D8CB5"/>
              </a:buClr>
              <a:buFont typeface="+mj-lt"/>
              <a:buAutoNum type="arabicPeriod" startAt="2"/>
              <a:tabLst>
                <a:tab pos="241300" algn="l"/>
              </a:tabLst>
            </a:pPr>
            <a:r>
              <a:rPr lang="en-US" sz="1000" b="1" spc="-5" dirty="0">
                <a:solidFill>
                  <a:srgbClr val="3FADDD"/>
                </a:solidFill>
                <a:latin typeface="DINPro-Light" panose="02000504040000020003" pitchFamily="50" charset="0"/>
                <a:cs typeface="Arial"/>
              </a:rPr>
              <a:t>To present the timing in which respondents are most likely to take their next trip,</a:t>
            </a:r>
            <a:r>
              <a:rPr lang="el-GR" sz="1000" b="1" spc="-5" dirty="0">
                <a:solidFill>
                  <a:srgbClr val="3FADDD"/>
                </a:solidFill>
                <a:latin typeface="DINPro-Light" panose="02000504040000020003" pitchFamily="50" charset="0"/>
                <a:cs typeface="Arial"/>
              </a:rPr>
              <a:t> </a:t>
            </a:r>
            <a:r>
              <a:rPr lang="en-GB" sz="1000" b="1" spc="-5" dirty="0">
                <a:solidFill>
                  <a:srgbClr val="3FADDD"/>
                </a:solidFill>
                <a:latin typeface="DINPro-Light" panose="02000504040000020003" pitchFamily="50" charset="0"/>
                <a:cs typeface="Arial"/>
              </a:rPr>
              <a:t>the following time periods </a:t>
            </a:r>
            <a:r>
              <a:rPr lang="en-US" sz="1000" b="1" spc="-5" dirty="0">
                <a:solidFill>
                  <a:srgbClr val="3FADDD"/>
                </a:solidFill>
                <a:latin typeface="DINPro-Light" panose="02000504040000020003" pitchFamily="50" charset="0"/>
                <a:cs typeface="Arial"/>
              </a:rPr>
              <a:t>should be used as a reference: </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This month; 	August – September 2020.</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 1-2 months; 	during September – November 2020.  </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 3-4 months; 	during November 2020 – January 2021.</a:t>
            </a:r>
          </a:p>
          <a:p>
            <a:pPr marL="641350" marR="5080" lvl="1" indent="-171450">
              <a:lnSpc>
                <a:spcPts val="1000"/>
              </a:lnSpc>
              <a:spcBef>
                <a:spcPts val="240"/>
              </a:spcBef>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 5-6 months; 	during January - March 2021.</a:t>
            </a:r>
          </a:p>
          <a:p>
            <a:pPr marL="641350" marR="5080" lvl="1" indent="-171450">
              <a:lnSpc>
                <a:spcPts val="1000"/>
              </a:lnSpc>
              <a:spcBef>
                <a:spcPts val="240"/>
              </a:spcBef>
              <a:buClr>
                <a:srgbClr val="2D8CB5"/>
              </a:buClr>
              <a:buFont typeface="Arial" panose="020B0604020202020204" pitchFamily="34" charset="0"/>
              <a:buChar char="•"/>
              <a:tabLst>
                <a:tab pos="241300" algn="l"/>
              </a:tabLst>
            </a:pPr>
            <a:endParaRPr lang="en-US" sz="1000" spc="-5" dirty="0">
              <a:latin typeface="DINPro-Light" panose="02000504040000020003" pitchFamily="50" charset="0"/>
              <a:cs typeface="Arial"/>
            </a:endParaRPr>
          </a:p>
          <a:p>
            <a:pPr marL="241300" marR="5080" indent="-228600">
              <a:lnSpc>
                <a:spcPts val="1000"/>
              </a:lnSpc>
              <a:spcBef>
                <a:spcPts val="240"/>
              </a:spcBef>
              <a:buClr>
                <a:srgbClr val="2D8CB5"/>
              </a:buClr>
              <a:buFont typeface="+mj-lt"/>
              <a:buAutoNum type="arabicPeriod" startAt="3"/>
              <a:tabLst>
                <a:tab pos="241300" algn="l"/>
              </a:tabLst>
            </a:pPr>
            <a:r>
              <a:rPr lang="en-US" sz="1000" b="1" spc="-5" dirty="0">
                <a:solidFill>
                  <a:srgbClr val="3FADDD"/>
                </a:solidFill>
                <a:latin typeface="DINPro-Light" panose="02000504040000020003" pitchFamily="50" charset="0"/>
                <a:cs typeface="Arial"/>
              </a:rPr>
              <a:t>All data, statistics, findings and insights refer to domestic and intra-European travel, unless otherwise stated.</a:t>
            </a:r>
            <a:endParaRPr lang="en-US" sz="1000" spc="-5" dirty="0">
              <a:latin typeface="DINPro-Light" panose="02000504040000020003" pitchFamily="50" charset="0"/>
              <a:cs typeface="Arial"/>
            </a:endParaRPr>
          </a:p>
          <a:p>
            <a:pPr marL="12700" marR="5080">
              <a:lnSpc>
                <a:spcPts val="1000"/>
              </a:lnSpc>
              <a:spcBef>
                <a:spcPts val="240"/>
              </a:spcBef>
              <a:buClr>
                <a:srgbClr val="2D8CB5"/>
              </a:buClr>
              <a:tabLst>
                <a:tab pos="241300" algn="l"/>
              </a:tabLst>
            </a:pPr>
            <a:endParaRPr lang="en-US" sz="1000" spc="-5" dirty="0">
              <a:latin typeface="DINPro-Light" panose="02000504040000020003" pitchFamily="50" charset="0"/>
              <a:cs typeface="Arial"/>
            </a:endParaRPr>
          </a:p>
          <a:p>
            <a:pPr marL="12700" marR="5080">
              <a:lnSpc>
                <a:spcPts val="1000"/>
              </a:lnSpc>
              <a:spcBef>
                <a:spcPts val="240"/>
              </a:spcBef>
              <a:buClr>
                <a:srgbClr val="2D8CB5"/>
              </a:buClr>
              <a:tabLst>
                <a:tab pos="241300" algn="l"/>
              </a:tabLst>
            </a:pPr>
            <a:endParaRPr lang="en-US" sz="1000" spc="-5" dirty="0">
              <a:latin typeface="DINPro-Light" panose="02000504040000020003" pitchFamily="50" charset="0"/>
              <a:cs typeface="Arial"/>
            </a:endParaRPr>
          </a:p>
          <a:p>
            <a:pPr marL="12700" marR="5080">
              <a:lnSpc>
                <a:spcPts val="1000"/>
              </a:lnSpc>
              <a:spcBef>
                <a:spcPts val="240"/>
              </a:spcBef>
              <a:buClr>
                <a:srgbClr val="2D8CB5"/>
              </a:buClr>
              <a:tabLst>
                <a:tab pos="241300" algn="l"/>
              </a:tabLst>
            </a:pPr>
            <a:endParaRPr lang="en-US" sz="1000" spc="-5" dirty="0">
              <a:latin typeface="DINPro-Light" panose="02000504040000020003" pitchFamily="50" charset="0"/>
              <a:cs typeface="Arial"/>
            </a:endParaRPr>
          </a:p>
        </p:txBody>
      </p:sp>
      <p:sp>
        <p:nvSpPr>
          <p:cNvPr id="22" name="object 4">
            <a:extLst>
              <a:ext uri="{FF2B5EF4-FFF2-40B4-BE49-F238E27FC236}">
                <a16:creationId xmlns:a16="http://schemas.microsoft.com/office/drawing/2014/main" id="{2984412E-C205-4803-9659-494D9BAFA505}"/>
              </a:ext>
            </a:extLst>
          </p:cNvPr>
          <p:cNvSpPr txBox="1">
            <a:spLocks noGrp="1"/>
          </p:cNvSpPr>
          <p:nvPr>
            <p:ph type="title"/>
          </p:nvPr>
        </p:nvSpPr>
        <p:spPr>
          <a:xfrm>
            <a:off x="333818" y="441325"/>
            <a:ext cx="2015047" cy="843821"/>
          </a:xfrm>
          <a:prstGeom prst="rect">
            <a:avLst/>
          </a:prstGeom>
        </p:spPr>
        <p:txBody>
          <a:bodyPr vert="horz" wrap="square" lIns="0" tIns="73660" rIns="0" bIns="0" rtlCol="0">
            <a:spAutoFit/>
          </a:bodyPr>
          <a:lstStyle/>
          <a:p>
            <a:pPr marL="12700" marR="5080" algn="r">
              <a:lnSpc>
                <a:spcPts val="3000"/>
              </a:lnSpc>
              <a:spcBef>
                <a:spcPts val="580"/>
              </a:spcBef>
            </a:pPr>
            <a:r>
              <a:rPr lang="en-US" sz="2800" spc="-85" dirty="0">
                <a:solidFill>
                  <a:srgbClr val="FFFFFF"/>
                </a:solidFill>
                <a:latin typeface="DINPro-Light" panose="02000504040000020003" pitchFamily="50" charset="0"/>
              </a:rPr>
              <a:t>How to </a:t>
            </a:r>
            <a:br>
              <a:rPr lang="en-US" sz="2800" spc="-85" dirty="0">
                <a:solidFill>
                  <a:srgbClr val="FFFFFF"/>
                </a:solidFill>
                <a:latin typeface="DINPro-Light" panose="02000504040000020003" pitchFamily="50" charset="0"/>
              </a:rPr>
            </a:br>
            <a:r>
              <a:rPr lang="en-US" sz="2800" spc="-85" dirty="0">
                <a:solidFill>
                  <a:srgbClr val="FFFFFF"/>
                </a:solidFill>
                <a:latin typeface="DINPro-Light" panose="02000504040000020003" pitchFamily="50" charset="0"/>
              </a:rPr>
              <a:t>read</a:t>
            </a:r>
            <a:endParaRPr sz="2800" spc="-210" dirty="0">
              <a:solidFill>
                <a:srgbClr val="FFFFFF"/>
              </a:solidFill>
              <a:latin typeface="DINPro-Light" panose="02000504040000020003" pitchFamily="50" charset="0"/>
            </a:endParaRPr>
          </a:p>
        </p:txBody>
      </p:sp>
      <p:sp>
        <p:nvSpPr>
          <p:cNvPr id="2" name="object 5">
            <a:extLst>
              <a:ext uri="{FF2B5EF4-FFF2-40B4-BE49-F238E27FC236}">
                <a16:creationId xmlns:a16="http://schemas.microsoft.com/office/drawing/2014/main" id="{D58AD995-D1C5-4B64-A0A7-52DCEB5DB738}"/>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A052216-CC2C-4A47-AA64-1C6BCACC6831}" type="slidenum">
              <a:rPr lang="en-US" sz="700" smtClean="0">
                <a:solidFill>
                  <a:schemeClr val="bg1"/>
                </a:solidFill>
                <a:latin typeface="DINPro-Light" panose="02000504040000020003" pitchFamily="50" charset="0"/>
                <a:cs typeface="Arial"/>
              </a:rPr>
              <a:t>9</a:t>
            </a:fld>
            <a:endParaRPr sz="700" dirty="0">
              <a:solidFill>
                <a:schemeClr val="bg1"/>
              </a:solidFill>
              <a:latin typeface="DINPro-Light" panose="02000504040000020003" pitchFamily="50" charset="0"/>
              <a:cs typeface="Arial"/>
            </a:endParaRPr>
          </a:p>
        </p:txBody>
      </p:sp>
    </p:spTree>
    <p:extLst>
      <p:ext uri="{BB962C8B-B14F-4D97-AF65-F5344CB8AC3E}">
        <p14:creationId xmlns:p14="http://schemas.microsoft.com/office/powerpoint/2010/main" val="1449342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7163</TotalTime>
  <Words>5086</Words>
  <Application>Microsoft Office PowerPoint</Application>
  <PresentationFormat>Niestandardowy</PresentationFormat>
  <Paragraphs>641</Paragraphs>
  <Slides>46</Slides>
  <Notes>8</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46</vt:i4>
      </vt:variant>
    </vt:vector>
  </HeadingPairs>
  <TitlesOfParts>
    <vt:vector size="59" baseType="lpstr">
      <vt:lpstr>Arial</vt:lpstr>
      <vt:lpstr>Calibri</vt:lpstr>
      <vt:lpstr>Calibri Light</vt:lpstr>
      <vt:lpstr>DINPro</vt:lpstr>
      <vt:lpstr>DINPro Light</vt:lpstr>
      <vt:lpstr>DINPro-Black</vt:lpstr>
      <vt:lpstr>DINPro-Bold</vt:lpstr>
      <vt:lpstr>DINPro-Light</vt:lpstr>
      <vt:lpstr>Lato Light</vt:lpstr>
      <vt:lpstr>Open Sans Semibold</vt:lpstr>
      <vt:lpstr>Wingdings</vt:lpstr>
      <vt:lpstr>Office Theme</vt:lpstr>
      <vt:lpstr>1_Office Theme</vt:lpstr>
      <vt:lpstr>Prezentacja programu PowerPoint</vt:lpstr>
      <vt:lpstr>WAVE 1 RESEARCH HIGHLIGHTS</vt:lpstr>
      <vt:lpstr>WAVE 1 RESEARCH HIGHLIGHTS</vt:lpstr>
      <vt:lpstr>WAVE 1 RESEARCH HIGHLIGHTS</vt:lpstr>
      <vt:lpstr>WAVE 1 RESEARCH HIGHLIGHTS</vt:lpstr>
      <vt:lpstr>WAVE 1 RECOMMENDATIONS FOR DESTINATIONS</vt:lpstr>
      <vt:lpstr>WAVE 1 RECOMMENDATIONS FOR BUSINESSES</vt:lpstr>
      <vt:lpstr>CONTENTS</vt:lpstr>
      <vt:lpstr>How to  read</vt:lpstr>
      <vt:lpstr>TRAVEL  INTENTIONS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TRIP PLANNING</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TRAVEL CONCERNS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METHODOLOGICAL ANNEX</vt:lpstr>
      <vt:lpstr>METHODOLOGICAL ANNEX THE SURVEY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Andriana Biliri</dc:creator>
  <cp:lastModifiedBy>Buczak Teresa</cp:lastModifiedBy>
  <cp:revision>848</cp:revision>
  <dcterms:created xsi:type="dcterms:W3CDTF">2020-09-11T09:38:05Z</dcterms:created>
  <dcterms:modified xsi:type="dcterms:W3CDTF">2020-10-23T08:05:50Z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2020-09-11T00:00:00Z</vt:filetime>
  </property>
  <property fmtid="{D5CDD505-2E9C-101B-9397-08002B2CF9AE}" pid="3" name="Creator">
    <vt:lpwstr>Adobe InDesign CS6 (Macintosh)</vt:lpwstr>
  </property>
  <property fmtid="{D5CDD505-2E9C-101B-9397-08002B2CF9AE}" pid="4" name="LastSaved">
    <vt:filetime>2020-09-11T00:00:00Z</vt:filetime>
  </property>
</Properties>
</file>